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6" r:id="rId7"/>
    <p:sldId id="270" r:id="rId8"/>
    <p:sldId id="268"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19.12.2013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4C71EC6-210F-42DE-9C53-41977AD35B3D}" type="datetimeFigureOut">
              <a:rPr lang="ru-RU" smtClean="0"/>
              <a:pPr/>
              <a:t>19.12.2013</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9B0651-EE4F-4900-A07F-96A6BFA9D0F0}" type="slidenum">
              <a:rPr lang="ru-RU" smtClean="0"/>
              <a:pPr/>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1640" y="908720"/>
            <a:ext cx="6624736" cy="3416320"/>
          </a:xfrm>
          <a:prstGeom prst="rect">
            <a:avLst/>
          </a:prstGeom>
          <a:noFill/>
        </p:spPr>
        <p:txBody>
          <a:bodyPr wrap="square" rtlCol="0">
            <a:spAutoFit/>
          </a:bodyPr>
          <a:lstStyle/>
          <a:p>
            <a:pPr algn="ctr"/>
            <a:r>
              <a:rPr lang="uk-UA" sz="7200" b="1" dirty="0" smtClean="0">
                <a:effectLst>
                  <a:outerShdw blurRad="38100" dist="38100" dir="2700000" algn="tl">
                    <a:srgbClr val="000000">
                      <a:alpha val="43137"/>
                    </a:srgbClr>
                  </a:outerShdw>
                </a:effectLst>
                <a:latin typeface="Lisichka Comic" pitchFamily="2" charset="0"/>
              </a:rPr>
              <a:t>Стереотипи </a:t>
            </a:r>
          </a:p>
          <a:p>
            <a:pPr algn="ctr"/>
            <a:r>
              <a:rPr lang="uk-UA" sz="7200" b="1" dirty="0" smtClean="0">
                <a:effectLst>
                  <a:outerShdw blurRad="38100" dist="38100" dir="2700000" algn="tl">
                    <a:srgbClr val="000000">
                      <a:alpha val="43137"/>
                    </a:srgbClr>
                  </a:outerShdw>
                </a:effectLst>
                <a:latin typeface="Lisichka Comic" pitchFamily="2" charset="0"/>
              </a:rPr>
              <a:t>та упередження</a:t>
            </a:r>
            <a:endParaRPr lang="uk-UA" sz="7200" b="1" dirty="0">
              <a:effectLst>
                <a:outerShdw blurRad="38100" dist="38100" dir="2700000" algn="tl">
                  <a:srgbClr val="000000">
                    <a:alpha val="43137"/>
                  </a:srgbClr>
                </a:outerShdw>
              </a:effectLst>
              <a:latin typeface="Lisichka Comic" pitchFamily="2" charset="0"/>
            </a:endParaRPr>
          </a:p>
        </p:txBody>
      </p:sp>
      <p:sp>
        <p:nvSpPr>
          <p:cNvPr id="2" name="TextBox 1"/>
          <p:cNvSpPr txBox="1"/>
          <p:nvPr/>
        </p:nvSpPr>
        <p:spPr>
          <a:xfrm>
            <a:off x="4913306" y="5445224"/>
            <a:ext cx="3456384" cy="923330"/>
          </a:xfrm>
          <a:prstGeom prst="rect">
            <a:avLst/>
          </a:prstGeom>
          <a:noFill/>
        </p:spPr>
        <p:txBody>
          <a:bodyPr wrap="square" rtlCol="0">
            <a:spAutoFit/>
          </a:bodyPr>
          <a:lstStyle/>
          <a:p>
            <a:r>
              <a:rPr lang="uk-UA" dirty="0" smtClean="0"/>
              <a:t>Підготувала учениця 11 класу</a:t>
            </a:r>
          </a:p>
          <a:p>
            <a:r>
              <a:rPr lang="uk-UA" dirty="0" smtClean="0"/>
              <a:t>Боброва Ольга</a:t>
            </a:r>
          </a:p>
          <a:p>
            <a:endParaRPr lang="uk-UA" dirty="0" smtClean="0"/>
          </a:p>
        </p:txBody>
      </p:sp>
    </p:spTree>
    <p:extLst>
      <p:ext uri="{BB962C8B-B14F-4D97-AF65-F5344CB8AC3E}">
        <p14:creationId xmlns="" xmlns:p14="http://schemas.microsoft.com/office/powerpoint/2010/main" val="3389481975"/>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Сокіл\Downloads\фонтсм\slider-store-mapping-stereotypes-collection.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10959" r="10372"/>
          <a:stretch/>
        </p:blipFill>
        <p:spPr bwMode="auto">
          <a:xfrm>
            <a:off x="726957" y="3140968"/>
            <a:ext cx="4758431" cy="3201494"/>
          </a:xfrm>
          <a:prstGeom prst="rect">
            <a:avLst/>
          </a:prstGeom>
          <a:noFill/>
          <a:extLst>
            <a:ext uri="{909E8E84-426E-40DD-AFC4-6F175D3DCCD1}">
              <a14:hiddenFill xmlns="" xmlns:a14="http://schemas.microsoft.com/office/drawing/2010/main">
                <a:solidFill>
                  <a:srgbClr val="FFFFFF"/>
                </a:solidFill>
              </a14:hiddenFill>
            </a:ext>
          </a:extLst>
        </p:spPr>
      </p:pic>
      <p:sp>
        <p:nvSpPr>
          <p:cNvPr id="2" name="Прямоугольник 1"/>
          <p:cNvSpPr/>
          <p:nvPr/>
        </p:nvSpPr>
        <p:spPr>
          <a:xfrm>
            <a:off x="683568" y="463312"/>
            <a:ext cx="5670376" cy="2677656"/>
          </a:xfrm>
          <a:prstGeom prst="rect">
            <a:avLst/>
          </a:prstGeom>
        </p:spPr>
        <p:txBody>
          <a:bodyPr wrap="square">
            <a:spAutoFit/>
          </a:bodyPr>
          <a:lstStyle/>
          <a:p>
            <a:r>
              <a:rPr lang="ru-RU" sz="2400" b="1" dirty="0">
                <a:effectLst>
                  <a:outerShdw blurRad="38100" dist="38100" dir="2700000" algn="tl">
                    <a:srgbClr val="000000">
                      <a:alpha val="43137"/>
                    </a:srgbClr>
                  </a:outerShdw>
                </a:effectLst>
              </a:rPr>
              <a:t>Стереотип</a:t>
            </a:r>
            <a:r>
              <a:rPr lang="ru-RU" sz="2400" dirty="0"/>
              <a:t> - </a:t>
            </a:r>
            <a:r>
              <a:rPr lang="ru-RU" sz="2400" dirty="0" err="1"/>
              <a:t>усталене</a:t>
            </a:r>
            <a:r>
              <a:rPr lang="ru-RU" sz="2400" dirty="0"/>
              <a:t> </a:t>
            </a:r>
            <a:r>
              <a:rPr lang="ru-RU" sz="2400" dirty="0" err="1"/>
              <a:t>ставлення</a:t>
            </a:r>
            <a:r>
              <a:rPr lang="ru-RU" sz="2400" dirty="0"/>
              <a:t> до </a:t>
            </a:r>
            <a:r>
              <a:rPr lang="ru-RU" sz="2400" dirty="0" err="1"/>
              <a:t>подій</a:t>
            </a:r>
            <a:r>
              <a:rPr lang="ru-RU" sz="2400" dirty="0"/>
              <a:t>, </a:t>
            </a:r>
            <a:r>
              <a:rPr lang="ru-RU" sz="2400" dirty="0" err="1"/>
              <a:t>вироблене</a:t>
            </a:r>
            <a:r>
              <a:rPr lang="ru-RU" sz="2400" dirty="0"/>
              <a:t> на </a:t>
            </a:r>
            <a:r>
              <a:rPr lang="ru-RU" sz="2400" dirty="0" err="1"/>
              <a:t>основі</a:t>
            </a:r>
            <a:r>
              <a:rPr lang="ru-RU" sz="2400" dirty="0"/>
              <a:t> </a:t>
            </a:r>
            <a:r>
              <a:rPr lang="ru-RU" sz="2400" dirty="0" err="1"/>
              <a:t>порівняння</a:t>
            </a:r>
            <a:r>
              <a:rPr lang="ru-RU" sz="2400" dirty="0"/>
              <a:t> </a:t>
            </a:r>
            <a:r>
              <a:rPr lang="ru-RU" sz="2400" dirty="0" err="1"/>
              <a:t>їх</a:t>
            </a:r>
            <a:r>
              <a:rPr lang="ru-RU" sz="2400" dirty="0"/>
              <a:t> з </a:t>
            </a:r>
            <a:r>
              <a:rPr lang="ru-RU" sz="2400" dirty="0" err="1"/>
              <a:t>внутрішніми</a:t>
            </a:r>
            <a:r>
              <a:rPr lang="ru-RU" sz="2400" dirty="0"/>
              <a:t> </a:t>
            </a:r>
            <a:r>
              <a:rPr lang="ru-RU" sz="2400" dirty="0" err="1"/>
              <a:t>ідеалами</a:t>
            </a:r>
            <a:r>
              <a:rPr lang="ru-RU" sz="2400" dirty="0" smtClean="0"/>
              <a:t>.</a:t>
            </a:r>
          </a:p>
          <a:p>
            <a:endParaRPr lang="ru-RU" sz="2400" dirty="0"/>
          </a:p>
          <a:p>
            <a:r>
              <a:rPr lang="ru-RU" sz="2400" b="1" dirty="0" err="1">
                <a:effectLst>
                  <a:outerShdw blurRad="38100" dist="38100" dir="2700000" algn="tl">
                    <a:srgbClr val="000000">
                      <a:alpha val="43137"/>
                    </a:srgbClr>
                  </a:outerShdw>
                </a:effectLst>
              </a:rPr>
              <a:t>Соціальний</a:t>
            </a:r>
            <a:r>
              <a:rPr lang="ru-RU" sz="2400" b="1" dirty="0">
                <a:effectLst>
                  <a:outerShdw blurRad="38100" dist="38100" dir="2700000" algn="tl">
                    <a:srgbClr val="000000">
                      <a:alpha val="43137"/>
                    </a:srgbClr>
                  </a:outerShdw>
                </a:effectLst>
              </a:rPr>
              <a:t> стереотип </a:t>
            </a:r>
            <a:r>
              <a:rPr lang="ru-RU" sz="2400" dirty="0"/>
              <a:t>- </a:t>
            </a:r>
            <a:r>
              <a:rPr lang="ru-RU" sz="2400" dirty="0" err="1"/>
              <a:t>це</a:t>
            </a:r>
            <a:r>
              <a:rPr lang="ru-RU" sz="2400" dirty="0"/>
              <a:t> система </a:t>
            </a:r>
            <a:r>
              <a:rPr lang="ru-RU" sz="2400" dirty="0" err="1"/>
              <a:t>економії</a:t>
            </a:r>
            <a:r>
              <a:rPr lang="ru-RU" sz="2400" dirty="0"/>
              <a:t> </a:t>
            </a:r>
            <a:r>
              <a:rPr lang="ru-RU" sz="2400" dirty="0" err="1"/>
              <a:t>ресурсів</a:t>
            </a:r>
            <a:r>
              <a:rPr lang="ru-RU" sz="2400" dirty="0"/>
              <a:t> в </a:t>
            </a:r>
            <a:r>
              <a:rPr lang="ru-RU" sz="2400" dirty="0" err="1"/>
              <a:t>процесі</a:t>
            </a:r>
            <a:r>
              <a:rPr lang="ru-RU" sz="2400" dirty="0"/>
              <a:t> </a:t>
            </a:r>
            <a:r>
              <a:rPr lang="ru-RU" sz="2400" dirty="0" err="1"/>
              <a:t>оцінювання</a:t>
            </a:r>
            <a:r>
              <a:rPr lang="ru-RU" sz="2400" dirty="0"/>
              <a:t> моделей </a:t>
            </a:r>
            <a:r>
              <a:rPr lang="ru-RU" sz="2400" dirty="0" err="1"/>
              <a:t>середовища</a:t>
            </a:r>
            <a:r>
              <a:rPr lang="ru-RU" sz="2400" dirty="0"/>
              <a:t>.</a:t>
            </a:r>
            <a:endParaRPr lang="uk-UA" sz="2400" dirty="0"/>
          </a:p>
        </p:txBody>
      </p:sp>
      <p:sp>
        <p:nvSpPr>
          <p:cNvPr id="3" name="TextBox 2"/>
          <p:cNvSpPr txBox="1"/>
          <p:nvPr/>
        </p:nvSpPr>
        <p:spPr>
          <a:xfrm>
            <a:off x="5485388" y="3139240"/>
            <a:ext cx="3312368" cy="3139321"/>
          </a:xfrm>
          <a:prstGeom prst="rect">
            <a:avLst/>
          </a:prstGeom>
          <a:noFill/>
        </p:spPr>
        <p:txBody>
          <a:bodyPr wrap="square" rtlCol="0">
            <a:spAutoFit/>
          </a:bodyPr>
          <a:lstStyle/>
          <a:p>
            <a:r>
              <a:rPr lang="uk-UA" dirty="0"/>
              <a:t>Стереотип починає діяти ще до того, як вмикається розум. Це накладає специфічний відбиток на дані, які сприймаються нашими органами чуття ще до того, як ці дані досягають розуму. Ніщо так не чинить опір утворенню або критиці, як стереотип, так як він накладає свій відбиток на фактичні дані в момент їхнього сприйняття.</a:t>
            </a:r>
          </a:p>
        </p:txBody>
      </p:sp>
    </p:spTree>
    <p:extLst>
      <p:ext uri="{BB962C8B-B14F-4D97-AF65-F5344CB8AC3E}">
        <p14:creationId xmlns="" xmlns:p14="http://schemas.microsoft.com/office/powerpoint/2010/main" val="1068077932"/>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764704"/>
            <a:ext cx="4968552" cy="1200329"/>
          </a:xfrm>
          <a:prstGeom prst="rect">
            <a:avLst/>
          </a:prstGeom>
          <a:noFill/>
        </p:spPr>
        <p:txBody>
          <a:bodyPr wrap="square" rtlCol="0">
            <a:spAutoFit/>
          </a:bodyPr>
          <a:lstStyle/>
          <a:p>
            <a:r>
              <a:rPr lang="uk-UA" b="1" dirty="0">
                <a:effectLst>
                  <a:outerShdw blurRad="38100" dist="38100" dir="2700000" algn="tl">
                    <a:srgbClr val="000000">
                      <a:alpha val="43137"/>
                    </a:srgbClr>
                  </a:outerShdw>
                </a:effectLst>
              </a:rPr>
              <a:t>Ґендерні стереотипи </a:t>
            </a:r>
            <a:r>
              <a:rPr lang="uk-UA" dirty="0"/>
              <a:t>- це соціально загальні уявлення про особисті якості та поведінкові моделі чоловіків і жінок, а також про гендерну специфіку соціальних ролей.</a:t>
            </a:r>
          </a:p>
        </p:txBody>
      </p:sp>
      <p:pic>
        <p:nvPicPr>
          <p:cNvPr id="1026" name="Picture 2" descr="C:\Users\Сокіл\Downloads\фонтсм\pr03.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2869" t="3909" r="1990" b="9858"/>
          <a:stretch/>
        </p:blipFill>
        <p:spPr bwMode="auto">
          <a:xfrm>
            <a:off x="971600" y="2564904"/>
            <a:ext cx="5592932" cy="349780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07087680"/>
      </p:ext>
    </p:extLst>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Сокіл\Downloads\фонтсм\9d11fe5bfd4d16b801989e0675ec3.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131840" y="2204864"/>
            <a:ext cx="5715000" cy="44577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755576" y="692696"/>
            <a:ext cx="6912768" cy="1631216"/>
          </a:xfrm>
          <a:prstGeom prst="rect">
            <a:avLst/>
          </a:prstGeom>
          <a:noFill/>
        </p:spPr>
        <p:txBody>
          <a:bodyPr wrap="square" rtlCol="0">
            <a:spAutoFit/>
          </a:bodyPr>
          <a:lstStyle/>
          <a:p>
            <a:r>
              <a:rPr lang="uk-UA" sz="2000" dirty="0"/>
              <a:t>У </a:t>
            </a:r>
            <a:r>
              <a:rPr lang="uk-UA" sz="2000" b="1" dirty="0"/>
              <a:t>2000</a:t>
            </a:r>
            <a:r>
              <a:rPr lang="uk-UA" sz="2000" dirty="0"/>
              <a:t> р. ООН так сформулювала п’ять глобальних тривог людства: бідність, екологія, демографія, мир і </a:t>
            </a:r>
            <a:r>
              <a:rPr lang="uk-UA" sz="2000" dirty="0" err="1"/>
              <a:t>ґендер</a:t>
            </a:r>
            <a:r>
              <a:rPr lang="uk-UA" sz="2000" dirty="0"/>
              <a:t>.</a:t>
            </a:r>
          </a:p>
          <a:p>
            <a:r>
              <a:rPr lang="uk-UA" sz="2000" dirty="0"/>
              <a:t>Ґендерне питання визначено питанням світового значення і питанням світового масштабу розв’язання</a:t>
            </a:r>
            <a:r>
              <a:rPr lang="uk-UA" sz="2000" dirty="0" smtClean="0"/>
              <a:t>.</a:t>
            </a:r>
          </a:p>
          <a:p>
            <a:endParaRPr lang="uk-UA" sz="2000" dirty="0"/>
          </a:p>
        </p:txBody>
      </p:sp>
      <p:sp>
        <p:nvSpPr>
          <p:cNvPr id="3" name="Прямоугольник 2"/>
          <p:cNvSpPr/>
          <p:nvPr/>
        </p:nvSpPr>
        <p:spPr>
          <a:xfrm>
            <a:off x="899592" y="3140968"/>
            <a:ext cx="1728192" cy="1754326"/>
          </a:xfrm>
          <a:prstGeom prst="rect">
            <a:avLst/>
          </a:prstGeom>
        </p:spPr>
        <p:txBody>
          <a:bodyPr wrap="square">
            <a:spAutoFit/>
          </a:bodyPr>
          <a:lstStyle/>
          <a:p>
            <a:r>
              <a:rPr lang="uk-UA" b="1" dirty="0" err="1">
                <a:effectLst>
                  <a:outerShdw blurRad="38100" dist="38100" dir="2700000" algn="tl">
                    <a:srgbClr val="000000">
                      <a:alpha val="43137"/>
                    </a:srgbClr>
                  </a:outerShdw>
                </a:effectLst>
              </a:rPr>
              <a:t>Ґендер</a:t>
            </a:r>
            <a:r>
              <a:rPr lang="uk-UA" b="1" dirty="0">
                <a:effectLst>
                  <a:outerShdw blurRad="38100" dist="38100" dir="2700000" algn="tl">
                    <a:srgbClr val="000000">
                      <a:alpha val="43137"/>
                    </a:srgbClr>
                  </a:outerShdw>
                </a:effectLst>
              </a:rPr>
              <a:t> </a:t>
            </a:r>
            <a:r>
              <a:rPr lang="uk-UA" dirty="0"/>
              <a:t>- це одна з найважливіших проблем третього тисячоліття.</a:t>
            </a:r>
          </a:p>
        </p:txBody>
      </p:sp>
    </p:spTree>
    <p:extLst>
      <p:ext uri="{BB962C8B-B14F-4D97-AF65-F5344CB8AC3E}">
        <p14:creationId xmlns="" xmlns:p14="http://schemas.microsoft.com/office/powerpoint/2010/main" val="2377123175"/>
      </p:ext>
    </p:extLst>
  </p:cSld>
  <p:clrMapOvr>
    <a:masterClrMapping/>
  </p:clrMapOvr>
  <p:transition>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Users\Сокіл\Downloads\фонтсм\gender.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987824" y="4437112"/>
            <a:ext cx="2919412" cy="22225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755576" y="836712"/>
            <a:ext cx="7632848" cy="3970318"/>
          </a:xfrm>
          <a:prstGeom prst="rect">
            <a:avLst/>
          </a:prstGeom>
          <a:noFill/>
        </p:spPr>
        <p:txBody>
          <a:bodyPr wrap="square" rtlCol="0">
            <a:spAutoFit/>
          </a:bodyPr>
          <a:lstStyle/>
          <a:p>
            <a:pPr algn="ctr"/>
            <a:r>
              <a:rPr lang="uk-UA" dirty="0"/>
              <a:t>Поняття </a:t>
            </a:r>
            <a:r>
              <a:rPr lang="uk-UA" dirty="0" err="1"/>
              <a:t>ґендер</a:t>
            </a:r>
            <a:r>
              <a:rPr lang="uk-UA" dirty="0"/>
              <a:t> увійшло у загальний вжиток із соціології і означає соціально-рольовий статус людини (соціальні можливості кожної статі в освіті, професійній діяльності, доступ до влади, сімейні ролі та ін., особливості соціальної поведінки, стилю життя та способу мислення).</a:t>
            </a:r>
          </a:p>
          <a:p>
            <a:pPr algn="ctr"/>
            <a:r>
              <a:rPr lang="uk-UA" dirty="0" err="1">
                <a:effectLst>
                  <a:outerShdw blurRad="38100" dist="38100" dir="2700000" algn="tl">
                    <a:srgbClr val="000000">
                      <a:alpha val="43137"/>
                    </a:srgbClr>
                  </a:outerShdw>
                </a:effectLst>
              </a:rPr>
              <a:t>Ґендер</a:t>
            </a:r>
            <a:r>
              <a:rPr lang="uk-UA" dirty="0"/>
              <a:t> - це культурна характеристика поведінки, яка виховується у відповідності до статі в певному суспільстві в певний час.</a:t>
            </a:r>
          </a:p>
          <a:p>
            <a:pPr algn="ctr"/>
            <a:r>
              <a:rPr lang="uk-UA" dirty="0" err="1">
                <a:effectLst>
                  <a:outerShdw blurRad="38100" dist="38100" dir="2700000" algn="tl">
                    <a:srgbClr val="000000">
                      <a:alpha val="43137"/>
                    </a:srgbClr>
                  </a:outerShdw>
                </a:effectLst>
              </a:rPr>
              <a:t>Ґендер</a:t>
            </a:r>
            <a:r>
              <a:rPr lang="uk-UA" dirty="0">
                <a:effectLst>
                  <a:outerShdw blurRad="38100" dist="38100" dir="2700000" algn="tl">
                    <a:srgbClr val="000000">
                      <a:alpha val="43137"/>
                    </a:srgbClr>
                  </a:outerShdw>
                </a:effectLst>
              </a:rPr>
              <a:t> </a:t>
            </a:r>
            <a:r>
              <a:rPr lang="uk-UA" dirty="0"/>
              <a:t>- це набір соціальних ролей. Це костюм, маска, в яких чоловік та жінка виконують свої соціальні ролі.</a:t>
            </a:r>
          </a:p>
          <a:p>
            <a:pPr algn="ctr"/>
            <a:r>
              <a:rPr lang="uk-UA" b="1" dirty="0"/>
              <a:t>Ґендерні ролі бувають різними в різних культурах.</a:t>
            </a:r>
          </a:p>
          <a:p>
            <a:pPr algn="ctr"/>
            <a:r>
              <a:rPr lang="uk-UA" dirty="0"/>
              <a:t>Стереотипи з приводу </a:t>
            </a:r>
            <a:r>
              <a:rPr lang="uk-UA" dirty="0" err="1"/>
              <a:t>ґендеру</a:t>
            </a:r>
            <a:r>
              <a:rPr lang="uk-UA" dirty="0"/>
              <a:t> відображають погляди суспільства на поведінку, яка характерна для чоловіка або для жінки, а також уявлення про «справжню» жінку або «справжнього» чоловіка.</a:t>
            </a:r>
          </a:p>
          <a:p>
            <a:pPr algn="ctr"/>
            <a:r>
              <a:rPr lang="uk-UA" dirty="0"/>
              <a:t>Соціальні ролі чоловіків та жінок створені штучно, вони зумовлені історичними та культурними факторами і можуть змінюватися.</a:t>
            </a:r>
          </a:p>
        </p:txBody>
      </p:sp>
    </p:spTree>
    <p:extLst>
      <p:ext uri="{BB962C8B-B14F-4D97-AF65-F5344CB8AC3E}">
        <p14:creationId xmlns="" xmlns:p14="http://schemas.microsoft.com/office/powerpoint/2010/main" val="2894283220"/>
      </p:ext>
    </p:extLst>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Сокіл\Downloads\фонтсм\images (1).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42599" y="3789039"/>
            <a:ext cx="1638300" cy="27908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683568" y="620688"/>
            <a:ext cx="6840760" cy="4247317"/>
          </a:xfrm>
          <a:prstGeom prst="rect">
            <a:avLst/>
          </a:prstGeom>
          <a:noFill/>
        </p:spPr>
        <p:txBody>
          <a:bodyPr wrap="square" rtlCol="0">
            <a:spAutoFit/>
          </a:bodyPr>
          <a:lstStyle/>
          <a:p>
            <a:r>
              <a:rPr lang="uk-UA" sz="2000" b="1" dirty="0" smtClean="0">
                <a:effectLst>
                  <a:outerShdw blurRad="38100" dist="38100" dir="2700000" algn="tl">
                    <a:srgbClr val="000000">
                      <a:alpha val="43137"/>
                    </a:srgbClr>
                  </a:outerShdw>
                </a:effectLst>
              </a:rPr>
              <a:t>Національні </a:t>
            </a:r>
            <a:r>
              <a:rPr lang="uk-UA" sz="2000" b="1" dirty="0">
                <a:effectLst>
                  <a:outerShdw blurRad="38100" dist="38100" dir="2700000" algn="tl">
                    <a:srgbClr val="000000">
                      <a:alpha val="43137"/>
                    </a:srgbClr>
                  </a:outerShdw>
                </a:effectLst>
              </a:rPr>
              <a:t>стереотипи </a:t>
            </a:r>
            <a:r>
              <a:rPr lang="uk-UA" dirty="0"/>
              <a:t>- це спрощене, емоційно забарвлене уявлення одного народу про інше або про самого себе. Незважаючи на те, що національні стереотипи можуть містити зерно істини, вони часто засновані на дискримінації і забобонах і мають, прямо скажемо, негативну природу. Укоріненню стереотипів сприяє той факт, що їх розділяє більшість людей.</a:t>
            </a:r>
          </a:p>
          <a:p>
            <a:r>
              <a:rPr lang="uk-UA" dirty="0"/>
              <a:t>Таким чином, національний стереотип можна визначити як упереджене ставлення до представника тієї чи іншої нації.</a:t>
            </a:r>
          </a:p>
          <a:p>
            <a:endParaRPr lang="uk-UA" dirty="0"/>
          </a:p>
          <a:p>
            <a:r>
              <a:rPr lang="uk-UA" dirty="0"/>
              <a:t>Вчені-психологи вважають, що національні стереотипи виникають і живуть в нашій свідомості з-за слабкості нашого критичного мислення. Щоб жити в цьому світі, повному найрізноманітніших явищ і людей, людині потрібні певні спрощення-категорії. Тому він, замість того щоб всебічно розглянути кожного, з ким спілкується, навішує на нього відомий ярлик. Так нам легше і простіше.</a:t>
            </a:r>
          </a:p>
        </p:txBody>
      </p:sp>
    </p:spTree>
    <p:extLst>
      <p:ext uri="{BB962C8B-B14F-4D97-AF65-F5344CB8AC3E}">
        <p14:creationId xmlns="" xmlns:p14="http://schemas.microsoft.com/office/powerpoint/2010/main" val="2600430457"/>
      </p:ext>
    </p:extLst>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Сокіл\Downloads\фонтсм\s640x480nt.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67944" y="1719427"/>
            <a:ext cx="4570505" cy="3413596"/>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655419" y="5229200"/>
            <a:ext cx="7992888" cy="923330"/>
          </a:xfrm>
          <a:prstGeom prst="rect">
            <a:avLst/>
          </a:prstGeom>
          <a:noFill/>
        </p:spPr>
        <p:txBody>
          <a:bodyPr wrap="square" rtlCol="0">
            <a:spAutoFit/>
          </a:bodyPr>
          <a:lstStyle/>
          <a:p>
            <a:pPr algn="ctr"/>
            <a:r>
              <a:rPr lang="uk-UA" dirty="0" smtClean="0"/>
              <a:t>Релігійні та расові стереотипи нині є актуальною проблемою; так, більшість людей вважає мусульман агресивними фанатиками, людей негроїдної раси – потенційними злодіями та </a:t>
            </a:r>
            <a:r>
              <a:rPr lang="uk-UA" dirty="0" err="1" smtClean="0"/>
              <a:t>наркодилерами</a:t>
            </a:r>
            <a:r>
              <a:rPr lang="uk-UA" dirty="0" smtClean="0"/>
              <a:t>.</a:t>
            </a:r>
            <a:endParaRPr lang="uk-UA" dirty="0"/>
          </a:p>
        </p:txBody>
      </p:sp>
      <p:sp>
        <p:nvSpPr>
          <p:cNvPr id="3" name="Прямоугольник 2"/>
          <p:cNvSpPr/>
          <p:nvPr/>
        </p:nvSpPr>
        <p:spPr>
          <a:xfrm>
            <a:off x="805878" y="602184"/>
            <a:ext cx="6264696" cy="2031325"/>
          </a:xfrm>
          <a:prstGeom prst="rect">
            <a:avLst/>
          </a:prstGeom>
        </p:spPr>
        <p:txBody>
          <a:bodyPr wrap="square">
            <a:spAutoFit/>
          </a:bodyPr>
          <a:lstStyle/>
          <a:p>
            <a:r>
              <a:rPr lang="vi-VN" b="1" dirty="0"/>
              <a:t>Етностерети́п, етні́чний стереоти́п</a:t>
            </a:r>
            <a:r>
              <a:rPr lang="vi-VN" dirty="0"/>
              <a:t> — узагальнений, емоційно-насичений образ етнічної групи або її представників, який сформувався історично у контексті розвитку міжетнічних стосунків. Віддзеркалюючи бажання людей зберегти етнокультурну і</a:t>
            </a:r>
            <a:r>
              <a:rPr lang="vi-VN" dirty="0">
                <a:solidFill>
                  <a:schemeClr val="bg1"/>
                </a:solidFill>
              </a:rPr>
              <a:t>дентичність, </a:t>
            </a:r>
            <a:r>
              <a:rPr lang="vi-VN" dirty="0"/>
              <a:t>етностереотип відіграє важливу соціальну роль</a:t>
            </a:r>
            <a:r>
              <a:rPr lang="vi-VN" dirty="0">
                <a:solidFill>
                  <a:schemeClr val="bg1"/>
                </a:solidFill>
              </a:rPr>
              <a:t> як фактор консолідації та </a:t>
            </a:r>
            <a:r>
              <a:rPr lang="vi-VN" dirty="0"/>
              <a:t>фіксації етнічної групи, чіткого </a:t>
            </a:r>
            <a:r>
              <a:rPr lang="vi-VN" dirty="0">
                <a:solidFill>
                  <a:schemeClr val="bg1"/>
                </a:solidFill>
              </a:rPr>
              <a:t>окреслення її кордонів.</a:t>
            </a:r>
            <a:endParaRPr lang="uk-UA" dirty="0">
              <a:solidFill>
                <a:schemeClr val="bg1"/>
              </a:solidFill>
            </a:endParaRPr>
          </a:p>
        </p:txBody>
      </p:sp>
    </p:spTree>
    <p:extLst>
      <p:ext uri="{BB962C8B-B14F-4D97-AF65-F5344CB8AC3E}">
        <p14:creationId xmlns="" xmlns:p14="http://schemas.microsoft.com/office/powerpoint/2010/main" val="1803474662"/>
      </p:ext>
    </p:extLst>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C:\Users\Сокіл\Downloads\фонтсм\EqualitiesHeader.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47664" y="3789040"/>
            <a:ext cx="6624736" cy="228268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1259632" y="476671"/>
            <a:ext cx="6552728" cy="5078313"/>
          </a:xfrm>
          <a:prstGeom prst="rect">
            <a:avLst/>
          </a:prstGeom>
          <a:noFill/>
        </p:spPr>
        <p:txBody>
          <a:bodyPr wrap="square" rtlCol="0">
            <a:spAutoFit/>
          </a:bodyPr>
          <a:lstStyle/>
          <a:p>
            <a:pPr algn="ctr"/>
            <a:r>
              <a:rPr lang="uk-UA" dirty="0" smtClean="0"/>
              <a:t>Сучасний світ не стоїть на місці – саме це повинен усвідомити кожен. Боротьба зі стереотипами та упередженнями – це важливо, бо, як говорить визначення «стереотип є засобом економії розумових зусиль». Виходить, що люди, які переслідують інших людей, слідуючи своїм стереотипним уявленням не користуються розумом. Але мораль та людяність – поняття, що не підлягає узагальненню та спрощенню, вони потребують можливості гнучко мислити, дивитись у корінь проблеми, розуміти причинно-наслідкові </a:t>
            </a:r>
            <a:r>
              <a:rPr lang="uk-UA" dirty="0" err="1" smtClean="0"/>
              <a:t>зв</a:t>
            </a:r>
            <a:r>
              <a:rPr lang="en-US" dirty="0" smtClean="0"/>
              <a:t>’</a:t>
            </a:r>
            <a:r>
              <a:rPr lang="uk-UA" dirty="0" err="1" smtClean="0"/>
              <a:t>язки</a:t>
            </a:r>
            <a:r>
              <a:rPr lang="uk-UA" dirty="0" smtClean="0"/>
              <a:t> та, банально, уміння надати емоційну підтримку собі ближньому. Потрібно розуміти, що жоден з нас не вибирає свою расу, </a:t>
            </a:r>
            <a:r>
              <a:rPr lang="uk-UA" dirty="0" err="1" smtClean="0"/>
              <a:t>гендер</a:t>
            </a:r>
            <a:r>
              <a:rPr lang="uk-UA" dirty="0" smtClean="0"/>
              <a:t>, сексуальну орієнтацію. </a:t>
            </a:r>
          </a:p>
          <a:p>
            <a:pPr algn="ctr"/>
            <a:r>
              <a:rPr lang="uk-UA" dirty="0" smtClean="0"/>
              <a:t>Всі ми люди і потребуємо любові та підтримки один одного. Хвороби, війни – ось що справді проблема. Зосереджуючись на особистісних аспектах один одного ми не слідкуємо за проблемами глобальними, і це справді завдає шкоди.</a:t>
            </a:r>
          </a:p>
          <a:p>
            <a:pPr algn="ctr"/>
            <a:r>
              <a:rPr lang="uk-UA" b="1" i="1" dirty="0" smtClean="0">
                <a:effectLst>
                  <a:outerShdw blurRad="38100" dist="38100" dir="2700000" algn="tl">
                    <a:srgbClr val="000000">
                      <a:alpha val="43137"/>
                    </a:srgbClr>
                  </a:outerShdw>
                </a:effectLst>
              </a:rPr>
              <a:t>Отже, стереотипи та упередження – актуальна проблема третього тисячоліття.</a:t>
            </a:r>
            <a:endParaRPr lang="uk-UA" b="1" i="1"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510739229"/>
      </p:ext>
    </p:extLst>
  </p:cSld>
  <p:clrMapOvr>
    <a:masterClrMapping/>
  </p:clrMapOvr>
  <p:transition>
    <p:comb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79</TotalTime>
  <Words>637</Words>
  <Application>Microsoft Office PowerPoint</Application>
  <PresentationFormat>Экран (4:3)</PresentationFormat>
  <Paragraphs>27</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NewsPrint</vt:lpstr>
      <vt:lpstr>Слайд 1</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Сокіл</dc:creator>
  <cp:lastModifiedBy>админ</cp:lastModifiedBy>
  <cp:revision>11</cp:revision>
  <dcterms:created xsi:type="dcterms:W3CDTF">2013-03-10T16:37:49Z</dcterms:created>
  <dcterms:modified xsi:type="dcterms:W3CDTF">2013-12-19T16:54:04Z</dcterms:modified>
</cp:coreProperties>
</file>