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2651794-8896-47F1-AADE-80B6E0991D0D}" type="datetimeFigureOut">
              <a:rPr lang="ru-RU" smtClean="0"/>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55D834-A130-4246-805D-982A061E2530}" type="slidenum">
              <a:rPr lang="ru-RU" smtClean="0"/>
              <a:t>‹#›</a:t>
            </a:fld>
            <a:endParaRPr lang="ru-RU"/>
          </a:p>
        </p:txBody>
      </p:sp>
    </p:spTree>
    <p:extLst>
      <p:ext uri="{BB962C8B-B14F-4D97-AF65-F5344CB8AC3E}">
        <p14:creationId xmlns:p14="http://schemas.microsoft.com/office/powerpoint/2010/main" val="263416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651794-8896-47F1-AADE-80B6E0991D0D}" type="datetimeFigureOut">
              <a:rPr lang="ru-RU" smtClean="0"/>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55D834-A130-4246-805D-982A061E2530}" type="slidenum">
              <a:rPr lang="ru-RU" smtClean="0"/>
              <a:t>‹#›</a:t>
            </a:fld>
            <a:endParaRPr lang="ru-RU"/>
          </a:p>
        </p:txBody>
      </p:sp>
    </p:spTree>
    <p:extLst>
      <p:ext uri="{BB962C8B-B14F-4D97-AF65-F5344CB8AC3E}">
        <p14:creationId xmlns:p14="http://schemas.microsoft.com/office/powerpoint/2010/main" val="123075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651794-8896-47F1-AADE-80B6E0991D0D}" type="datetimeFigureOut">
              <a:rPr lang="ru-RU" smtClean="0"/>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55D834-A130-4246-805D-982A061E2530}" type="slidenum">
              <a:rPr lang="ru-RU" smtClean="0"/>
              <a:t>‹#›</a:t>
            </a:fld>
            <a:endParaRPr lang="ru-RU"/>
          </a:p>
        </p:txBody>
      </p:sp>
    </p:spTree>
    <p:extLst>
      <p:ext uri="{BB962C8B-B14F-4D97-AF65-F5344CB8AC3E}">
        <p14:creationId xmlns:p14="http://schemas.microsoft.com/office/powerpoint/2010/main" val="159549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651794-8896-47F1-AADE-80B6E0991D0D}" type="datetimeFigureOut">
              <a:rPr lang="ru-RU" smtClean="0"/>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55D834-A130-4246-805D-982A061E2530}" type="slidenum">
              <a:rPr lang="ru-RU" smtClean="0"/>
              <a:t>‹#›</a:t>
            </a:fld>
            <a:endParaRPr lang="ru-RU"/>
          </a:p>
        </p:txBody>
      </p:sp>
    </p:spTree>
    <p:extLst>
      <p:ext uri="{BB962C8B-B14F-4D97-AF65-F5344CB8AC3E}">
        <p14:creationId xmlns:p14="http://schemas.microsoft.com/office/powerpoint/2010/main" val="39679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2651794-8896-47F1-AADE-80B6E0991D0D}" type="datetimeFigureOut">
              <a:rPr lang="ru-RU" smtClean="0"/>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55D834-A130-4246-805D-982A061E2530}" type="slidenum">
              <a:rPr lang="ru-RU" smtClean="0"/>
              <a:t>‹#›</a:t>
            </a:fld>
            <a:endParaRPr lang="ru-RU"/>
          </a:p>
        </p:txBody>
      </p:sp>
    </p:spTree>
    <p:extLst>
      <p:ext uri="{BB962C8B-B14F-4D97-AF65-F5344CB8AC3E}">
        <p14:creationId xmlns:p14="http://schemas.microsoft.com/office/powerpoint/2010/main" val="18351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2651794-8896-47F1-AADE-80B6E0991D0D}" type="datetimeFigureOut">
              <a:rPr lang="ru-RU" smtClean="0"/>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55D834-A130-4246-805D-982A061E2530}" type="slidenum">
              <a:rPr lang="ru-RU" smtClean="0"/>
              <a:t>‹#›</a:t>
            </a:fld>
            <a:endParaRPr lang="ru-RU"/>
          </a:p>
        </p:txBody>
      </p:sp>
    </p:spTree>
    <p:extLst>
      <p:ext uri="{BB962C8B-B14F-4D97-AF65-F5344CB8AC3E}">
        <p14:creationId xmlns:p14="http://schemas.microsoft.com/office/powerpoint/2010/main" val="84083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2651794-8896-47F1-AADE-80B6E0991D0D}" type="datetimeFigureOut">
              <a:rPr lang="ru-RU" smtClean="0"/>
              <a:t>15.04.2013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55D834-A130-4246-805D-982A061E2530}" type="slidenum">
              <a:rPr lang="ru-RU" smtClean="0"/>
              <a:t>‹#›</a:t>
            </a:fld>
            <a:endParaRPr lang="ru-RU"/>
          </a:p>
        </p:txBody>
      </p:sp>
    </p:spTree>
    <p:extLst>
      <p:ext uri="{BB962C8B-B14F-4D97-AF65-F5344CB8AC3E}">
        <p14:creationId xmlns:p14="http://schemas.microsoft.com/office/powerpoint/2010/main" val="114487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2651794-8896-47F1-AADE-80B6E0991D0D}" type="datetimeFigureOut">
              <a:rPr lang="ru-RU" smtClean="0"/>
              <a:t>15.04.2013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55D834-A130-4246-805D-982A061E2530}" type="slidenum">
              <a:rPr lang="ru-RU" smtClean="0"/>
              <a:t>‹#›</a:t>
            </a:fld>
            <a:endParaRPr lang="ru-RU"/>
          </a:p>
        </p:txBody>
      </p:sp>
    </p:spTree>
    <p:extLst>
      <p:ext uri="{BB962C8B-B14F-4D97-AF65-F5344CB8AC3E}">
        <p14:creationId xmlns:p14="http://schemas.microsoft.com/office/powerpoint/2010/main" val="147343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2651794-8896-47F1-AADE-80B6E0991D0D}" type="datetimeFigureOut">
              <a:rPr lang="ru-RU" smtClean="0"/>
              <a:t>15.04.2013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55D834-A130-4246-805D-982A061E2530}" type="slidenum">
              <a:rPr lang="ru-RU" smtClean="0"/>
              <a:t>‹#›</a:t>
            </a:fld>
            <a:endParaRPr lang="ru-RU"/>
          </a:p>
        </p:txBody>
      </p:sp>
    </p:spTree>
    <p:extLst>
      <p:ext uri="{BB962C8B-B14F-4D97-AF65-F5344CB8AC3E}">
        <p14:creationId xmlns:p14="http://schemas.microsoft.com/office/powerpoint/2010/main" val="1892341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2651794-8896-47F1-AADE-80B6E0991D0D}" type="datetimeFigureOut">
              <a:rPr lang="ru-RU" smtClean="0"/>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55D834-A130-4246-805D-982A061E2530}" type="slidenum">
              <a:rPr lang="ru-RU" smtClean="0"/>
              <a:t>‹#›</a:t>
            </a:fld>
            <a:endParaRPr lang="ru-RU"/>
          </a:p>
        </p:txBody>
      </p:sp>
    </p:spTree>
    <p:extLst>
      <p:ext uri="{BB962C8B-B14F-4D97-AF65-F5344CB8AC3E}">
        <p14:creationId xmlns:p14="http://schemas.microsoft.com/office/powerpoint/2010/main" val="300356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2651794-8896-47F1-AADE-80B6E0991D0D}" type="datetimeFigureOut">
              <a:rPr lang="ru-RU" smtClean="0"/>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55D834-A130-4246-805D-982A061E2530}" type="slidenum">
              <a:rPr lang="ru-RU" smtClean="0"/>
              <a:t>‹#›</a:t>
            </a:fld>
            <a:endParaRPr lang="ru-RU"/>
          </a:p>
        </p:txBody>
      </p:sp>
    </p:spTree>
    <p:extLst>
      <p:ext uri="{BB962C8B-B14F-4D97-AF65-F5344CB8AC3E}">
        <p14:creationId xmlns:p14="http://schemas.microsoft.com/office/powerpoint/2010/main" val="106147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51794-8896-47F1-AADE-80B6E0991D0D}" type="datetimeFigureOut">
              <a:rPr lang="ru-RU" smtClean="0"/>
              <a:t>15.04.2013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5D834-A130-4246-805D-982A061E2530}" type="slidenum">
              <a:rPr lang="ru-RU" smtClean="0"/>
              <a:t>‹#›</a:t>
            </a:fld>
            <a:endParaRPr lang="ru-RU"/>
          </a:p>
        </p:txBody>
      </p:sp>
    </p:spTree>
    <p:extLst>
      <p:ext uri="{BB962C8B-B14F-4D97-AF65-F5344CB8AC3E}">
        <p14:creationId xmlns:p14="http://schemas.microsoft.com/office/powerpoint/2010/main" val="406668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p:txBody>
          <a:bodyPr>
            <a:normAutofit fontScale="90000"/>
          </a:bodyPr>
          <a:lstStyle/>
          <a:p>
            <a:r>
              <a:rPr lang="en-US" sz="6000" b="1" dirty="0">
                <a:solidFill>
                  <a:schemeClr val="bg1"/>
                </a:solidFill>
                <a:effectLst>
                  <a:outerShdw blurRad="38100" dist="38100" dir="2700000" algn="tl">
                    <a:srgbClr val="000000">
                      <a:alpha val="43137"/>
                    </a:srgbClr>
                  </a:outerShdw>
                </a:effectLst>
              </a:rPr>
              <a:t>Cigarette Smoking in the United States</a:t>
            </a:r>
            <a:r>
              <a:rPr lang="ru-RU" dirty="0"/>
              <a:t/>
            </a:r>
            <a:br>
              <a:rPr lang="ru-RU" dirty="0"/>
            </a:br>
            <a:endParaRPr lang="ru-RU" dirty="0"/>
          </a:p>
        </p:txBody>
      </p:sp>
    </p:spTree>
    <p:extLst>
      <p:ext uri="{BB962C8B-B14F-4D97-AF65-F5344CB8AC3E}">
        <p14:creationId xmlns:p14="http://schemas.microsoft.com/office/powerpoint/2010/main" val="4126067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idx="1"/>
          </p:nvPr>
        </p:nvSpPr>
        <p:spPr>
          <a:xfrm>
            <a:off x="0" y="0"/>
            <a:ext cx="9144000" cy="6858000"/>
          </a:xfrm>
        </p:spPr>
        <p:txBody>
          <a:bodyPr>
            <a:normAutofit lnSpcReduction="10000"/>
          </a:bodyPr>
          <a:lstStyle/>
          <a:p>
            <a:pPr lvl="0" algn="ctr"/>
            <a:r>
              <a:rPr lang="en-US" dirty="0">
                <a:solidFill>
                  <a:schemeClr val="bg1"/>
                </a:solidFill>
                <a:effectLst>
                  <a:outerShdw blurRad="38100" dist="38100" dir="2700000" algn="tl">
                    <a:srgbClr val="000000">
                      <a:alpha val="43137"/>
                    </a:srgbClr>
                  </a:outerShdw>
                </a:effectLst>
              </a:rPr>
              <a:t>The percentage of respondents who reported smoking within the past 30 days by subpopulations surveyed were: </a:t>
            </a:r>
            <a:endParaRPr lang="ru-RU" dirty="0">
              <a:solidFill>
                <a:schemeClr val="bg1"/>
              </a:solidFill>
              <a:effectLst>
                <a:outerShdw blurRad="38100" dist="38100" dir="2700000" algn="tl">
                  <a:srgbClr val="000000">
                    <a:alpha val="43137"/>
                  </a:srgbClr>
                </a:outerShdw>
              </a:effectLst>
            </a:endParaRPr>
          </a:p>
          <a:p>
            <a:pPr marL="457200" lvl="1" indent="0" algn="ctr">
              <a:buNone/>
            </a:pPr>
            <a:r>
              <a:rPr lang="ru-RU" dirty="0" err="1" smtClean="0">
                <a:solidFill>
                  <a:schemeClr val="bg1"/>
                </a:solidFill>
                <a:effectLst>
                  <a:outerShdw blurRad="38100" dist="38100" dir="2700000" algn="tl">
                    <a:srgbClr val="000000">
                      <a:alpha val="43137"/>
                    </a:srgbClr>
                  </a:outerShdw>
                </a:effectLst>
              </a:rPr>
              <a:t>Chinese</a:t>
            </a:r>
            <a:r>
              <a:rPr lang="ru-RU" dirty="0" smtClean="0">
                <a:solidFill>
                  <a:schemeClr val="bg1"/>
                </a:solidFill>
                <a:effectLst>
                  <a:outerShdw blurRad="38100" dist="38100" dir="2700000" algn="tl">
                    <a:srgbClr val="000000">
                      <a:alpha val="43137"/>
                    </a:srgbClr>
                  </a:outerShdw>
                </a:effectLst>
              </a:rPr>
              <a:t> </a:t>
            </a:r>
            <a:r>
              <a:rPr lang="ru-RU" dirty="0">
                <a:solidFill>
                  <a:schemeClr val="bg1"/>
                </a:solidFill>
                <a:effectLst>
                  <a:outerShdw blurRad="38100" dist="38100" dir="2700000" algn="tl">
                    <a:srgbClr val="000000">
                      <a:alpha val="43137"/>
                    </a:srgbClr>
                  </a:outerShdw>
                </a:effectLst>
              </a:rPr>
              <a:t>- 8.8%</a:t>
            </a:r>
            <a:endParaRPr lang="ru-RU" sz="2400" dirty="0">
              <a:solidFill>
                <a:schemeClr val="bg1"/>
              </a:solidFill>
              <a:effectLst>
                <a:outerShdw blurRad="38100" dist="38100" dir="2700000" algn="tl">
                  <a:srgbClr val="000000">
                    <a:alpha val="43137"/>
                  </a:srgbClr>
                </a:outerShdw>
              </a:effectLst>
            </a:endParaRPr>
          </a:p>
          <a:p>
            <a:pPr marL="457200" lvl="1" indent="0" algn="ctr">
              <a:buNone/>
            </a:pPr>
            <a:r>
              <a:rPr lang="ru-RU" dirty="0" err="1">
                <a:solidFill>
                  <a:schemeClr val="bg1"/>
                </a:solidFill>
                <a:effectLst>
                  <a:outerShdw blurRad="38100" dist="38100" dir="2700000" algn="tl">
                    <a:srgbClr val="000000">
                      <a:alpha val="43137"/>
                    </a:srgbClr>
                  </a:outerShdw>
                </a:effectLst>
              </a:rPr>
              <a:t>Asian</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Indian</a:t>
            </a:r>
            <a:r>
              <a:rPr lang="ru-RU" dirty="0">
                <a:solidFill>
                  <a:schemeClr val="bg1"/>
                </a:solidFill>
                <a:effectLst>
                  <a:outerShdw blurRad="38100" dist="38100" dir="2700000" algn="tl">
                    <a:srgbClr val="000000">
                      <a:alpha val="43137"/>
                    </a:srgbClr>
                  </a:outerShdw>
                </a:effectLst>
              </a:rPr>
              <a:t> - 11.9%</a:t>
            </a:r>
            <a:endParaRPr lang="ru-RU" sz="2400" dirty="0">
              <a:solidFill>
                <a:schemeClr val="bg1"/>
              </a:solidFill>
              <a:effectLst>
                <a:outerShdw blurRad="38100" dist="38100" dir="2700000" algn="tl">
                  <a:srgbClr val="000000">
                    <a:alpha val="43137"/>
                  </a:srgbClr>
                </a:outerShdw>
              </a:effectLst>
            </a:endParaRPr>
          </a:p>
          <a:p>
            <a:pPr marL="457200" lvl="1" indent="0" algn="ctr">
              <a:buNone/>
            </a:pPr>
            <a:r>
              <a:rPr lang="ru-RU" dirty="0" err="1">
                <a:solidFill>
                  <a:schemeClr val="bg1"/>
                </a:solidFill>
                <a:effectLst>
                  <a:outerShdw blurRad="38100" dist="38100" dir="2700000" algn="tl">
                    <a:srgbClr val="000000">
                      <a:alpha val="43137"/>
                    </a:srgbClr>
                  </a:outerShdw>
                </a:effectLst>
              </a:rPr>
              <a:t>Japanese</a:t>
            </a:r>
            <a:r>
              <a:rPr lang="ru-RU" dirty="0">
                <a:solidFill>
                  <a:schemeClr val="bg1"/>
                </a:solidFill>
                <a:effectLst>
                  <a:outerShdw blurRad="38100" dist="38100" dir="2700000" algn="tl">
                    <a:srgbClr val="000000">
                      <a:alpha val="43137"/>
                    </a:srgbClr>
                  </a:outerShdw>
                </a:effectLst>
              </a:rPr>
              <a:t> - 12.1%</a:t>
            </a:r>
            <a:endParaRPr lang="ru-RU" sz="2400" dirty="0">
              <a:solidFill>
                <a:schemeClr val="bg1"/>
              </a:solidFill>
              <a:effectLst>
                <a:outerShdw blurRad="38100" dist="38100" dir="2700000" algn="tl">
                  <a:srgbClr val="000000">
                    <a:alpha val="43137"/>
                  </a:srgbClr>
                </a:outerShdw>
              </a:effectLst>
            </a:endParaRPr>
          </a:p>
          <a:p>
            <a:pPr marL="457200" lvl="1" indent="0" algn="ctr">
              <a:buNone/>
            </a:pPr>
            <a:r>
              <a:rPr lang="ru-RU" dirty="0" err="1">
                <a:solidFill>
                  <a:schemeClr val="bg1"/>
                </a:solidFill>
                <a:effectLst>
                  <a:outerShdw blurRad="38100" dist="38100" dir="2700000" algn="tl">
                    <a:srgbClr val="000000">
                      <a:alpha val="43137"/>
                    </a:srgbClr>
                  </a:outerShdw>
                </a:effectLst>
              </a:rPr>
              <a:t>Filipino</a:t>
            </a:r>
            <a:r>
              <a:rPr lang="ru-RU" dirty="0">
                <a:solidFill>
                  <a:schemeClr val="bg1"/>
                </a:solidFill>
                <a:effectLst>
                  <a:outerShdw blurRad="38100" dist="38100" dir="2700000" algn="tl">
                    <a:srgbClr val="000000">
                      <a:alpha val="43137"/>
                    </a:srgbClr>
                  </a:outerShdw>
                </a:effectLst>
              </a:rPr>
              <a:t> - 16.7%</a:t>
            </a:r>
            <a:endParaRPr lang="ru-RU" sz="2400" dirty="0">
              <a:solidFill>
                <a:schemeClr val="bg1"/>
              </a:solidFill>
              <a:effectLst>
                <a:outerShdw blurRad="38100" dist="38100" dir="2700000" algn="tl">
                  <a:srgbClr val="000000">
                    <a:alpha val="43137"/>
                  </a:srgbClr>
                </a:outerShdw>
              </a:effectLst>
            </a:endParaRPr>
          </a:p>
          <a:p>
            <a:pPr marL="457200" lvl="1" indent="0" algn="ctr">
              <a:buNone/>
            </a:pPr>
            <a:r>
              <a:rPr lang="ru-RU" dirty="0" err="1">
                <a:solidFill>
                  <a:schemeClr val="bg1"/>
                </a:solidFill>
                <a:effectLst>
                  <a:outerShdw blurRad="38100" dist="38100" dir="2700000" algn="tl">
                    <a:srgbClr val="000000">
                      <a:alpha val="43137"/>
                    </a:srgbClr>
                  </a:outerShdw>
                </a:effectLst>
              </a:rPr>
              <a:t>Vietnamese</a:t>
            </a:r>
            <a:r>
              <a:rPr lang="ru-RU" dirty="0">
                <a:solidFill>
                  <a:schemeClr val="bg1"/>
                </a:solidFill>
                <a:effectLst>
                  <a:outerShdw blurRad="38100" dist="38100" dir="2700000" algn="tl">
                    <a:srgbClr val="000000">
                      <a:alpha val="43137"/>
                    </a:srgbClr>
                  </a:outerShdw>
                </a:effectLst>
              </a:rPr>
              <a:t> - 21.5%</a:t>
            </a:r>
            <a:endParaRPr lang="ru-RU" sz="2400" dirty="0">
              <a:solidFill>
                <a:schemeClr val="bg1"/>
              </a:solidFill>
              <a:effectLst>
                <a:outerShdw blurRad="38100" dist="38100" dir="2700000" algn="tl">
                  <a:srgbClr val="000000">
                    <a:alpha val="43137"/>
                  </a:srgbClr>
                </a:outerShdw>
              </a:effectLst>
            </a:endParaRPr>
          </a:p>
          <a:p>
            <a:pPr marL="457200" lvl="1" indent="0" algn="ctr">
              <a:buNone/>
            </a:pPr>
            <a:r>
              <a:rPr lang="ru-RU" dirty="0" err="1">
                <a:solidFill>
                  <a:schemeClr val="bg1"/>
                </a:solidFill>
                <a:effectLst>
                  <a:outerShdw blurRad="38100" dist="38100" dir="2700000" algn="tl">
                    <a:srgbClr val="000000">
                      <a:alpha val="43137"/>
                    </a:srgbClr>
                  </a:outerShdw>
                </a:effectLst>
              </a:rPr>
              <a:t>Korean</a:t>
            </a:r>
            <a:r>
              <a:rPr lang="ru-RU" dirty="0">
                <a:solidFill>
                  <a:schemeClr val="bg1"/>
                </a:solidFill>
                <a:effectLst>
                  <a:outerShdw blurRad="38100" dist="38100" dir="2700000" algn="tl">
                    <a:srgbClr val="000000">
                      <a:alpha val="43137"/>
                    </a:srgbClr>
                  </a:outerShdw>
                </a:effectLst>
              </a:rPr>
              <a:t> - 26.6%</a:t>
            </a:r>
            <a:endParaRPr lang="ru-RU" sz="2400"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Among women, smoking prevalence ranged from 3.5% among Asian Indians to 20.1% among Koreans.</a:t>
            </a:r>
            <a:endParaRPr lang="ru-RU"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Among men, smoking prevalence ranged from 13.9% among Chinese individuals to 37.4% among Koreans.</a:t>
            </a:r>
            <a:endParaRPr lang="ru-RU" dirty="0">
              <a:solidFill>
                <a:schemeClr val="bg1"/>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260699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ru-RU" b="1" u="sng" dirty="0" err="1">
                <a:solidFill>
                  <a:schemeClr val="bg1"/>
                </a:solidFill>
                <a:effectLst>
                  <a:outerShdw blurRad="38100" dist="38100" dir="2700000" algn="tl">
                    <a:srgbClr val="000000">
                      <a:alpha val="43137"/>
                    </a:srgbClr>
                  </a:outerShdw>
                </a:effectLst>
              </a:rPr>
              <a:t>Blacks</a:t>
            </a:r>
            <a:r>
              <a:rPr lang="ru-RU" b="1" u="sng" dirty="0">
                <a:solidFill>
                  <a:schemeClr val="bg1"/>
                </a:solidFill>
                <a:effectLst>
                  <a:outerShdw blurRad="38100" dist="38100" dir="2700000" algn="tl">
                    <a:srgbClr val="000000">
                      <a:alpha val="43137"/>
                    </a:srgbClr>
                  </a:outerShdw>
                </a:effectLst>
              </a:rPr>
              <a:t> </a:t>
            </a:r>
            <a:r>
              <a:rPr lang="ru-RU" dirty="0"/>
              <a:t/>
            </a:r>
            <a:br>
              <a:rPr lang="ru-RU" dirty="0"/>
            </a:br>
            <a:endParaRPr lang="ru-RU" dirty="0"/>
          </a:p>
        </p:txBody>
      </p:sp>
      <p:sp>
        <p:nvSpPr>
          <p:cNvPr id="3" name="Объект 2"/>
          <p:cNvSpPr>
            <a:spLocks noGrp="1"/>
          </p:cNvSpPr>
          <p:nvPr>
            <p:ph idx="1"/>
          </p:nvPr>
        </p:nvSpPr>
        <p:spPr/>
        <p:txBody>
          <a:bodyPr/>
          <a:lstStyle/>
          <a:p>
            <a:pPr algn="ctr"/>
            <a:r>
              <a:rPr lang="en-US" dirty="0">
                <a:solidFill>
                  <a:schemeClr val="bg1"/>
                </a:solidFill>
                <a:effectLst>
                  <a:outerShdw blurRad="38100" dist="38100" dir="2700000" algn="tl">
                    <a:srgbClr val="000000">
                      <a:alpha val="43137"/>
                    </a:srgbClr>
                  </a:outerShdw>
                </a:effectLst>
              </a:rPr>
              <a:t>The prevalence of current smoking among non-Hispanic black adults is similar to the prevalence among adults in the general population and among non-Hispanic white adults (20.6%). However, smoking remains a serious problem for this population</a:t>
            </a:r>
            <a:r>
              <a:rPr lang="en-US" dirty="0" smtClean="0">
                <a:solidFill>
                  <a:schemeClr val="bg1"/>
                </a:solidFill>
                <a:effectLst>
                  <a:outerShdw blurRad="38100" dist="38100" dir="2700000" algn="tl">
                    <a:srgbClr val="000000">
                      <a:alpha val="43137"/>
                    </a:srgbClr>
                  </a:outerShdw>
                </a:effectLst>
              </a:rPr>
              <a:t>.</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5760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b="1" u="sng" dirty="0" err="1">
                <a:solidFill>
                  <a:schemeClr val="bg1"/>
                </a:solidFill>
                <a:effectLst>
                  <a:outerShdw blurRad="38100" dist="38100" dir="2700000" algn="tl">
                    <a:srgbClr val="000000">
                      <a:alpha val="43137"/>
                    </a:srgbClr>
                  </a:outerShdw>
                </a:effectLst>
              </a:rPr>
              <a:t>In</a:t>
            </a:r>
            <a:r>
              <a:rPr lang="ru-RU" b="1" u="sng" dirty="0">
                <a:solidFill>
                  <a:schemeClr val="bg1"/>
                </a:solidFill>
                <a:effectLst>
                  <a:outerShdw blurRad="38100" dist="38100" dir="2700000" algn="tl">
                    <a:srgbClr val="000000">
                      <a:alpha val="43137"/>
                    </a:srgbClr>
                  </a:outerShdw>
                </a:effectLst>
              </a:rPr>
              <a:t> 2011</a:t>
            </a:r>
            <a:endParaRPr lang="ru-RU" b="1" u="sng"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pPr marL="342900" lvl="1" indent="-342900" algn="ctr">
              <a:buFont typeface="Arial" pitchFamily="34" charset="0"/>
              <a:buChar char="•"/>
            </a:pPr>
            <a:r>
              <a:rPr lang="en-US" dirty="0">
                <a:solidFill>
                  <a:schemeClr val="bg1"/>
                </a:solidFill>
                <a:effectLst>
                  <a:outerShdw blurRad="38100" dist="38100" dir="2700000" algn="tl">
                    <a:srgbClr val="000000">
                      <a:alpha val="43137"/>
                    </a:srgbClr>
                  </a:outerShdw>
                </a:effectLst>
              </a:rPr>
              <a:t>19.4% of non-Hispanic black adults in the United States smoked cigarettes, compared with 19.0% of U.S. adults </a:t>
            </a:r>
            <a:r>
              <a:rPr lang="en-US" dirty="0" smtClean="0">
                <a:solidFill>
                  <a:schemeClr val="bg1"/>
                </a:solidFill>
                <a:effectLst>
                  <a:outerShdw blurRad="38100" dist="38100" dir="2700000" algn="tl">
                    <a:srgbClr val="000000">
                      <a:alpha val="43137"/>
                    </a:srgbClr>
                  </a:outerShdw>
                </a:effectLst>
              </a:rPr>
              <a:t>overall.</a:t>
            </a:r>
            <a:endParaRPr lang="en-US" sz="2400" dirty="0" smtClean="0">
              <a:solidFill>
                <a:schemeClr val="bg1"/>
              </a:solidFill>
              <a:effectLst>
                <a:outerShdw blurRad="38100" dist="38100" dir="2700000" algn="tl">
                  <a:srgbClr val="000000">
                    <a:alpha val="43137"/>
                  </a:srgbClr>
                </a:outerShdw>
              </a:effectLst>
            </a:endParaRPr>
          </a:p>
          <a:p>
            <a:pPr marL="342900" lvl="1" indent="-342900" algn="ctr">
              <a:buFont typeface="Arial" pitchFamily="34" charset="0"/>
              <a:buChar char="•"/>
            </a:pPr>
            <a:r>
              <a:rPr lang="en-US" dirty="0" smtClean="0">
                <a:solidFill>
                  <a:schemeClr val="bg1"/>
                </a:solidFill>
                <a:effectLst>
                  <a:outerShdw blurRad="38100" dist="38100" dir="2700000" algn="tl">
                    <a:srgbClr val="000000">
                      <a:alpha val="43137"/>
                    </a:srgbClr>
                  </a:outerShdw>
                </a:effectLst>
              </a:rPr>
              <a:t>Smoking </a:t>
            </a:r>
            <a:r>
              <a:rPr lang="en-US" dirty="0">
                <a:solidFill>
                  <a:schemeClr val="bg1"/>
                </a:solidFill>
                <a:effectLst>
                  <a:outerShdw blurRad="38100" dist="38100" dir="2700000" algn="tl">
                    <a:srgbClr val="000000">
                      <a:alpha val="43137"/>
                    </a:srgbClr>
                  </a:outerShdw>
                </a:effectLst>
              </a:rPr>
              <a:t>prevalence was significantly higher among non-Hispanic black men (24.2%) than among non-Hispanic black women (15.5</a:t>
            </a:r>
            <a:r>
              <a:rPr lang="en-US" dirty="0" smtClean="0">
                <a:solidFill>
                  <a:schemeClr val="bg1"/>
                </a:solidFill>
                <a:effectLst>
                  <a:outerShdw blurRad="38100" dist="38100" dir="2700000" algn="tl">
                    <a:srgbClr val="000000">
                      <a:alpha val="43137"/>
                    </a:srgbClr>
                  </a:outerShdw>
                </a:effectLst>
              </a:rPr>
              <a:t>%).</a:t>
            </a:r>
          </a:p>
          <a:p>
            <a:pPr marL="342900" lvl="1" indent="-342900" algn="ctr">
              <a:buFont typeface="Arial" pitchFamily="34" charset="0"/>
              <a:buChar char="•"/>
            </a:pPr>
            <a:r>
              <a:rPr lang="en-US" sz="2400" dirty="0">
                <a:solidFill>
                  <a:schemeClr val="bg1"/>
                </a:solidFill>
                <a:effectLst>
                  <a:outerShdw blurRad="38100" dist="38100" dir="2700000" algn="tl">
                    <a:srgbClr val="000000">
                      <a:alpha val="43137"/>
                    </a:srgbClr>
                  </a:outerShdw>
                </a:effectLst>
              </a:rPr>
              <a:t>From 2005 to 2011, no significant change in current smoking prevalence occurred among non-Hispanic blacks (from 21.5% in 2005 to 19.4% in 2011</a:t>
            </a:r>
            <a:r>
              <a:rPr lang="en-US" sz="2400" dirty="0" smtClean="0">
                <a:solidFill>
                  <a:schemeClr val="bg1"/>
                </a:solidFill>
                <a:effectLst>
                  <a:outerShdw blurRad="38100" dist="38100" dir="2700000" algn="tl">
                    <a:srgbClr val="000000">
                      <a:alpha val="43137"/>
                    </a:srgbClr>
                  </a:outerShdw>
                </a:effectLst>
              </a:rPr>
              <a:t>).</a:t>
            </a:r>
            <a:endParaRPr lang="ru-RU" sz="2400" dirty="0">
              <a:solidFill>
                <a:schemeClr val="bg1"/>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2870439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ru-RU" b="1" u="sng" dirty="0" err="1">
                <a:solidFill>
                  <a:schemeClr val="bg1"/>
                </a:solidFill>
                <a:effectLst>
                  <a:outerShdw blurRad="38100" dist="38100" dir="2700000" algn="tl">
                    <a:srgbClr val="000000">
                      <a:alpha val="43137"/>
                    </a:srgbClr>
                  </a:outerShdw>
                </a:effectLst>
              </a:rPr>
              <a:t>Hispanics</a:t>
            </a:r>
            <a:r>
              <a:rPr lang="ru-RU" dirty="0"/>
              <a:t/>
            </a:r>
            <a:br>
              <a:rPr lang="ru-RU" dirty="0"/>
            </a:br>
            <a:endParaRPr lang="ru-RU" dirty="0"/>
          </a:p>
        </p:txBody>
      </p:sp>
      <p:sp>
        <p:nvSpPr>
          <p:cNvPr id="3" name="Объект 2"/>
          <p:cNvSpPr>
            <a:spLocks noGrp="1"/>
          </p:cNvSpPr>
          <p:nvPr>
            <p:ph idx="1"/>
          </p:nvPr>
        </p:nvSpPr>
        <p:spPr/>
        <p:txBody>
          <a:bodyPr>
            <a:normAutofit fontScale="92500" lnSpcReduction="20000"/>
          </a:bodyPr>
          <a:lstStyle/>
          <a:p>
            <a:pPr algn="ctr"/>
            <a:r>
              <a:rPr lang="en-US" dirty="0">
                <a:solidFill>
                  <a:schemeClr val="bg1"/>
                </a:solidFill>
                <a:effectLst>
                  <a:outerShdw blurRad="38100" dist="38100" dir="2700000" algn="tl">
                    <a:srgbClr val="000000">
                      <a:alpha val="43137"/>
                    </a:srgbClr>
                  </a:outerShdw>
                </a:effectLst>
              </a:rPr>
              <a:t>The prevalence of cigarette smoking among Hispanics is generally lower than the prevalence among other racial/ethnic groups in the United States, with the exception of non-Hispanic Asians. However, smoking prevalence among Hispanic men is significantly higher than among Hispanic women, and cigarette smoking remains a serious health concern in this population. Cigarette smoking is a risk factor for heart disease and stroke, which are leading causes of death for Hispanics in the United States</a:t>
            </a:r>
            <a:r>
              <a:rPr lang="en-US" dirty="0" smtClean="0">
                <a:solidFill>
                  <a:schemeClr val="bg1"/>
                </a:solidFill>
                <a:effectLst>
                  <a:outerShdw blurRad="38100" dist="38100" dir="2700000" algn="tl">
                    <a:srgbClr val="000000">
                      <a:alpha val="43137"/>
                    </a:srgbClr>
                  </a:outerShdw>
                </a:effectLst>
              </a:rPr>
              <a:t>.</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96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 y="-1"/>
            <a:ext cx="9143121" cy="6862913"/>
          </a:xfrm>
          <a:prstGeom prst="rect">
            <a:avLst/>
          </a:prstGeom>
        </p:spPr>
      </p:pic>
      <p:sp>
        <p:nvSpPr>
          <p:cNvPr id="2" name="Заголовок 1"/>
          <p:cNvSpPr>
            <a:spLocks noGrp="1"/>
          </p:cNvSpPr>
          <p:nvPr>
            <p:ph type="title"/>
          </p:nvPr>
        </p:nvSpPr>
        <p:spPr/>
        <p:txBody>
          <a:bodyPr/>
          <a:lstStyle/>
          <a:p>
            <a:r>
              <a:rPr lang="ru-RU" b="1" u="sng" dirty="0" err="1">
                <a:solidFill>
                  <a:schemeClr val="bg1"/>
                </a:solidFill>
                <a:effectLst>
                  <a:outerShdw blurRad="38100" dist="38100" dir="2700000" algn="tl">
                    <a:srgbClr val="000000">
                      <a:alpha val="43137"/>
                    </a:srgbClr>
                  </a:outerShdw>
                </a:effectLst>
              </a:rPr>
              <a:t>In</a:t>
            </a:r>
            <a:r>
              <a:rPr lang="ru-RU" b="1" u="sng" dirty="0">
                <a:solidFill>
                  <a:schemeClr val="bg1"/>
                </a:solidFill>
                <a:effectLst>
                  <a:outerShdw blurRad="38100" dist="38100" dir="2700000" algn="tl">
                    <a:srgbClr val="000000">
                      <a:alpha val="43137"/>
                    </a:srgbClr>
                  </a:outerShdw>
                </a:effectLst>
              </a:rPr>
              <a:t> 2011</a:t>
            </a:r>
            <a:endParaRPr lang="ru-RU" b="1" u="sng"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pPr marL="342900" lvl="1" indent="-342900" algn="ctr">
              <a:buFont typeface="Arial" pitchFamily="34" charset="0"/>
              <a:buChar char="•"/>
            </a:pPr>
            <a:r>
              <a:rPr lang="en-US" dirty="0">
                <a:solidFill>
                  <a:schemeClr val="bg1"/>
                </a:solidFill>
                <a:effectLst>
                  <a:outerShdw blurRad="38100" dist="38100" dir="2700000" algn="tl">
                    <a:srgbClr val="000000">
                      <a:alpha val="43137"/>
                    </a:srgbClr>
                  </a:outerShdw>
                </a:effectLst>
              </a:rPr>
              <a:t>12.9% of Hispanic adults in the United States smoked cigarettes, compared with 19.0% among U.S. adults </a:t>
            </a:r>
            <a:r>
              <a:rPr lang="en-US" dirty="0" smtClean="0">
                <a:solidFill>
                  <a:schemeClr val="bg1"/>
                </a:solidFill>
                <a:effectLst>
                  <a:outerShdw blurRad="38100" dist="38100" dir="2700000" algn="tl">
                    <a:srgbClr val="000000">
                      <a:alpha val="43137"/>
                    </a:srgbClr>
                  </a:outerShdw>
                </a:effectLst>
              </a:rPr>
              <a:t>overall.</a:t>
            </a:r>
            <a:endParaRPr lang="en-US" sz="2400" dirty="0" smtClean="0">
              <a:solidFill>
                <a:schemeClr val="bg1"/>
              </a:solidFill>
              <a:effectLst>
                <a:outerShdw blurRad="38100" dist="38100" dir="2700000" algn="tl">
                  <a:srgbClr val="000000">
                    <a:alpha val="43137"/>
                  </a:srgbClr>
                </a:outerShdw>
              </a:effectLst>
            </a:endParaRPr>
          </a:p>
          <a:p>
            <a:pPr marL="342900" lvl="1" indent="-342900" algn="ctr">
              <a:buFont typeface="Arial" pitchFamily="34" charset="0"/>
              <a:buChar char="•"/>
            </a:pPr>
            <a:r>
              <a:rPr lang="en-US" dirty="0" smtClean="0">
                <a:solidFill>
                  <a:schemeClr val="bg1"/>
                </a:solidFill>
                <a:effectLst>
                  <a:outerShdw blurRad="38100" dist="38100" dir="2700000" algn="tl">
                    <a:srgbClr val="000000">
                      <a:alpha val="43137"/>
                    </a:srgbClr>
                  </a:outerShdw>
                </a:effectLst>
              </a:rPr>
              <a:t>Smoking </a:t>
            </a:r>
            <a:r>
              <a:rPr lang="en-US" dirty="0">
                <a:solidFill>
                  <a:schemeClr val="bg1"/>
                </a:solidFill>
                <a:effectLst>
                  <a:outerShdw blurRad="38100" dist="38100" dir="2700000" algn="tl">
                    <a:srgbClr val="000000">
                      <a:alpha val="43137"/>
                    </a:srgbClr>
                  </a:outerShdw>
                </a:effectLst>
              </a:rPr>
              <a:t>prevalence was significantly higher among Hispanic men (17.0%) than among Hispanic women (8.6</a:t>
            </a:r>
            <a:r>
              <a:rPr lang="en-US" dirty="0" smtClean="0">
                <a:solidFill>
                  <a:schemeClr val="bg1"/>
                </a:solidFill>
                <a:effectLst>
                  <a:outerShdw blurRad="38100" dist="38100" dir="2700000" algn="tl">
                    <a:srgbClr val="000000">
                      <a:alpha val="43137"/>
                    </a:srgbClr>
                  </a:outerShdw>
                </a:effectLst>
              </a:rPr>
              <a:t>%).</a:t>
            </a:r>
          </a:p>
          <a:p>
            <a:pPr marL="342900" lvl="1" indent="-342900" algn="ctr">
              <a:buFont typeface="Arial" pitchFamily="34" charset="0"/>
              <a:buChar char="•"/>
            </a:pPr>
            <a:r>
              <a:rPr lang="en-US" sz="2400" dirty="0">
                <a:solidFill>
                  <a:schemeClr val="bg1"/>
                </a:solidFill>
                <a:effectLst>
                  <a:outerShdw blurRad="38100" dist="38100" dir="2700000" algn="tl">
                    <a:srgbClr val="000000">
                      <a:alpha val="43137"/>
                    </a:srgbClr>
                  </a:outerShdw>
                </a:effectLst>
              </a:rPr>
              <a:t>From 2005 to 2011, a decline in current smoking prevalence among Hispanics was noted (from 16.2% in 2005 to 12.9% in 2011</a:t>
            </a:r>
            <a:r>
              <a:rPr lang="en-US" sz="2400" dirty="0" smtClean="0">
                <a:solidFill>
                  <a:schemeClr val="bg1"/>
                </a:solidFill>
                <a:effectLst>
                  <a:outerShdw blurRad="38100" dist="38100" dir="2700000" algn="tl">
                    <a:srgbClr val="000000">
                      <a:alpha val="43137"/>
                    </a:srgbClr>
                  </a:outerShdw>
                </a:effectLst>
              </a:rPr>
              <a:t>).</a:t>
            </a:r>
            <a:endParaRPr lang="ru-RU" sz="2400" dirty="0">
              <a:solidFill>
                <a:schemeClr val="bg1"/>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81793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3387"/>
            <a:ext cx="9140769" cy="6871387"/>
          </a:xfrm>
          <a:prstGeom prst="rect">
            <a:avLst/>
          </a:prstGeom>
        </p:spPr>
      </p:pic>
      <p:sp>
        <p:nvSpPr>
          <p:cNvPr id="3" name="Объект 2"/>
          <p:cNvSpPr>
            <a:spLocks noGrp="1"/>
          </p:cNvSpPr>
          <p:nvPr>
            <p:ph idx="1"/>
          </p:nvPr>
        </p:nvSpPr>
        <p:spPr>
          <a:xfrm>
            <a:off x="0" y="0"/>
            <a:ext cx="9144000" cy="6858000"/>
          </a:xfrm>
        </p:spPr>
        <p:txBody>
          <a:bodyPr>
            <a:normAutofit fontScale="92500"/>
          </a:bodyPr>
          <a:lstStyle/>
          <a:p>
            <a:pPr algn="ctr"/>
            <a:r>
              <a:rPr lang="en-US" dirty="0">
                <a:solidFill>
                  <a:schemeClr val="bg1"/>
                </a:solidFill>
                <a:effectLst>
                  <a:outerShdw blurRad="38100" dist="38100" dir="2700000" algn="tl">
                    <a:srgbClr val="000000">
                      <a:alpha val="43137"/>
                    </a:srgbClr>
                  </a:outerShdw>
                </a:effectLst>
              </a:rPr>
              <a:t>Estimates reflecting a more comprehensive representation of current smoking among Hispanic subpopulations were published in the July 2008 issue of </a:t>
            </a:r>
            <a:r>
              <a:rPr lang="en-US" i="1" dirty="0">
                <a:solidFill>
                  <a:schemeClr val="bg1"/>
                </a:solidFill>
                <a:effectLst>
                  <a:outerShdw blurRad="38100" dist="38100" dir="2700000" algn="tl">
                    <a:srgbClr val="000000">
                      <a:alpha val="43137"/>
                    </a:srgbClr>
                  </a:outerShdw>
                </a:effectLst>
              </a:rPr>
              <a:t>Preventing Chronic Disease: Public Health Research, Practice, and Policy</a:t>
            </a:r>
            <a:r>
              <a:rPr lang="en-US" dirty="0">
                <a:solidFill>
                  <a:schemeClr val="bg1"/>
                </a:solidFill>
                <a:effectLst>
                  <a:outerShdw blurRad="38100" dist="38100" dir="2700000" algn="tl">
                    <a:srgbClr val="000000">
                      <a:alpha val="43137"/>
                    </a:srgbClr>
                  </a:outerShdw>
                </a:effectLst>
              </a:rPr>
              <a:t>. These estimates, based on four National Surveys on Drug Use and Health conducted between 2002 and 2005, show that:</a:t>
            </a:r>
            <a:endParaRPr lang="ru-RU"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During the 30 days prior to being surveyed, 23.9% of Hispanics aged 18 years and older had smoked cigarettes, compared with 26.9% in the overall U.S. adult population.</a:t>
            </a:r>
            <a:endParaRPr lang="ru-RU"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Smoking prevalence was significantly higher among Hispanic men (30.1%) than among Hispanic women (17.5</a:t>
            </a:r>
            <a:r>
              <a:rPr lang="en-US" dirty="0" smtClean="0">
                <a:solidFill>
                  <a:schemeClr val="bg1"/>
                </a:solidFill>
                <a:effectLst>
                  <a:outerShdw blurRad="38100" dist="38100" dir="2700000" algn="tl">
                    <a:srgbClr val="000000">
                      <a:alpha val="43137"/>
                    </a:srgbClr>
                  </a:outerShdw>
                </a:effectLst>
              </a:rPr>
              <a:t>%).</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9282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17435" cy="6858000"/>
          </a:xfrm>
          <a:prstGeom prst="rect">
            <a:avLst/>
          </a:prstGeom>
        </p:spPr>
      </p:pic>
      <p:sp>
        <p:nvSpPr>
          <p:cNvPr id="3" name="Объект 2"/>
          <p:cNvSpPr>
            <a:spLocks noGrp="1"/>
          </p:cNvSpPr>
          <p:nvPr>
            <p:ph idx="1"/>
          </p:nvPr>
        </p:nvSpPr>
        <p:spPr>
          <a:xfrm>
            <a:off x="0" y="0"/>
            <a:ext cx="9144000" cy="6858000"/>
          </a:xfrm>
        </p:spPr>
        <p:txBody>
          <a:bodyPr>
            <a:normAutofit lnSpcReduction="10000"/>
          </a:bodyPr>
          <a:lstStyle/>
          <a:p>
            <a:pPr lvl="0" algn="ctr"/>
            <a:r>
              <a:rPr lang="en-US" dirty="0">
                <a:solidFill>
                  <a:schemeClr val="bg1"/>
                </a:solidFill>
                <a:effectLst>
                  <a:outerShdw blurRad="38100" dist="38100" dir="2700000" algn="tl">
                    <a:srgbClr val="000000">
                      <a:alpha val="43137"/>
                    </a:srgbClr>
                  </a:outerShdw>
                </a:effectLst>
              </a:rPr>
              <a:t>The percentage of respondents who reported smoking within the past 30 days by subpopulations surveyed were: </a:t>
            </a:r>
            <a:endParaRPr lang="en-US" dirty="0">
              <a:solidFill>
                <a:schemeClr val="bg1"/>
              </a:solidFill>
              <a:effectLst>
                <a:outerShdw blurRad="38100" dist="38100" dir="2700000" algn="tl">
                  <a:srgbClr val="000000">
                    <a:alpha val="43137"/>
                  </a:srgbClr>
                </a:outerShdw>
              </a:effectLst>
            </a:endParaRPr>
          </a:p>
          <a:p>
            <a:pPr marL="0" lvl="0" indent="0" algn="ctr">
              <a:buNone/>
            </a:pPr>
            <a:r>
              <a:rPr lang="ru-RU" dirty="0" err="1" smtClean="0">
                <a:solidFill>
                  <a:schemeClr val="bg1"/>
                </a:solidFill>
                <a:effectLst>
                  <a:outerShdw blurRad="38100" dist="38100" dir="2700000" algn="tl">
                    <a:srgbClr val="000000">
                      <a:alpha val="43137"/>
                    </a:srgbClr>
                  </a:outerShdw>
                </a:effectLst>
              </a:rPr>
              <a:t>Central</a:t>
            </a:r>
            <a:r>
              <a:rPr lang="ru-RU" dirty="0" smtClean="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or</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South</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American</a:t>
            </a:r>
            <a:r>
              <a:rPr lang="ru-RU" dirty="0">
                <a:solidFill>
                  <a:schemeClr val="bg1"/>
                </a:solidFill>
                <a:effectLst>
                  <a:outerShdw blurRad="38100" dist="38100" dir="2700000" algn="tl">
                    <a:srgbClr val="000000">
                      <a:alpha val="43137"/>
                    </a:srgbClr>
                  </a:outerShdw>
                </a:effectLst>
              </a:rPr>
              <a:t> - </a:t>
            </a:r>
            <a:r>
              <a:rPr lang="ru-RU" dirty="0" smtClean="0">
                <a:solidFill>
                  <a:schemeClr val="bg1"/>
                </a:solidFill>
                <a:effectLst>
                  <a:outerShdw blurRad="38100" dist="38100" dir="2700000" algn="tl">
                    <a:srgbClr val="000000">
                      <a:alpha val="43137"/>
                    </a:srgbClr>
                  </a:outerShdw>
                </a:effectLst>
              </a:rPr>
              <a:t>20.2%</a:t>
            </a:r>
            <a:endParaRPr lang="en-US" sz="2400" dirty="0">
              <a:solidFill>
                <a:schemeClr val="bg1"/>
              </a:solidFill>
              <a:effectLst>
                <a:outerShdw blurRad="38100" dist="38100" dir="2700000" algn="tl">
                  <a:srgbClr val="000000">
                    <a:alpha val="43137"/>
                  </a:srgbClr>
                </a:outerShdw>
              </a:effectLst>
            </a:endParaRPr>
          </a:p>
          <a:p>
            <a:pPr marL="0" lvl="0" indent="0" algn="ctr">
              <a:buNone/>
            </a:pPr>
            <a:r>
              <a:rPr lang="ru-RU" dirty="0" err="1" smtClean="0">
                <a:solidFill>
                  <a:schemeClr val="bg1"/>
                </a:solidFill>
                <a:effectLst>
                  <a:outerShdw blurRad="38100" dist="38100" dir="2700000" algn="tl">
                    <a:srgbClr val="000000">
                      <a:alpha val="43137"/>
                    </a:srgbClr>
                  </a:outerShdw>
                </a:effectLst>
              </a:rPr>
              <a:t>Mexican</a:t>
            </a:r>
            <a:r>
              <a:rPr lang="ru-RU" dirty="0" smtClean="0">
                <a:solidFill>
                  <a:schemeClr val="bg1"/>
                </a:solidFill>
                <a:effectLst>
                  <a:outerShdw blurRad="38100" dist="38100" dir="2700000" algn="tl">
                    <a:srgbClr val="000000">
                      <a:alpha val="43137"/>
                    </a:srgbClr>
                  </a:outerShdw>
                </a:effectLst>
              </a:rPr>
              <a:t> </a:t>
            </a:r>
            <a:r>
              <a:rPr lang="ru-RU" dirty="0">
                <a:solidFill>
                  <a:schemeClr val="bg1"/>
                </a:solidFill>
                <a:effectLst>
                  <a:outerShdw blurRad="38100" dist="38100" dir="2700000" algn="tl">
                    <a:srgbClr val="000000">
                      <a:alpha val="43137"/>
                    </a:srgbClr>
                  </a:outerShdw>
                </a:effectLst>
              </a:rPr>
              <a:t>- </a:t>
            </a:r>
            <a:r>
              <a:rPr lang="ru-RU" dirty="0" smtClean="0">
                <a:solidFill>
                  <a:schemeClr val="bg1"/>
                </a:solidFill>
                <a:effectLst>
                  <a:outerShdw blurRad="38100" dist="38100" dir="2700000" algn="tl">
                    <a:srgbClr val="000000">
                      <a:alpha val="43137"/>
                    </a:srgbClr>
                  </a:outerShdw>
                </a:effectLst>
              </a:rPr>
              <a:t>23.8%</a:t>
            </a:r>
            <a:endParaRPr lang="en-US" sz="2400" dirty="0">
              <a:solidFill>
                <a:schemeClr val="bg1"/>
              </a:solidFill>
              <a:effectLst>
                <a:outerShdw blurRad="38100" dist="38100" dir="2700000" algn="tl">
                  <a:srgbClr val="000000">
                    <a:alpha val="43137"/>
                  </a:srgbClr>
                </a:outerShdw>
              </a:effectLst>
            </a:endParaRPr>
          </a:p>
          <a:p>
            <a:pPr marL="0" lvl="0" indent="0" algn="ctr">
              <a:buNone/>
            </a:pPr>
            <a:r>
              <a:rPr lang="ru-RU" dirty="0" err="1" smtClean="0">
                <a:solidFill>
                  <a:schemeClr val="bg1"/>
                </a:solidFill>
                <a:effectLst>
                  <a:outerShdw blurRad="38100" dist="38100" dir="2700000" algn="tl">
                    <a:srgbClr val="000000">
                      <a:alpha val="43137"/>
                    </a:srgbClr>
                  </a:outerShdw>
                </a:effectLst>
              </a:rPr>
              <a:t>Cuban</a:t>
            </a:r>
            <a:r>
              <a:rPr lang="ru-RU" dirty="0" smtClean="0">
                <a:solidFill>
                  <a:schemeClr val="bg1"/>
                </a:solidFill>
                <a:effectLst>
                  <a:outerShdw blurRad="38100" dist="38100" dir="2700000" algn="tl">
                    <a:srgbClr val="000000">
                      <a:alpha val="43137"/>
                    </a:srgbClr>
                  </a:outerShdw>
                </a:effectLst>
              </a:rPr>
              <a:t> </a:t>
            </a:r>
            <a:r>
              <a:rPr lang="ru-RU" dirty="0">
                <a:solidFill>
                  <a:schemeClr val="bg1"/>
                </a:solidFill>
                <a:effectLst>
                  <a:outerShdw blurRad="38100" dist="38100" dir="2700000" algn="tl">
                    <a:srgbClr val="000000">
                      <a:alpha val="43137"/>
                    </a:srgbClr>
                  </a:outerShdw>
                </a:effectLst>
              </a:rPr>
              <a:t>- </a:t>
            </a:r>
            <a:r>
              <a:rPr lang="ru-RU" dirty="0" smtClean="0">
                <a:solidFill>
                  <a:schemeClr val="bg1"/>
                </a:solidFill>
                <a:effectLst>
                  <a:outerShdw blurRad="38100" dist="38100" dir="2700000" algn="tl">
                    <a:srgbClr val="000000">
                      <a:alpha val="43137"/>
                    </a:srgbClr>
                  </a:outerShdw>
                </a:effectLst>
              </a:rPr>
              <a:t>25.2%</a:t>
            </a:r>
            <a:endParaRPr lang="en-US" sz="2400" dirty="0">
              <a:solidFill>
                <a:schemeClr val="bg1"/>
              </a:solidFill>
              <a:effectLst>
                <a:outerShdw blurRad="38100" dist="38100" dir="2700000" algn="tl">
                  <a:srgbClr val="000000">
                    <a:alpha val="43137"/>
                  </a:srgbClr>
                </a:outerShdw>
              </a:effectLst>
            </a:endParaRPr>
          </a:p>
          <a:p>
            <a:pPr marL="0" lvl="0" indent="0" algn="ctr">
              <a:buNone/>
            </a:pPr>
            <a:r>
              <a:rPr lang="ru-RU" dirty="0" err="1" smtClean="0">
                <a:solidFill>
                  <a:schemeClr val="bg1"/>
                </a:solidFill>
                <a:effectLst>
                  <a:outerShdw blurRad="38100" dist="38100" dir="2700000" algn="tl">
                    <a:srgbClr val="000000">
                      <a:alpha val="43137"/>
                    </a:srgbClr>
                  </a:outerShdw>
                </a:effectLst>
              </a:rPr>
              <a:t>Puerto</a:t>
            </a:r>
            <a:r>
              <a:rPr lang="ru-RU" dirty="0" smtClean="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Rican</a:t>
            </a:r>
            <a:r>
              <a:rPr lang="ru-RU" dirty="0">
                <a:solidFill>
                  <a:schemeClr val="bg1"/>
                </a:solidFill>
                <a:effectLst>
                  <a:outerShdw blurRad="38100" dist="38100" dir="2700000" algn="tl">
                    <a:srgbClr val="000000">
                      <a:alpha val="43137"/>
                    </a:srgbClr>
                  </a:outerShdw>
                </a:effectLst>
              </a:rPr>
              <a:t> - 31.5%</a:t>
            </a:r>
            <a:endParaRPr lang="ru-RU" sz="2400"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Among women, smoking prevalence ranged from 14.7% among Central or South Americans to 28.0% among Puerto Ricans.</a:t>
            </a:r>
            <a:endParaRPr lang="ru-RU"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Among men, smoking prevalence ranged from 25.3% among Central or South Americans to 35.6% among Puerto Ricans</a:t>
            </a:r>
            <a:r>
              <a:rPr lang="en-US" dirty="0" smtClean="0">
                <a:solidFill>
                  <a:schemeClr val="bg1"/>
                </a:solidFill>
                <a:effectLst>
                  <a:outerShdw blurRad="38100" dist="38100" dir="2700000" algn="tl">
                    <a:srgbClr val="000000">
                      <a:alpha val="43137"/>
                    </a:srgbClr>
                  </a:outerShdw>
                </a:effectLst>
              </a:rPr>
              <a:t>.</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9416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50" cy="6858000"/>
          </a:xfrm>
          <a:prstGeom prst="rect">
            <a:avLst/>
          </a:prstGeom>
        </p:spPr>
      </p:pic>
      <p:sp>
        <p:nvSpPr>
          <p:cNvPr id="2" name="Заголовок 1"/>
          <p:cNvSpPr>
            <a:spLocks noGrp="1"/>
          </p:cNvSpPr>
          <p:nvPr>
            <p:ph type="title"/>
          </p:nvPr>
        </p:nvSpPr>
        <p:spPr/>
        <p:txBody>
          <a:bodyPr>
            <a:normAutofit fontScale="90000"/>
          </a:bodyPr>
          <a:lstStyle/>
          <a:p>
            <a:r>
              <a:rPr lang="en-US" b="1" u="sng" dirty="0">
                <a:solidFill>
                  <a:schemeClr val="bg1"/>
                </a:solidFill>
              </a:rPr>
              <a:t>Military Service Members and Veterans</a:t>
            </a:r>
            <a:r>
              <a:rPr lang="ru-RU" dirty="0"/>
              <a:t/>
            </a:r>
            <a:br>
              <a:rPr lang="ru-RU" dirty="0"/>
            </a:br>
            <a:endParaRPr lang="ru-RU" dirty="0"/>
          </a:p>
        </p:txBody>
      </p:sp>
      <p:sp>
        <p:nvSpPr>
          <p:cNvPr id="3" name="Объект 2"/>
          <p:cNvSpPr>
            <a:spLocks noGrp="1"/>
          </p:cNvSpPr>
          <p:nvPr>
            <p:ph idx="1"/>
          </p:nvPr>
        </p:nvSpPr>
        <p:spPr/>
        <p:txBody>
          <a:bodyPr>
            <a:normAutofit fontScale="85000" lnSpcReduction="20000"/>
          </a:bodyPr>
          <a:lstStyle/>
          <a:p>
            <a:pPr algn="ctr"/>
            <a:r>
              <a:rPr lang="en-US" dirty="0">
                <a:solidFill>
                  <a:schemeClr val="bg1"/>
                </a:solidFill>
                <a:effectLst>
                  <a:outerShdw blurRad="38100" dist="38100" dir="2700000" algn="tl">
                    <a:srgbClr val="000000">
                      <a:alpha val="43137"/>
                    </a:srgbClr>
                  </a:outerShdw>
                </a:effectLst>
              </a:rPr>
              <a:t>In the United States, smoking prevalence is higher among people serving in the military than among the civilian population. Smoking prevalence is even higher among military personnel who have been deployed. </a:t>
            </a:r>
            <a:endParaRPr lang="ru-RU"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Among men aged 25–64 during 2007–2010, 29% of veterans reported being current cigarette smokers, compared with 24% of those who had not served in the military. </a:t>
            </a:r>
            <a:endParaRPr lang="ru-RU"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Among men aged 45–54 years during 2007–2010, 36% of veterans reported being current cigarette smokers, compared with 24% of those who had not served in the military. </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6629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ru-RU" b="1" u="sng" dirty="0" err="1">
                <a:solidFill>
                  <a:schemeClr val="bg1"/>
                </a:solidFill>
              </a:rPr>
              <a:t>Facts</a:t>
            </a:r>
            <a:r>
              <a:rPr lang="ru-RU" b="1" u="sng" dirty="0">
                <a:solidFill>
                  <a:schemeClr val="bg1"/>
                </a:solidFill>
              </a:rPr>
              <a:t> </a:t>
            </a:r>
            <a:r>
              <a:rPr lang="ru-RU" b="1" u="sng" dirty="0" err="1">
                <a:solidFill>
                  <a:schemeClr val="bg1"/>
                </a:solidFill>
              </a:rPr>
              <a:t>About</a:t>
            </a:r>
            <a:r>
              <a:rPr lang="ru-RU" b="1" u="sng" dirty="0">
                <a:solidFill>
                  <a:schemeClr val="bg1"/>
                </a:solidFill>
              </a:rPr>
              <a:t> </a:t>
            </a:r>
            <a:r>
              <a:rPr lang="ru-RU" b="1" u="sng" dirty="0" err="1">
                <a:solidFill>
                  <a:schemeClr val="bg1"/>
                </a:solidFill>
              </a:rPr>
              <a:t>Secondhand</a:t>
            </a:r>
            <a:r>
              <a:rPr lang="ru-RU" b="1" u="sng" dirty="0">
                <a:solidFill>
                  <a:schemeClr val="bg1"/>
                </a:solidFill>
              </a:rPr>
              <a:t> </a:t>
            </a:r>
            <a:r>
              <a:rPr lang="ru-RU" b="1" u="sng" dirty="0" err="1">
                <a:solidFill>
                  <a:schemeClr val="bg1"/>
                </a:solidFill>
              </a:rPr>
              <a:t>Smoke</a:t>
            </a:r>
            <a:r>
              <a:rPr lang="ru-RU" b="1" u="sng" dirty="0">
                <a:solidFill>
                  <a:schemeClr val="bg1"/>
                </a:solidFill>
              </a:rPr>
              <a:t/>
            </a:r>
            <a:br>
              <a:rPr lang="ru-RU" b="1" u="sng" dirty="0">
                <a:solidFill>
                  <a:schemeClr val="bg1"/>
                </a:solidFill>
              </a:rPr>
            </a:br>
            <a:endParaRPr lang="ru-RU" b="1" u="sng" dirty="0">
              <a:solidFill>
                <a:schemeClr val="bg1"/>
              </a:solidFill>
            </a:endParaRPr>
          </a:p>
        </p:txBody>
      </p:sp>
      <p:sp>
        <p:nvSpPr>
          <p:cNvPr id="3" name="Объект 2"/>
          <p:cNvSpPr>
            <a:spLocks noGrp="1"/>
          </p:cNvSpPr>
          <p:nvPr>
            <p:ph idx="1"/>
          </p:nvPr>
        </p:nvSpPr>
        <p:spPr>
          <a:xfrm>
            <a:off x="0" y="1052736"/>
            <a:ext cx="9144000" cy="5805264"/>
          </a:xfrm>
        </p:spPr>
        <p:txBody>
          <a:bodyPr>
            <a:normAutofit fontScale="85000" lnSpcReduction="10000"/>
          </a:bodyPr>
          <a:lstStyle/>
          <a:p>
            <a:pPr lvl="0" algn="ctr"/>
            <a:r>
              <a:rPr lang="en-US" dirty="0">
                <a:solidFill>
                  <a:schemeClr val="bg1"/>
                </a:solidFill>
                <a:effectLst>
                  <a:outerShdw blurRad="38100" dist="38100" dir="2700000" algn="tl">
                    <a:srgbClr val="000000">
                      <a:alpha val="43137"/>
                    </a:srgbClr>
                  </a:outerShdw>
                </a:effectLst>
              </a:rPr>
              <a:t>An estimated 88 million nonsmokers in the United States breathe other peoples' tobacco smoke.</a:t>
            </a:r>
            <a:endParaRPr lang="ru-RU"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Each year, about 46,000 nonsmokers in the United States die from heart disease caused by secondhand smoke.</a:t>
            </a:r>
            <a:endParaRPr lang="ru-RU"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Secondhand smoke exposure causes an estimated 3,400 lung cancer deaths annually among adult nonsmokers in the United States. </a:t>
            </a:r>
            <a:endParaRPr lang="ru-RU"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Nonsmokers who are exposed to secondhand smoke at home or work increase their lung cancer risk by 20–30%.</a:t>
            </a:r>
            <a:endParaRPr lang="ru-RU"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Secondhand smoke exposure is higher among persons with low incomes: 60.5% of persons living below the poverty level in the United States were exposed to secondhand smoke in 2007–2008, compared with 36.9% of persons living at or above the poverty level. </a:t>
            </a:r>
            <a:endParaRPr lang="ru-RU" dirty="0">
              <a:solidFill>
                <a:schemeClr val="bg1"/>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949030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7250" cy="6858000"/>
          </a:xfrm>
          <a:prstGeom prst="rect">
            <a:avLst/>
          </a:prstGeom>
        </p:spPr>
      </p:pic>
      <p:sp>
        <p:nvSpPr>
          <p:cNvPr id="2" name="Заголовок 1"/>
          <p:cNvSpPr>
            <a:spLocks noGrp="1"/>
          </p:cNvSpPr>
          <p:nvPr>
            <p:ph type="title"/>
          </p:nvPr>
        </p:nvSpPr>
        <p:spPr/>
        <p:txBody>
          <a:bodyPr/>
          <a:lstStyle/>
          <a:p>
            <a:r>
              <a:rPr lang="en-US" b="1" u="sng" dirty="0" smtClean="0">
                <a:solidFill>
                  <a:schemeClr val="bg1"/>
                </a:solidFill>
              </a:rPr>
              <a:t>The end</a:t>
            </a:r>
            <a:endParaRPr lang="ru-RU" b="1" u="sng" dirty="0">
              <a:solidFill>
                <a:schemeClr val="bg1"/>
              </a:solidFill>
            </a:endParaRPr>
          </a:p>
        </p:txBody>
      </p:sp>
    </p:spTree>
    <p:extLst>
      <p:ext uri="{BB962C8B-B14F-4D97-AF65-F5344CB8AC3E}">
        <p14:creationId xmlns:p14="http://schemas.microsoft.com/office/powerpoint/2010/main" val="3323922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5152" cy="6858000"/>
          </a:xfrm>
          <a:prstGeom prst="rect">
            <a:avLst/>
          </a:prstGeom>
        </p:spPr>
      </p:pic>
      <p:sp>
        <p:nvSpPr>
          <p:cNvPr id="2" name="Заголовок 1"/>
          <p:cNvSpPr>
            <a:spLocks noGrp="1"/>
          </p:cNvSpPr>
          <p:nvPr>
            <p:ph type="title"/>
          </p:nvPr>
        </p:nvSpPr>
        <p:spPr/>
        <p:txBody>
          <a:bodyPr>
            <a:normAutofit fontScale="90000"/>
          </a:bodyPr>
          <a:lstStyle/>
          <a:p>
            <a:r>
              <a:rPr lang="en-US" b="1" u="sng" dirty="0">
                <a:solidFill>
                  <a:schemeClr val="bg1"/>
                </a:solidFill>
              </a:rPr>
              <a:t>Current Cigarette Smoking Among U.S. Adults Aged 18 Years and Older</a:t>
            </a:r>
            <a:r>
              <a:rPr lang="ru-RU" b="1" u="sng" dirty="0">
                <a:solidFill>
                  <a:schemeClr val="bg1"/>
                </a:solidFill>
              </a:rPr>
              <a:t/>
            </a:r>
            <a:br>
              <a:rPr lang="ru-RU" b="1" u="sng" dirty="0">
                <a:solidFill>
                  <a:schemeClr val="bg1"/>
                </a:solidFill>
              </a:rPr>
            </a:br>
            <a:endParaRPr lang="ru-RU" b="1" u="sng" dirty="0">
              <a:solidFill>
                <a:schemeClr val="bg1"/>
              </a:solidFill>
            </a:endParaRPr>
          </a:p>
        </p:txBody>
      </p:sp>
      <p:sp>
        <p:nvSpPr>
          <p:cNvPr id="3" name="Объект 2"/>
          <p:cNvSpPr>
            <a:spLocks noGrp="1"/>
          </p:cNvSpPr>
          <p:nvPr>
            <p:ph idx="1"/>
          </p:nvPr>
        </p:nvSpPr>
        <p:spPr/>
        <p:txBody>
          <a:bodyPr>
            <a:normAutofit/>
          </a:bodyPr>
          <a:lstStyle/>
          <a:p>
            <a:pPr algn="ctr"/>
            <a:r>
              <a:rPr lang="en-US" dirty="0">
                <a:solidFill>
                  <a:schemeClr val="bg1"/>
                </a:solidFill>
                <a:effectLst>
                  <a:outerShdw blurRad="38100" dist="38100" dir="2700000" algn="tl">
                    <a:srgbClr val="000000">
                      <a:alpha val="43137"/>
                    </a:srgbClr>
                  </a:outerShdw>
                </a:effectLst>
              </a:rPr>
              <a:t>Tobacco use remains the single largest preventable cause of death and disease in the United States. Cigarette smoking kills more than 440,000 Americans each year, with an estimated 49,000 of these deaths from exposure to secondhand smoke. In addition, smoking-related illness in the United States costs $96 billion in medical costs and $97 billion in lost productivity each year.</a:t>
            </a:r>
            <a:endParaRPr lang="ru-RU" dirty="0">
              <a:solidFill>
                <a:schemeClr val="bg1"/>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3391260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sp>
        <p:nvSpPr>
          <p:cNvPr id="3" name="Объект 2"/>
          <p:cNvSpPr>
            <a:spLocks noGrp="1"/>
          </p:cNvSpPr>
          <p:nvPr>
            <p:ph idx="1"/>
          </p:nvPr>
        </p:nvSpPr>
        <p:spPr>
          <a:xfrm>
            <a:off x="0" y="0"/>
            <a:ext cx="9144000" cy="6858000"/>
          </a:xfrm>
        </p:spPr>
        <p:txBody>
          <a:bodyPr/>
          <a:lstStyle/>
          <a:p>
            <a:pPr algn="ctr"/>
            <a:r>
              <a:rPr lang="en-US" dirty="0">
                <a:solidFill>
                  <a:schemeClr val="bg1"/>
                </a:solidFill>
                <a:effectLst>
                  <a:outerShdw blurRad="38100" dist="38100" dir="2700000" algn="tl">
                    <a:srgbClr val="000000">
                      <a:alpha val="43137"/>
                    </a:srgbClr>
                  </a:outerShdw>
                </a:effectLst>
              </a:rPr>
              <a:t>In 2011, an estimated 19.0% (43.8 million) U.S. adults were current cigarette smokers. Of these, 77.8% (34.1 million) smoked every day, and 22.2% (9.7 million) smoked some days</a:t>
            </a:r>
            <a:r>
              <a:rPr lang="en-US" dirty="0" smtClean="0">
                <a:solidFill>
                  <a:schemeClr val="bg1"/>
                </a:solidFill>
                <a:effectLst>
                  <a:outerShdw blurRad="38100" dist="38100" dir="2700000" algn="tl">
                    <a:srgbClr val="000000">
                      <a:alpha val="43137"/>
                    </a:srgbClr>
                  </a:outerShdw>
                </a:effectLst>
              </a:rPr>
              <a:t>.</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022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sp>
        <p:nvSpPr>
          <p:cNvPr id="2" name="Заголовок 1"/>
          <p:cNvSpPr>
            <a:spLocks noGrp="1"/>
          </p:cNvSpPr>
          <p:nvPr>
            <p:ph type="title"/>
          </p:nvPr>
        </p:nvSpPr>
        <p:spPr/>
        <p:txBody>
          <a:bodyPr>
            <a:normAutofit fontScale="90000"/>
          </a:bodyPr>
          <a:lstStyle/>
          <a:p>
            <a:r>
              <a:rPr lang="en-US" b="1" u="sng" dirty="0" smtClean="0">
                <a:solidFill>
                  <a:schemeClr val="bg1"/>
                </a:solidFill>
              </a:rPr>
              <a:t>Current </a:t>
            </a:r>
            <a:r>
              <a:rPr lang="en-US" b="1" u="sng" dirty="0">
                <a:solidFill>
                  <a:schemeClr val="bg1"/>
                </a:solidFill>
              </a:rPr>
              <a:t>Cigarette Smoking Among Specific Populations — United States</a:t>
            </a:r>
            <a:r>
              <a:rPr lang="ru-RU" u="sng" dirty="0">
                <a:solidFill>
                  <a:schemeClr val="bg1"/>
                </a:solidFill>
              </a:rPr>
              <a:t/>
            </a:r>
            <a:br>
              <a:rPr lang="ru-RU" u="sng" dirty="0">
                <a:solidFill>
                  <a:schemeClr val="bg1"/>
                </a:solidFill>
              </a:rPr>
            </a:br>
            <a:endParaRPr lang="ru-RU" u="sng" dirty="0">
              <a:solidFill>
                <a:schemeClr val="bg1"/>
              </a:solidFill>
            </a:endParaRPr>
          </a:p>
        </p:txBody>
      </p:sp>
    </p:spTree>
    <p:extLst>
      <p:ext uri="{BB962C8B-B14F-4D97-AF65-F5344CB8AC3E}">
        <p14:creationId xmlns:p14="http://schemas.microsoft.com/office/powerpoint/2010/main" val="141679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70289" cy="6858000"/>
          </a:xfrm>
          <a:prstGeom prst="rect">
            <a:avLst/>
          </a:prstGeom>
        </p:spPr>
      </p:pic>
      <p:sp>
        <p:nvSpPr>
          <p:cNvPr id="2" name="Заголовок 1"/>
          <p:cNvSpPr>
            <a:spLocks noGrp="1"/>
          </p:cNvSpPr>
          <p:nvPr>
            <p:ph type="title"/>
          </p:nvPr>
        </p:nvSpPr>
        <p:spPr/>
        <p:txBody>
          <a:bodyPr>
            <a:normAutofit fontScale="90000"/>
          </a:bodyPr>
          <a:lstStyle/>
          <a:p>
            <a:r>
              <a:rPr lang="en-US" b="1" u="sng" dirty="0">
                <a:solidFill>
                  <a:schemeClr val="bg1"/>
                </a:solidFill>
                <a:effectLst>
                  <a:outerShdw blurRad="38100" dist="38100" dir="2700000" algn="tl">
                    <a:srgbClr val="000000">
                      <a:alpha val="43137"/>
                    </a:srgbClr>
                  </a:outerShdw>
                </a:effectLst>
              </a:rPr>
              <a:t>American Indian/Alaska Natives </a:t>
            </a:r>
            <a:r>
              <a:rPr lang="ru-RU" b="1" u="sng" dirty="0">
                <a:solidFill>
                  <a:schemeClr val="bg1"/>
                </a:solidFill>
                <a:effectLst>
                  <a:outerShdw blurRad="38100" dist="38100" dir="2700000" algn="tl">
                    <a:srgbClr val="000000">
                      <a:alpha val="43137"/>
                    </a:srgbClr>
                  </a:outerShdw>
                </a:effectLst>
              </a:rPr>
              <a:t/>
            </a:r>
            <a:br>
              <a:rPr lang="ru-RU" b="1" u="sng" dirty="0">
                <a:solidFill>
                  <a:schemeClr val="bg1"/>
                </a:solidFill>
                <a:effectLst>
                  <a:outerShdw blurRad="38100" dist="38100" dir="2700000" algn="tl">
                    <a:srgbClr val="000000">
                      <a:alpha val="43137"/>
                    </a:srgbClr>
                  </a:outerShdw>
                </a:effectLst>
              </a:rPr>
            </a:br>
            <a:endParaRPr lang="ru-RU" b="1" u="sng"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pPr algn="ctr"/>
            <a:r>
              <a:rPr lang="en-US" dirty="0">
                <a:solidFill>
                  <a:schemeClr val="bg1"/>
                </a:solidFill>
                <a:effectLst>
                  <a:outerShdw blurRad="38100" dist="38100" dir="2700000" algn="tl">
                    <a:srgbClr val="000000">
                      <a:alpha val="43137"/>
                    </a:srgbClr>
                  </a:outerShdw>
                </a:effectLst>
              </a:rPr>
              <a:t>American Indian/Alaska Natives (AI/ANs) have a higher prevalence of current smoking than most other racial/ethnic groups in the United States, making cigarette smoking a serious problem to the health of that population</a:t>
            </a:r>
            <a:r>
              <a:rPr lang="en-US" dirty="0" smtClean="0">
                <a:solidFill>
                  <a:schemeClr val="bg1"/>
                </a:solidFill>
                <a:effectLst>
                  <a:outerShdw blurRad="38100" dist="38100" dir="2700000" algn="tl">
                    <a:srgbClr val="000000">
                      <a:alpha val="43137"/>
                    </a:srgbClr>
                  </a:outerShdw>
                </a:effectLst>
              </a:rPr>
              <a:t>.</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6103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6592" cy="6858000"/>
          </a:xfrm>
          <a:prstGeom prst="rect">
            <a:avLst/>
          </a:prstGeom>
        </p:spPr>
      </p:pic>
      <p:sp>
        <p:nvSpPr>
          <p:cNvPr id="2" name="Заголовок 1"/>
          <p:cNvSpPr>
            <a:spLocks noGrp="1"/>
          </p:cNvSpPr>
          <p:nvPr>
            <p:ph type="title"/>
          </p:nvPr>
        </p:nvSpPr>
        <p:spPr/>
        <p:txBody>
          <a:bodyPr/>
          <a:lstStyle/>
          <a:p>
            <a:r>
              <a:rPr lang="en-US" b="1" u="sng" dirty="0">
                <a:solidFill>
                  <a:schemeClr val="bg1"/>
                </a:solidFill>
                <a:effectLst>
                  <a:outerShdw blurRad="38100" dist="38100" dir="2700000" algn="tl">
                    <a:srgbClr val="000000">
                      <a:alpha val="43137"/>
                    </a:srgbClr>
                  </a:outerShdw>
                </a:effectLst>
              </a:rPr>
              <a:t>In </a:t>
            </a:r>
            <a:r>
              <a:rPr lang="en-US" b="1" u="sng" dirty="0" smtClean="0">
                <a:solidFill>
                  <a:schemeClr val="bg1"/>
                </a:solidFill>
                <a:effectLst>
                  <a:outerShdw blurRad="38100" dist="38100" dir="2700000" algn="tl">
                    <a:srgbClr val="000000">
                      <a:alpha val="43137"/>
                    </a:srgbClr>
                  </a:outerShdw>
                </a:effectLst>
              </a:rPr>
              <a:t>2011</a:t>
            </a:r>
            <a:endParaRPr lang="ru-RU" b="1" u="sng"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92500"/>
          </a:bodyPr>
          <a:lstStyle/>
          <a:p>
            <a:pPr algn="ctr"/>
            <a:r>
              <a:rPr lang="en-US" dirty="0">
                <a:solidFill>
                  <a:schemeClr val="bg1"/>
                </a:solidFill>
                <a:effectLst>
                  <a:outerShdw blurRad="38100" dist="38100" dir="2700000" algn="tl">
                    <a:srgbClr val="000000">
                      <a:alpha val="43137"/>
                    </a:srgbClr>
                  </a:outerShdw>
                </a:effectLst>
              </a:rPr>
              <a:t>31.5% of AI/AN adults in the United States smoked cigarettes, compared with 19.0% of U.S. adults overall</a:t>
            </a:r>
            <a:r>
              <a:rPr lang="en-US" dirty="0" smtClean="0">
                <a:solidFill>
                  <a:schemeClr val="bg1"/>
                </a:solidFill>
                <a:effectLst>
                  <a:outerShdw blurRad="38100" dist="38100" dir="2700000" algn="tl">
                    <a:srgbClr val="000000">
                      <a:alpha val="43137"/>
                    </a:srgbClr>
                  </a:outerShdw>
                </a:effectLst>
              </a:rPr>
              <a:t>.</a:t>
            </a:r>
          </a:p>
          <a:p>
            <a:pPr algn="ctr"/>
            <a:r>
              <a:rPr lang="en-US" dirty="0">
                <a:solidFill>
                  <a:schemeClr val="bg1"/>
                </a:solidFill>
                <a:effectLst>
                  <a:outerShdw blurRad="38100" dist="38100" dir="2700000" algn="tl">
                    <a:srgbClr val="000000">
                      <a:alpha val="43137"/>
                    </a:srgbClr>
                  </a:outerShdw>
                </a:effectLst>
              </a:rPr>
              <a:t>The prevalence of current smoking was higher among AI/AN men (34.4%) than among AI/AN women (29.1%).</a:t>
            </a:r>
            <a:endParaRPr lang="ru-RU" dirty="0">
              <a:solidFill>
                <a:schemeClr val="bg1"/>
              </a:solidFill>
              <a:effectLst>
                <a:outerShdw blurRad="38100" dist="38100" dir="2700000" algn="tl">
                  <a:srgbClr val="000000">
                    <a:alpha val="43137"/>
                  </a:srgbClr>
                </a:outerShdw>
              </a:effectLst>
            </a:endParaRPr>
          </a:p>
          <a:p>
            <a:pPr algn="ctr"/>
            <a:r>
              <a:rPr lang="en-US" dirty="0">
                <a:solidFill>
                  <a:schemeClr val="bg1"/>
                </a:solidFill>
                <a:effectLst>
                  <a:outerShdw blurRad="38100" dist="38100" dir="2700000" algn="tl">
                    <a:srgbClr val="000000">
                      <a:alpha val="43137"/>
                    </a:srgbClr>
                  </a:outerShdw>
                </a:effectLst>
              </a:rPr>
              <a:t>From 2005 to 2011, no significant change in current smoking prevalence occurred among AI/AN adults (32.0% in 2005 to 31.5% in 2011).</a:t>
            </a:r>
            <a:endParaRPr lang="en-US"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0206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7442" cy="6858000"/>
          </a:xfrm>
          <a:prstGeom prst="rect">
            <a:avLst/>
          </a:prstGeom>
        </p:spPr>
      </p:pic>
      <p:sp>
        <p:nvSpPr>
          <p:cNvPr id="2" name="Заголовок 1"/>
          <p:cNvSpPr>
            <a:spLocks noGrp="1"/>
          </p:cNvSpPr>
          <p:nvPr>
            <p:ph type="title"/>
          </p:nvPr>
        </p:nvSpPr>
        <p:spPr/>
        <p:txBody>
          <a:bodyPr>
            <a:normAutofit fontScale="90000"/>
          </a:bodyPr>
          <a:lstStyle/>
          <a:p>
            <a:r>
              <a:rPr lang="en-US" b="1" u="sng" dirty="0">
                <a:solidFill>
                  <a:schemeClr val="bg1"/>
                </a:solidFill>
                <a:effectLst>
                  <a:outerShdw blurRad="38100" dist="38100" dir="2700000" algn="tl">
                    <a:srgbClr val="000000">
                      <a:alpha val="43137"/>
                    </a:srgbClr>
                  </a:outerShdw>
                </a:effectLst>
              </a:rPr>
              <a:t>Asians </a:t>
            </a:r>
            <a:r>
              <a:rPr lang="ru-RU" dirty="0"/>
              <a:t/>
            </a:r>
            <a:br>
              <a:rPr lang="ru-RU" dirty="0"/>
            </a:br>
            <a:endParaRPr lang="ru-RU" dirty="0"/>
          </a:p>
        </p:txBody>
      </p:sp>
      <p:sp>
        <p:nvSpPr>
          <p:cNvPr id="3" name="Объект 2"/>
          <p:cNvSpPr>
            <a:spLocks noGrp="1"/>
          </p:cNvSpPr>
          <p:nvPr>
            <p:ph idx="1"/>
          </p:nvPr>
        </p:nvSpPr>
        <p:spPr/>
        <p:txBody>
          <a:bodyPr>
            <a:normAutofit lnSpcReduction="10000"/>
          </a:bodyPr>
          <a:lstStyle/>
          <a:p>
            <a:pPr algn="ctr"/>
            <a:r>
              <a:rPr lang="en-US" dirty="0">
                <a:solidFill>
                  <a:schemeClr val="bg1"/>
                </a:solidFill>
                <a:effectLst>
                  <a:outerShdw blurRad="38100" dist="38100" dir="2700000" algn="tl">
                    <a:srgbClr val="000000">
                      <a:alpha val="43137"/>
                    </a:srgbClr>
                  </a:outerShdw>
                </a:effectLst>
              </a:rPr>
              <a:t>Asian Americans represent a wide variety of languages, dialects, and cultures. While non-Hispanic Asian adults have the lowest current smoking prevalence of any racial/ethnic group in the United States, there are significant differences in smoking prevalence among subgroups in this population. Smoking is a risk factor for many forms of cancer, heart disease, and stroke, which are the leading causes of death in this population.</a:t>
            </a:r>
            <a:endParaRPr lang="ru-RU" dirty="0">
              <a:solidFill>
                <a:schemeClr val="bg1"/>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291931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7463" cy="6858000"/>
          </a:xfrm>
          <a:prstGeom prst="rect">
            <a:avLst/>
          </a:prstGeom>
        </p:spPr>
      </p:pic>
      <p:sp>
        <p:nvSpPr>
          <p:cNvPr id="2" name="Заголовок 1"/>
          <p:cNvSpPr>
            <a:spLocks noGrp="1"/>
          </p:cNvSpPr>
          <p:nvPr>
            <p:ph type="title"/>
          </p:nvPr>
        </p:nvSpPr>
        <p:spPr/>
        <p:txBody>
          <a:bodyPr/>
          <a:lstStyle/>
          <a:p>
            <a:r>
              <a:rPr lang="ru-RU" b="1" u="sng" dirty="0" err="1">
                <a:solidFill>
                  <a:schemeClr val="bg1"/>
                </a:solidFill>
                <a:effectLst>
                  <a:outerShdw blurRad="38100" dist="38100" dir="2700000" algn="tl">
                    <a:srgbClr val="000000">
                      <a:alpha val="43137"/>
                    </a:srgbClr>
                  </a:outerShdw>
                </a:effectLst>
              </a:rPr>
              <a:t>In</a:t>
            </a:r>
            <a:r>
              <a:rPr lang="ru-RU" b="1" u="sng" dirty="0">
                <a:solidFill>
                  <a:schemeClr val="bg1"/>
                </a:solidFill>
                <a:effectLst>
                  <a:outerShdw blurRad="38100" dist="38100" dir="2700000" algn="tl">
                    <a:srgbClr val="000000">
                      <a:alpha val="43137"/>
                    </a:srgbClr>
                  </a:outerShdw>
                </a:effectLst>
              </a:rPr>
              <a:t> 2011</a:t>
            </a:r>
            <a:endParaRPr lang="ru-RU" b="1" u="sng"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lnSpcReduction="10000"/>
          </a:bodyPr>
          <a:lstStyle/>
          <a:p>
            <a:pPr marL="342900" lvl="1" indent="-342900" algn="ctr">
              <a:buFont typeface="Arial" pitchFamily="34" charset="0"/>
              <a:buChar char="•"/>
            </a:pPr>
            <a:r>
              <a:rPr lang="en-US" dirty="0">
                <a:solidFill>
                  <a:schemeClr val="bg1"/>
                </a:solidFill>
                <a:effectLst>
                  <a:outerShdw blurRad="38100" dist="38100" dir="2700000" algn="tl">
                    <a:srgbClr val="000000">
                      <a:alpha val="43137"/>
                    </a:srgbClr>
                  </a:outerShdw>
                </a:effectLst>
              </a:rPr>
              <a:t>9.9% of non-Hispanic Asian adults in the United State smoked cigarettes, compared with 19.0% of U.S. adults overall.</a:t>
            </a:r>
            <a:endParaRPr lang="ru-RU" sz="2400" dirty="0">
              <a:solidFill>
                <a:schemeClr val="bg1"/>
              </a:solidFill>
              <a:effectLst>
                <a:outerShdw blurRad="38100" dist="38100" dir="2700000" algn="tl">
                  <a:srgbClr val="000000">
                    <a:alpha val="43137"/>
                  </a:srgbClr>
                </a:outerShdw>
              </a:effectLst>
            </a:endParaRPr>
          </a:p>
          <a:p>
            <a:pPr marL="342900" lvl="1" indent="-342900" algn="ctr">
              <a:buFont typeface="Arial" pitchFamily="34" charset="0"/>
              <a:buChar char="•"/>
            </a:pPr>
            <a:r>
              <a:rPr lang="en-US" dirty="0">
                <a:solidFill>
                  <a:schemeClr val="bg1"/>
                </a:solidFill>
                <a:effectLst>
                  <a:outerShdw blurRad="38100" dist="38100" dir="2700000" algn="tl">
                    <a:srgbClr val="000000">
                      <a:alpha val="43137"/>
                    </a:srgbClr>
                  </a:outerShdw>
                </a:effectLst>
              </a:rPr>
              <a:t>Smoking prevalence was significantly higher among non-Hispanic Asian men (14.9%) than among non-Hispanic Asian women (5.5%).</a:t>
            </a:r>
            <a:endParaRPr lang="ru-RU" sz="2400"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From 2005 to 2011, a decline in current smoking prevalence among non-Hispanic Asian adults occurred (from 13.3% in 2005 to 9.9% in 2011).</a:t>
            </a:r>
            <a:endParaRPr lang="ru-RU" dirty="0">
              <a:solidFill>
                <a:schemeClr val="bg1"/>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363651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idx="1"/>
          </p:nvPr>
        </p:nvSpPr>
        <p:spPr>
          <a:xfrm>
            <a:off x="0" y="0"/>
            <a:ext cx="9144000" cy="6858000"/>
          </a:xfrm>
        </p:spPr>
        <p:txBody>
          <a:bodyPr>
            <a:normAutofit fontScale="92500"/>
          </a:bodyPr>
          <a:lstStyle/>
          <a:p>
            <a:pPr algn="ctr"/>
            <a:r>
              <a:rPr lang="en-US" dirty="0">
                <a:solidFill>
                  <a:schemeClr val="bg1"/>
                </a:solidFill>
                <a:effectLst>
                  <a:outerShdw blurRad="38100" dist="38100" dir="2700000" algn="tl">
                    <a:srgbClr val="000000">
                      <a:alpha val="43137"/>
                    </a:srgbClr>
                  </a:outerShdw>
                </a:effectLst>
              </a:rPr>
              <a:t>Estimates reflecting a more comprehensive representation of current smoking among Asian subpopulations were published in the July 2008 issue of </a:t>
            </a:r>
            <a:r>
              <a:rPr lang="en-US" i="1" dirty="0">
                <a:solidFill>
                  <a:schemeClr val="bg1"/>
                </a:solidFill>
                <a:effectLst>
                  <a:outerShdw blurRad="38100" dist="38100" dir="2700000" algn="tl">
                    <a:srgbClr val="000000">
                      <a:alpha val="43137"/>
                    </a:srgbClr>
                  </a:outerShdw>
                </a:effectLst>
              </a:rPr>
              <a:t>Preventing Chronic Disease: Public Health Research, Practice, and Policy</a:t>
            </a:r>
            <a:r>
              <a:rPr lang="en-US" dirty="0">
                <a:solidFill>
                  <a:schemeClr val="bg1"/>
                </a:solidFill>
                <a:effectLst>
                  <a:outerShdw blurRad="38100" dist="38100" dir="2700000" algn="tl">
                    <a:srgbClr val="000000">
                      <a:alpha val="43137"/>
                    </a:srgbClr>
                  </a:outerShdw>
                </a:effectLst>
              </a:rPr>
              <a:t>. These estimates, based on four National Surveys on Drug Use and Health conducted between 2002 and 2005, show that:</a:t>
            </a:r>
            <a:endParaRPr lang="ru-RU"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During the 30 days prior to being surveyed, 14.5% of Asians aged 18 years and older had smoked cigarettes, compared with 26.9% in the overall U.S. adult population.</a:t>
            </a:r>
            <a:endParaRPr lang="ru-RU" dirty="0">
              <a:solidFill>
                <a:schemeClr val="bg1"/>
              </a:solidFill>
              <a:effectLst>
                <a:outerShdw blurRad="38100" dist="38100" dir="2700000" algn="tl">
                  <a:srgbClr val="000000">
                    <a:alpha val="43137"/>
                  </a:srgbClr>
                </a:outerShdw>
              </a:effectLst>
            </a:endParaRPr>
          </a:p>
          <a:p>
            <a:pPr lvl="0" algn="ctr"/>
            <a:r>
              <a:rPr lang="en-US" dirty="0">
                <a:solidFill>
                  <a:schemeClr val="bg1"/>
                </a:solidFill>
                <a:effectLst>
                  <a:outerShdw blurRad="38100" dist="38100" dir="2700000" algn="tl">
                    <a:srgbClr val="000000">
                      <a:alpha val="43137"/>
                    </a:srgbClr>
                  </a:outerShdw>
                </a:effectLst>
              </a:rPr>
              <a:t>Smoking prevalence was significantly higher among Asian men (21.6%) than among Asian women (8.1%).</a:t>
            </a:r>
            <a:endParaRPr lang="ru-RU" dirty="0">
              <a:solidFill>
                <a:schemeClr val="bg1"/>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4099759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1256</Words>
  <Application>Microsoft Office PowerPoint</Application>
  <PresentationFormat>Экран (4:3)</PresentationFormat>
  <Paragraphs>62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Cigarette Smoking in the United States </vt:lpstr>
      <vt:lpstr>Current Cigarette Smoking Among U.S. Adults Aged 18 Years and Older </vt:lpstr>
      <vt:lpstr>Презентация PowerPoint</vt:lpstr>
      <vt:lpstr>Current Cigarette Smoking Among Specific Populations — United States </vt:lpstr>
      <vt:lpstr>American Indian/Alaska Natives  </vt:lpstr>
      <vt:lpstr>In 2011</vt:lpstr>
      <vt:lpstr>Asians  </vt:lpstr>
      <vt:lpstr>In 2011</vt:lpstr>
      <vt:lpstr>Презентация PowerPoint</vt:lpstr>
      <vt:lpstr>Презентация PowerPoint</vt:lpstr>
      <vt:lpstr>Blacks  </vt:lpstr>
      <vt:lpstr>In 2011</vt:lpstr>
      <vt:lpstr>Hispanics </vt:lpstr>
      <vt:lpstr>In 2011</vt:lpstr>
      <vt:lpstr>Презентация PowerPoint</vt:lpstr>
      <vt:lpstr>Презентация PowerPoint</vt:lpstr>
      <vt:lpstr>Military Service Members and Veterans </vt:lpstr>
      <vt:lpstr>Facts About Secondhand Smoke </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Cigarette Smoking in the United States</dc:title>
  <dc:creator>Sasha</dc:creator>
  <cp:lastModifiedBy>Sasha</cp:lastModifiedBy>
  <cp:revision>5</cp:revision>
  <dcterms:created xsi:type="dcterms:W3CDTF">2013-04-14T11:28:13Z</dcterms:created>
  <dcterms:modified xsi:type="dcterms:W3CDTF">2013-04-15T16:09:51Z</dcterms:modified>
</cp:coreProperties>
</file>