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1" autoAdjust="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F0F96-5F2E-41C2-9A01-D4CE2BC5041E}" type="datetimeFigureOut">
              <a:rPr lang="uk-UA" smtClean="0"/>
              <a:t>21.04.2013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340B3-1FF0-4265-81BE-89B2BF6DC2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17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340B3-1FF0-4265-81BE-89B2BF6DC29A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5864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340B3-1FF0-4265-81BE-89B2BF6DC29A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921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03B9-3189-4A9B-8B33-4EF0945C53E6}" type="datetimeFigureOut">
              <a:rPr lang="uk-UA" smtClean="0"/>
              <a:t>21.04.2013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2490-31F9-48D7-8C16-4AAA925DCB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898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03B9-3189-4A9B-8B33-4EF0945C53E6}" type="datetimeFigureOut">
              <a:rPr lang="uk-UA" smtClean="0"/>
              <a:t>21.04.2013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2490-31F9-48D7-8C16-4AAA925DCB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059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03B9-3189-4A9B-8B33-4EF0945C53E6}" type="datetimeFigureOut">
              <a:rPr lang="uk-UA" smtClean="0"/>
              <a:t>21.04.2013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2490-31F9-48D7-8C16-4AAA925DCB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03B9-3189-4A9B-8B33-4EF0945C53E6}" type="datetimeFigureOut">
              <a:rPr lang="uk-UA" smtClean="0"/>
              <a:t>21.04.2013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2490-31F9-48D7-8C16-4AAA925DCB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620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03B9-3189-4A9B-8B33-4EF0945C53E6}" type="datetimeFigureOut">
              <a:rPr lang="uk-UA" smtClean="0"/>
              <a:t>21.04.2013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2490-31F9-48D7-8C16-4AAA925DCB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6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03B9-3189-4A9B-8B33-4EF0945C53E6}" type="datetimeFigureOut">
              <a:rPr lang="uk-UA" smtClean="0"/>
              <a:t>21.04.2013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2490-31F9-48D7-8C16-4AAA925DCB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25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03B9-3189-4A9B-8B33-4EF0945C53E6}" type="datetimeFigureOut">
              <a:rPr lang="uk-UA" smtClean="0"/>
              <a:t>21.04.2013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2490-31F9-48D7-8C16-4AAA925DCB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026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03B9-3189-4A9B-8B33-4EF0945C53E6}" type="datetimeFigureOut">
              <a:rPr lang="uk-UA" smtClean="0"/>
              <a:t>21.04.2013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2490-31F9-48D7-8C16-4AAA925DCB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350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03B9-3189-4A9B-8B33-4EF0945C53E6}" type="datetimeFigureOut">
              <a:rPr lang="uk-UA" smtClean="0"/>
              <a:t>21.04.2013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2490-31F9-48D7-8C16-4AAA925DCB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005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03B9-3189-4A9B-8B33-4EF0945C53E6}" type="datetimeFigureOut">
              <a:rPr lang="uk-UA" smtClean="0"/>
              <a:t>21.04.2013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2490-31F9-48D7-8C16-4AAA925DCB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991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03B9-3189-4A9B-8B33-4EF0945C53E6}" type="datetimeFigureOut">
              <a:rPr lang="uk-UA" smtClean="0"/>
              <a:t>21.04.2013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2490-31F9-48D7-8C16-4AAA925DCB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378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003B9-3189-4A9B-8B33-4EF0945C53E6}" type="datetimeFigureOut">
              <a:rPr lang="uk-UA" smtClean="0"/>
              <a:t>21.04.2013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D2490-31F9-48D7-8C16-4AAA925DCB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636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988840"/>
            <a:ext cx="6400800" cy="3612604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</a:rPr>
              <a:t>цим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терміном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позначають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</a:rPr>
              <a:t>кіноіндустрію</a:t>
            </a:r>
            <a:r>
              <a:rPr lang="ru-RU" dirty="0">
                <a:solidFill>
                  <a:schemeClr val="tx1"/>
                </a:solidFill>
              </a:rPr>
              <a:t> США, </a:t>
            </a:r>
            <a:r>
              <a:rPr lang="ru-RU" dirty="0" err="1">
                <a:solidFill>
                  <a:schemeClr val="tx1"/>
                </a:solidFill>
              </a:rPr>
              <a:t>найбільшу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світі</a:t>
            </a:r>
            <a:r>
              <a:rPr lang="ru-RU" dirty="0">
                <a:solidFill>
                  <a:schemeClr val="tx1"/>
                </a:solidFill>
              </a:rPr>
              <a:t>, і </a:t>
            </a:r>
            <a:r>
              <a:rPr lang="ru-RU" dirty="0" err="1">
                <a:solidFill>
                  <a:schemeClr val="tx1"/>
                </a:solidFill>
              </a:rPr>
              <a:t>зосереджену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головним</a:t>
            </a:r>
            <a:r>
              <a:rPr lang="ru-RU" dirty="0">
                <a:solidFill>
                  <a:schemeClr val="tx1"/>
                </a:solidFill>
              </a:rPr>
              <a:t> чином, в </a:t>
            </a:r>
            <a:r>
              <a:rPr lang="ru-RU" dirty="0" err="1">
                <a:solidFill>
                  <a:schemeClr val="tx1"/>
                </a:solidFill>
              </a:rPr>
              <a:t>околицях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містечка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Голлівуд</a:t>
            </a:r>
            <a:r>
              <a:rPr lang="ru-RU" dirty="0">
                <a:solidFill>
                  <a:schemeClr val="tx1"/>
                </a:solidFill>
              </a:rPr>
              <a:t> (</a:t>
            </a:r>
            <a:r>
              <a:rPr lang="ru-RU" dirty="0" err="1">
                <a:solidFill>
                  <a:schemeClr val="tx1"/>
                </a:solidFill>
              </a:rPr>
              <a:t>поблизу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Лос-Анджелеса </a:t>
            </a:r>
            <a:r>
              <a:rPr lang="uk-UA" dirty="0">
                <a:solidFill>
                  <a:schemeClr val="tx1"/>
                </a:solidFill>
              </a:rPr>
              <a:t>штат Каліфорнія), в якому знаходяться офіси та знімальні павільйони </a:t>
            </a:r>
            <a:r>
              <a:rPr lang="uk-UA" dirty="0" err="1">
                <a:solidFill>
                  <a:schemeClr val="tx1"/>
                </a:solidFill>
              </a:rPr>
              <a:t>найбільших кінок</a:t>
            </a:r>
            <a:r>
              <a:rPr lang="uk-UA" dirty="0">
                <a:solidFill>
                  <a:schemeClr val="tx1"/>
                </a:solidFill>
              </a:rPr>
              <a:t>омпаній США. Індустрія кіно також добре розвинена у місті </a:t>
            </a:r>
            <a:r>
              <a:rPr lang="uk-UA" dirty="0" smtClean="0">
                <a:solidFill>
                  <a:schemeClr val="tx1"/>
                </a:solidFill>
              </a:rPr>
              <a:t> Нью-Йорк</a:t>
            </a:r>
            <a:r>
              <a:rPr lang="uk-UA" dirty="0">
                <a:solidFill>
                  <a:schemeClr val="tx1"/>
                </a:solidFill>
              </a:rPr>
              <a:t> та у штаті Флорида.</a:t>
            </a:r>
            <a:r>
              <a:rPr lang="ru-RU" dirty="0">
                <a:solidFill>
                  <a:schemeClr val="tx1"/>
                </a:solidFill>
              </a:rPr>
              <a:t> 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uk-UA" b="1" dirty="0"/>
              <a:t>Кінематограф США</a:t>
            </a:r>
            <a:r>
              <a:rPr lang="uk-UA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37816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099" y="0"/>
            <a:ext cx="44298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i="0" dirty="0" smtClean="0">
                <a:solidFill>
                  <a:srgbClr val="000000"/>
                </a:solidFill>
                <a:effectLst/>
                <a:latin typeface="Arial"/>
              </a:rPr>
              <a:t>Інститут зірок</a:t>
            </a:r>
            <a:endParaRPr lang="uk-UA" sz="4800" b="1" i="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750" y="1052736"/>
            <a:ext cx="89185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900" dirty="0"/>
              <a:t>Інститут зірок у голлівудському кіно почав виникати ще приблизно в </a:t>
            </a:r>
            <a:r>
              <a:rPr lang="uk-UA" sz="1900" dirty="0" smtClean="0"/>
              <a:t>1920-х роках</a:t>
            </a:r>
            <a:r>
              <a:rPr lang="uk-UA" sz="1900" dirty="0"/>
              <a:t>, сформувався </a:t>
            </a:r>
            <a:r>
              <a:rPr lang="uk-UA" sz="1900" dirty="0" err="1"/>
              <a:t>протягом</a:t>
            </a:r>
            <a:r>
              <a:rPr lang="uk-UA" sz="1900" dirty="0"/>
              <a:t> 1930-х і досягнув розквіту в 1940-х та 1950-х. Зірки здавалися глядачам небожителями, майбутніх зірок спеціально готували на курсах при кіностудіях. Величезна піар-індустрія при великих кіностудіях спеціально працювала над створенням і підтримкою іміджу зірок. Жовта преса пильно стежила за кожним кроком зірок, розповідаючи про всі події в їх життя і про ексцентричних витівки самих зірок, які таким чином перевіряли межі своєї популярності. Лише в 1970-х роках, з крахом студійної системи та зародженням сучасного голлівудського кінематографа, інтерес до зірок почав набувати інший відтінок: зірки стали ближче, вони вже не здавалися недосяжними. З другого боку, зірки ставали набагато </a:t>
            </a:r>
            <a:r>
              <a:rPr lang="uk-UA" sz="1900" dirty="0" err="1"/>
              <a:t>самостійнішими</a:t>
            </a:r>
            <a:r>
              <a:rPr lang="uk-UA" sz="1900" dirty="0"/>
              <a:t> і, врешті-решт, до 1980-м років повністю звільнилися від контролю кіностудій і стали самі формувати свій імідж і навіть самі вибирати репертуар фільмів, в яких вони будуть грати. А </a:t>
            </a:r>
            <a:r>
              <a:rPr lang="uk-UA" sz="1900" dirty="0" smtClean="0"/>
              <a:t>до 1990-х</a:t>
            </a:r>
            <a:r>
              <a:rPr lang="uk-UA" sz="1900" dirty="0"/>
              <a:t> років самостійність зірок досягла такого масштабу, що не було перебільшенням сказати, що багато в чому вони самі диктують стиль і напрям розвитку кінематографа, вибираючи ті чи інші фільми, поява у яких відразу приносить фільмів популярність і високі касові збори. Таким чином ситуація кардинально змінилася в порівнянні з 1940-ми роками: кіностудії лише пропонують матеріал для зірок, а зірки, гонорари яких досягли позахмарних вершин, вибираючи той чи інший фільм для зйомки, як раз і задають цим напрям розвитку цілих жанрів.</a:t>
            </a:r>
          </a:p>
        </p:txBody>
      </p:sp>
    </p:spTree>
    <p:extLst>
      <p:ext uri="{BB962C8B-B14F-4D97-AF65-F5344CB8AC3E}">
        <p14:creationId xmlns:p14="http://schemas.microsoft.com/office/powerpoint/2010/main" val="2350642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9006" y="2348880"/>
            <a:ext cx="85259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b="1" dirty="0"/>
              <a:t>Знамениті режисери</a:t>
            </a:r>
          </a:p>
        </p:txBody>
      </p:sp>
    </p:spTree>
    <p:extLst>
      <p:ext uri="{BB962C8B-B14F-4D97-AF65-F5344CB8AC3E}">
        <p14:creationId xmlns:p14="http://schemas.microsoft.com/office/powerpoint/2010/main" val="3957696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0955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7401" y="3244334"/>
            <a:ext cx="1647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/>
              <a:t>Вуді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Аллен</a:t>
            </a:r>
            <a:endParaRPr lang="uk-UA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6212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5430" y="3244334"/>
            <a:ext cx="2333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/>
              <a:t>Альтман</a:t>
            </a:r>
            <a:r>
              <a:rPr lang="uk-UA" sz="2400" b="1" dirty="0" smtClean="0"/>
              <a:t> Роберт</a:t>
            </a:r>
            <a:endParaRPr lang="uk-UA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06706" y="3475166"/>
            <a:ext cx="1746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/>
              <a:t>Клінт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Іствуд</a:t>
            </a:r>
            <a:endParaRPr lang="uk-UA" sz="24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5485"/>
            <a:ext cx="20955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9870" y="6264622"/>
            <a:ext cx="2554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Джеймс </a:t>
            </a:r>
            <a:r>
              <a:rPr lang="uk-UA" sz="2400" b="1" dirty="0" err="1" smtClean="0"/>
              <a:t>Камерон</a:t>
            </a:r>
            <a:endParaRPr lang="uk-UA" sz="24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5" y="3705998"/>
            <a:ext cx="3457188" cy="246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12142" y="6264621"/>
            <a:ext cx="2415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Мартін </a:t>
            </a:r>
            <a:r>
              <a:rPr lang="uk-UA" sz="2400" b="1" dirty="0" err="1" smtClean="0"/>
              <a:t>Скорсезе</a:t>
            </a:r>
            <a:endParaRPr lang="uk-UA" sz="24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630" y="3705998"/>
            <a:ext cx="2295562" cy="311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557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71302" y="3692189"/>
            <a:ext cx="2247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/>
              <a:t>Стівен Спілберг</a:t>
            </a:r>
            <a:endParaRPr lang="uk-UA" sz="2400" b="1" dirty="0"/>
          </a:p>
        </p:txBody>
      </p:sp>
      <p:pic>
        <p:nvPicPr>
          <p:cNvPr id="3074" name="Picture 2" descr="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912" y="188640"/>
            <a:ext cx="2586513" cy="35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68608" y="3704349"/>
            <a:ext cx="2169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/>
              <a:t>Вільям </a:t>
            </a:r>
            <a:r>
              <a:rPr lang="uk-UA" sz="2400" b="1" dirty="0" err="1" smtClean="0"/>
              <a:t>Вайлер</a:t>
            </a:r>
            <a:endParaRPr lang="uk-UA" sz="2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450" y="295275"/>
            <a:ext cx="20955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763" y="3969188"/>
            <a:ext cx="2566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err="1" smtClean="0"/>
              <a:t>Квентін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Тарантіно</a:t>
            </a:r>
            <a:endParaRPr lang="uk-UA" sz="24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8" y="295275"/>
            <a:ext cx="238125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003365" y="6322386"/>
            <a:ext cx="1747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Люк </a:t>
            </a:r>
            <a:r>
              <a:rPr lang="uk-UA" sz="2400" b="1" dirty="0" err="1" smtClean="0"/>
              <a:t>Бессон</a:t>
            </a:r>
            <a:endParaRPr lang="uk-UA" sz="2400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21" y="4143348"/>
            <a:ext cx="2196244" cy="256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453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3544" y="2828836"/>
            <a:ext cx="58169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b="1" dirty="0" smtClean="0"/>
              <a:t>Відомі актори</a:t>
            </a:r>
            <a:endParaRPr lang="uk-UA" sz="7200" b="1" dirty="0"/>
          </a:p>
        </p:txBody>
      </p:sp>
    </p:spTree>
    <p:extLst>
      <p:ext uri="{BB962C8B-B14F-4D97-AF65-F5344CB8AC3E}">
        <p14:creationId xmlns:p14="http://schemas.microsoft.com/office/powerpoint/2010/main" val="2373869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0332" y="3620273"/>
            <a:ext cx="1430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/>
              <a:t>Бред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Пітт</a:t>
            </a:r>
            <a:endParaRPr lang="uk-UA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5169"/>
            <a:ext cx="2592288" cy="332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64305" y="3637313"/>
            <a:ext cx="1517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Кеті </a:t>
            </a:r>
            <a:r>
              <a:rPr lang="uk-UA" sz="2400" b="1" dirty="0" err="1" smtClean="0"/>
              <a:t>Бейтс</a:t>
            </a:r>
            <a:endParaRPr lang="uk-UA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384" y="245169"/>
            <a:ext cx="2300239" cy="332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01489" y="3704004"/>
            <a:ext cx="1847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Кім </a:t>
            </a:r>
            <a:r>
              <a:rPr lang="uk-UA" sz="2400" b="1" dirty="0" err="1" smtClean="0"/>
              <a:t>Бесінгер</a:t>
            </a:r>
            <a:endParaRPr lang="uk-UA" sz="24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549" y="245169"/>
            <a:ext cx="2180924" cy="332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0981" y="6027003"/>
            <a:ext cx="1948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Роберт Де </a:t>
            </a:r>
            <a:r>
              <a:rPr lang="uk-UA" sz="2400" b="1" dirty="0" err="1" smtClean="0"/>
              <a:t>Ніро</a:t>
            </a:r>
            <a:endParaRPr lang="uk-UA" sz="24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81938"/>
            <a:ext cx="19050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245080" y="6353707"/>
            <a:ext cx="1806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Джеймс </a:t>
            </a:r>
            <a:r>
              <a:rPr lang="uk-UA" sz="2400" b="1" dirty="0" err="1" smtClean="0"/>
              <a:t>Дін</a:t>
            </a:r>
            <a:endParaRPr lang="uk-UA" sz="2400" b="1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35724"/>
            <a:ext cx="3170861" cy="252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725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428" y="3212976"/>
            <a:ext cx="1536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/>
              <a:t>Бетт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Девіс</a:t>
            </a:r>
            <a:endParaRPr lang="uk-UA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3" y="260648"/>
            <a:ext cx="3240360" cy="279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88087" y="2597476"/>
            <a:ext cx="1703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/>
              <a:t>Кірк</a:t>
            </a:r>
            <a:r>
              <a:rPr lang="uk-UA" sz="2400" b="1" dirty="0" smtClean="0"/>
              <a:t> Дуглас</a:t>
            </a:r>
            <a:endParaRPr lang="uk-UA" sz="24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3720540" cy="279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43807"/>
            <a:ext cx="2496404" cy="334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6320174"/>
            <a:ext cx="1602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Тоні </a:t>
            </a:r>
            <a:r>
              <a:rPr lang="uk-UA" sz="2400" b="1" dirty="0" err="1" smtClean="0"/>
              <a:t>Кертіс</a:t>
            </a:r>
            <a:endParaRPr lang="uk-UA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71244" y="3819564"/>
            <a:ext cx="2776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/>
              <a:t>Сільвестр</a:t>
            </a:r>
            <a:r>
              <a:rPr lang="uk-UA" sz="2400" b="1" dirty="0" smtClean="0"/>
              <a:t> Сталлоне</a:t>
            </a:r>
            <a:endParaRPr lang="uk-UA" sz="2400" b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8" y="3819564"/>
            <a:ext cx="20955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045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2218" y="6152850"/>
            <a:ext cx="1732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/>
              <a:t>Курт</a:t>
            </a:r>
            <a:r>
              <a:rPr lang="uk-UA" sz="2400" b="1" dirty="0" smtClean="0"/>
              <a:t> Рассел</a:t>
            </a:r>
            <a:endParaRPr lang="uk-UA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005064"/>
            <a:ext cx="3922707" cy="26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70328" y="6152851"/>
            <a:ext cx="2173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Ніколас </a:t>
            </a:r>
            <a:r>
              <a:rPr lang="uk-UA" sz="2400" b="1" dirty="0" err="1" smtClean="0"/>
              <a:t>Кейдж</a:t>
            </a:r>
            <a:endParaRPr lang="uk-UA" sz="24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82223"/>
            <a:ext cx="2736304" cy="3370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1" y="3225515"/>
            <a:ext cx="1298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/>
              <a:t>Вів'єн</a:t>
            </a:r>
            <a:r>
              <a:rPr lang="uk-UA" sz="2400" b="1" dirty="0" smtClean="0"/>
              <a:t> Лі</a:t>
            </a:r>
            <a:endParaRPr lang="uk-UA" sz="24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216077"/>
            <a:ext cx="2160241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34936" y="215187"/>
            <a:ext cx="2353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/>
              <a:t>Мерилін</a:t>
            </a:r>
            <a:r>
              <a:rPr lang="uk-UA" sz="2400" b="1" dirty="0" smtClean="0"/>
              <a:t> Монро</a:t>
            </a:r>
            <a:endParaRPr lang="uk-UA" sz="2400" b="1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672" y="216077"/>
            <a:ext cx="2376264" cy="318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997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1" y="3438418"/>
            <a:ext cx="1377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Том Круз</a:t>
            </a:r>
            <a:endParaRPr lang="uk-UA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2812491" cy="298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35895" y="3438416"/>
            <a:ext cx="1659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/>
              <a:t>Аль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Пачіно</a:t>
            </a:r>
            <a:endParaRPr lang="uk-UA" sz="24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35" y="180866"/>
            <a:ext cx="219075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0226" y="3438415"/>
            <a:ext cx="2915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/>
              <a:t>Джинджер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Роджерс</a:t>
            </a:r>
            <a:endParaRPr lang="uk-UA" sz="2400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00" y="224172"/>
            <a:ext cx="2376264" cy="309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13452" y="6373668"/>
            <a:ext cx="2268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Джулія Робертс</a:t>
            </a:r>
            <a:endParaRPr lang="uk-UA" sz="2400" b="1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139" y="3875871"/>
            <a:ext cx="2095500" cy="298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75011" y="3925633"/>
            <a:ext cx="193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Різ Візерспун</a:t>
            </a:r>
            <a:endParaRPr lang="uk-UA" sz="2400" b="1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785785"/>
            <a:ext cx="2095500" cy="281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033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7924" y="3244256"/>
            <a:ext cx="1726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Брюс Вілліс</a:t>
            </a:r>
            <a:endParaRPr lang="uk-UA" sz="2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14" y="83690"/>
            <a:ext cx="2456977" cy="316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71608" y="3402719"/>
            <a:ext cx="21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err="1" smtClean="0"/>
              <a:t>Гаррісон</a:t>
            </a:r>
            <a:r>
              <a:rPr lang="uk-UA" sz="2400" b="1" dirty="0" smtClean="0"/>
              <a:t> Форд</a:t>
            </a:r>
            <a:endParaRPr lang="uk-UA" sz="24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130" y="-21952"/>
            <a:ext cx="20955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44208" y="3402718"/>
            <a:ext cx="1471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Том </a:t>
            </a:r>
            <a:r>
              <a:rPr lang="uk-UA" sz="2400" b="1" dirty="0" err="1" smtClean="0"/>
              <a:t>Генкс</a:t>
            </a:r>
            <a:endParaRPr lang="uk-UA" sz="2400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553" y="54248"/>
            <a:ext cx="23812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98273" y="6370765"/>
            <a:ext cx="2330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/>
              <a:t>Дастін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Гоффман</a:t>
            </a:r>
            <a:endParaRPr lang="uk-UA" sz="2400" b="1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655" y="3838813"/>
            <a:ext cx="1995745" cy="299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85827" y="4102114"/>
            <a:ext cx="1940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/>
              <a:t>Шерон</a:t>
            </a:r>
            <a:r>
              <a:rPr lang="uk-UA" sz="2400" b="1" dirty="0" smtClean="0"/>
              <a:t> Стоун</a:t>
            </a:r>
            <a:endParaRPr lang="uk-UA" sz="2400" b="1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51" y="3705921"/>
            <a:ext cx="20955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608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0977" y="2274838"/>
            <a:ext cx="78620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200" dirty="0"/>
              <a:t>Історія голлівудського кіно</a:t>
            </a:r>
          </a:p>
        </p:txBody>
      </p:sp>
    </p:spTree>
    <p:extLst>
      <p:ext uri="{BB962C8B-B14F-4D97-AF65-F5344CB8AC3E}">
        <p14:creationId xmlns:p14="http://schemas.microsoft.com/office/powerpoint/2010/main" val="3648603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108" y="3489955"/>
            <a:ext cx="1948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/>
              <a:t>Джонні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Депп</a:t>
            </a:r>
            <a:endParaRPr lang="uk-UA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58" y="137300"/>
            <a:ext cx="2250105" cy="335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3501988"/>
            <a:ext cx="3357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Арнольд Шварценеггер</a:t>
            </a:r>
            <a:endParaRPr lang="uk-UA" sz="24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990" y="115008"/>
            <a:ext cx="2428020" cy="337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60232" y="3501988"/>
            <a:ext cx="2166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/>
              <a:t>Тейлор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Лотнер</a:t>
            </a:r>
            <a:endParaRPr lang="uk-UA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6290074"/>
            <a:ext cx="2541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/>
              <a:t>Анджеліна</a:t>
            </a:r>
            <a:r>
              <a:rPr lang="uk-UA" sz="2400" b="1" dirty="0" smtClean="0"/>
              <a:t> Джолі</a:t>
            </a:r>
            <a:endParaRPr lang="uk-UA" sz="2400" b="1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800" y="235767"/>
            <a:ext cx="2482372" cy="319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32466"/>
            <a:ext cx="2311524" cy="264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95563" y="4199278"/>
            <a:ext cx="2474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Роберт </a:t>
            </a:r>
            <a:r>
              <a:rPr lang="uk-UA" sz="2400" b="1" dirty="0" err="1" smtClean="0"/>
              <a:t>Паттінсон</a:t>
            </a:r>
            <a:endParaRPr lang="uk-UA" sz="2400" b="1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58" y="4199278"/>
            <a:ext cx="20955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50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6472" y="-256369"/>
            <a:ext cx="57310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b="1" i="0" dirty="0" smtClean="0">
                <a:solidFill>
                  <a:srgbClr val="000000"/>
                </a:solidFill>
                <a:effectLst/>
                <a:latin typeface="Arial"/>
              </a:rPr>
              <a:t>Виникнення</a:t>
            </a:r>
            <a:endParaRPr lang="uk-UA" sz="7200" b="1" i="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508" y="764704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До початку 20 століття існувало кілька десятків дрібних кіностудій, переважно в Нью-Йорку. Дорога оренда приміщень, постійні судові позови, велика кількість похмурих і дощових днів заважали кіновиробництву. І висвітлення в павільйонах через слабо розвинених освітлювальних засобів і малої світлочутливості кіноплівки безпосередньо залежало від сонячного світла.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536" y="3067123"/>
            <a:ext cx="88569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Село Голлівуд, що отримало назву від величезного ранчо, що знаходилося на його місці в </a:t>
            </a:r>
            <a:r>
              <a:rPr lang="uk-UA" sz="2400" dirty="0" err="1"/>
              <a:t>кі</a:t>
            </a:r>
            <a:r>
              <a:rPr lang="uk-UA" sz="2400" dirty="0"/>
              <a:t>нці 19 століття, розташована в околицях глухого Лос-Анджелеса, володіла винятковими кліматичними та географічними особливостями: більше 300 сонячних днів у році, поблизу гірські масиви (в тому числі знаменитий Великий каньйон), величезні простори прерій і тихоокеанське узбережжя. Місто під боком могло поставляти будівельні матеріали і робочі ресурси, а з часом стати центром з </a:t>
            </a:r>
            <a:r>
              <a:rPr lang="uk-UA" sz="2400" dirty="0" err="1"/>
              <a:t>виробництва кіноустаткування і кі</a:t>
            </a:r>
            <a:r>
              <a:rPr lang="uk-UA" sz="2400" dirty="0"/>
              <a:t>номатеріалів (що і відбулося в подальшому).</a:t>
            </a:r>
          </a:p>
        </p:txBody>
      </p:sp>
    </p:spTree>
    <p:extLst>
      <p:ext uri="{BB962C8B-B14F-4D97-AF65-F5344CB8AC3E}">
        <p14:creationId xmlns:p14="http://schemas.microsoft.com/office/powerpoint/2010/main" val="709316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508" y="980728"/>
            <a:ext cx="88569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Становлення американського кінематографа, найпопулярнішого на сьогоднішній день, почалося в 1892 році, коли Томас </a:t>
            </a:r>
            <a:r>
              <a:rPr lang="uk-UA" sz="2000" dirty="0" err="1"/>
              <a:t>Едісон сконструював к</a:t>
            </a:r>
            <a:r>
              <a:rPr lang="uk-UA" sz="2000" dirty="0"/>
              <a:t>інескоп. Перший публічний сеанс відбувся </a:t>
            </a:r>
            <a:r>
              <a:rPr lang="uk-UA" sz="2000" dirty="0" err="1"/>
              <a:t>в </a:t>
            </a:r>
            <a:r>
              <a:rPr lang="uk-UA" sz="2000" u="sng" dirty="0" err="1"/>
              <a:t>Нью-Йорку</a:t>
            </a:r>
            <a:r>
              <a:rPr lang="uk-UA" sz="2000" dirty="0"/>
              <a:t> в мюзик-холі </a:t>
            </a:r>
            <a:r>
              <a:rPr lang="uk-UA" sz="2000" dirty="0" err="1"/>
              <a:t>Байела</a:t>
            </a:r>
            <a:r>
              <a:rPr lang="uk-UA" sz="2000" dirty="0"/>
              <a:t> і </a:t>
            </a:r>
            <a:r>
              <a:rPr lang="uk-UA" sz="2000" dirty="0" err="1"/>
              <a:t>Костера</a:t>
            </a:r>
            <a:r>
              <a:rPr lang="uk-UA" sz="2000" dirty="0"/>
              <a:t>. Сеанс складався з невеликих гумористичних і танцювальних номерів.</a:t>
            </a:r>
          </a:p>
          <a:p>
            <a:r>
              <a:rPr lang="uk-UA" sz="2000" dirty="0"/>
              <a:t>Через 9 років з</a:t>
            </a:r>
            <a:r>
              <a:rPr lang="uk-UA" sz="2000" dirty="0" err="1"/>
              <a:t>'явилися «Ніке</a:t>
            </a:r>
            <a:r>
              <a:rPr lang="uk-UA" sz="2000" dirty="0"/>
              <a:t>лодеони» — вид дешевих кінотеатрів у США початку 20 століття, вхід до яких коштував 5 центів. З кожним роком кількість театрів збільшувалася, і до 1908 року їх було вже більше трьох тисяч. Звичайно ж, нова розвага користувалася великим успіхом у глядачів. Загострення конкуренції приводило до краху </a:t>
            </a:r>
            <a:r>
              <a:rPr lang="uk-UA" sz="2000" dirty="0" err="1"/>
              <a:t>дрібнішіх</a:t>
            </a:r>
            <a:r>
              <a:rPr lang="uk-UA" sz="2000" dirty="0"/>
              <a:t> студій.</a:t>
            </a:r>
          </a:p>
          <a:p>
            <a:r>
              <a:rPr lang="uk-UA" sz="2000" dirty="0"/>
              <a:t>Стали з'являтися великі об'єднання — так звані </a:t>
            </a:r>
            <a:r>
              <a:rPr lang="uk-UA" sz="2000" dirty="0" err="1"/>
              <a:t>кінотрести</a:t>
            </a:r>
            <a:r>
              <a:rPr lang="uk-UA" sz="2000" dirty="0"/>
              <a:t>. Ті у свою чергу стали об'єднуватися з прокатними фірмами. Наприклад: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/>
              <a:t>В 1912 «Парамаунт» (назва з 1927)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/>
              <a:t>В 1919 «Юнайтед </a:t>
            </a:r>
            <a:r>
              <a:rPr lang="uk-UA" sz="2000" dirty="0" err="1"/>
              <a:t>артістс</a:t>
            </a:r>
            <a:r>
              <a:rPr lang="uk-UA" sz="2000" dirty="0"/>
              <a:t>» (Мері </a:t>
            </a:r>
            <a:r>
              <a:rPr lang="uk-UA" sz="2000" dirty="0" err="1"/>
              <a:t>Пікфорд</a:t>
            </a:r>
            <a:r>
              <a:rPr lang="uk-UA" sz="2000" dirty="0"/>
              <a:t>, Дуглас </a:t>
            </a:r>
            <a:r>
              <a:rPr lang="uk-UA" sz="2000" dirty="0" err="1"/>
              <a:t>Фербенкс</a:t>
            </a:r>
            <a:r>
              <a:rPr lang="uk-UA" sz="2000" dirty="0"/>
              <a:t>, Чарлі </a:t>
            </a:r>
            <a:r>
              <a:rPr lang="uk-UA" sz="2000" dirty="0" err="1"/>
              <a:t>Чаплін т</a:t>
            </a:r>
            <a:r>
              <a:rPr lang="uk-UA" sz="2000" dirty="0"/>
              <a:t>а Девід Гріффіт)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/>
              <a:t>В 1924 «Метро — Голден — </a:t>
            </a:r>
            <a:r>
              <a:rPr lang="uk-UA" sz="2000" dirty="0" err="1"/>
              <a:t>Маєр</a:t>
            </a:r>
            <a:r>
              <a:rPr lang="uk-UA" sz="2000" dirty="0"/>
              <a:t>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/>
              <a:t>В 1925 «Ворнер </a:t>
            </a:r>
            <a:r>
              <a:rPr lang="uk-UA" sz="2000" dirty="0" err="1"/>
              <a:t>бразерс</a:t>
            </a:r>
            <a:r>
              <a:rPr lang="uk-UA" sz="2000" dirty="0"/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61615" y="0"/>
            <a:ext cx="42207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i="0" dirty="0" smtClean="0">
                <a:solidFill>
                  <a:srgbClr val="000000"/>
                </a:solidFill>
                <a:effectLst/>
                <a:latin typeface="Arial"/>
              </a:rPr>
              <a:t>Становлення</a:t>
            </a:r>
            <a:endParaRPr lang="uk-UA" sz="4800" b="1" i="0" dirty="0">
              <a:solidFill>
                <a:srgbClr val="00000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832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5291" y="0"/>
            <a:ext cx="24134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i="0" dirty="0" smtClean="0">
                <a:solidFill>
                  <a:srgbClr val="000000"/>
                </a:solidFill>
                <a:effectLst/>
                <a:latin typeface="Arial"/>
              </a:rPr>
              <a:t>Розквіт</a:t>
            </a:r>
            <a:endParaRPr lang="uk-UA" sz="4800" b="1" i="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05342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Головні досягнення Голлівуду пов'язані з розробкою жанрів: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/>
              <a:t>Комедії М. </a:t>
            </a:r>
            <a:r>
              <a:rPr lang="uk-UA" sz="2400" dirty="0" err="1"/>
              <a:t>Ліндера</a:t>
            </a:r>
            <a:r>
              <a:rPr lang="uk-UA" sz="2400" dirty="0"/>
              <a:t>, Ч. Чапліна, Б. </a:t>
            </a:r>
            <a:r>
              <a:rPr lang="uk-UA" sz="2400" dirty="0" err="1" smtClean="0"/>
              <a:t>Кітона</a:t>
            </a:r>
            <a:r>
              <a:rPr lang="uk-UA" sz="2400" dirty="0" smtClean="0"/>
              <a:t>,</a:t>
            </a:r>
            <a:r>
              <a:rPr lang="uk-UA" sz="2400" dirty="0"/>
              <a:t> Г. </a:t>
            </a:r>
            <a:r>
              <a:rPr lang="uk-UA" sz="2400" dirty="0" err="1" smtClean="0"/>
              <a:t>Ллойда</a:t>
            </a:r>
            <a:r>
              <a:rPr lang="uk-UA" sz="2400" dirty="0" smtClean="0"/>
              <a:t>,</a:t>
            </a:r>
            <a:r>
              <a:rPr lang="uk-UA" sz="2400" dirty="0"/>
              <a:t> братів </a:t>
            </a:r>
            <a:r>
              <a:rPr lang="uk-UA" sz="2400" dirty="0" smtClean="0"/>
              <a:t>Маркс.</a:t>
            </a:r>
            <a:endParaRPr lang="uk-UA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/>
              <a:t>Мелодрами за </a:t>
            </a:r>
            <a:r>
              <a:rPr lang="uk-UA" sz="2400" dirty="0" err="1"/>
              <a:t>участю Р</a:t>
            </a:r>
            <a:r>
              <a:rPr lang="uk-UA" sz="2400" dirty="0"/>
              <a:t>удольфо Валентіно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/>
              <a:t>Вестерни Джона </a:t>
            </a:r>
            <a:r>
              <a:rPr lang="uk-UA" sz="2400" dirty="0"/>
              <a:t>Форда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 err="1"/>
              <a:t>Філ</a:t>
            </a:r>
            <a:r>
              <a:rPr lang="uk-UA" sz="2400" dirty="0"/>
              <a:t>ьми-нуар з Г. </a:t>
            </a:r>
            <a:r>
              <a:rPr lang="uk-UA" sz="2400" dirty="0" err="1"/>
              <a:t>Богартом</a:t>
            </a:r>
            <a:endParaRPr lang="uk-UA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 err="1"/>
              <a:t>Мюзикли з Фред</a:t>
            </a:r>
            <a:r>
              <a:rPr lang="uk-UA" sz="2400" dirty="0"/>
              <a:t>ом Астером та Джином </a:t>
            </a:r>
            <a:r>
              <a:rPr lang="uk-UA" sz="2400" dirty="0" smtClean="0"/>
              <a:t>Келлі.</a:t>
            </a:r>
            <a:endParaRPr lang="uk-UA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/>
              <a:t>Трилери</a:t>
            </a:r>
            <a:r>
              <a:rPr lang="uk-UA" sz="2400" dirty="0"/>
              <a:t> А. </a:t>
            </a:r>
            <a:r>
              <a:rPr lang="uk-UA" sz="2400" dirty="0" err="1" smtClean="0"/>
              <a:t>Хічкока</a:t>
            </a:r>
            <a:endParaRPr lang="uk-UA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/>
              <a:t>і т. ін. аж до фантастичних стрічок, жахів,</a:t>
            </a:r>
            <a:r>
              <a:rPr lang="uk-UA" sz="2400" dirty="0" err="1" smtClean="0"/>
              <a:t> бойовиків та б</a:t>
            </a:r>
            <a:r>
              <a:rPr lang="uk-UA" sz="2400" dirty="0" smtClean="0"/>
              <a:t>локбастерів останнього часу, — всі ці жанри живуть і виникають «на вимогу» масового глядача, задають досить вузькі рамки для самовираженнярежисера.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279813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147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200" b="1" i="0" dirty="0" smtClean="0">
                <a:solidFill>
                  <a:srgbClr val="000000"/>
                </a:solidFill>
                <a:effectLst/>
                <a:latin typeface="Arial"/>
              </a:rPr>
              <a:t>Післявоєнний період</a:t>
            </a:r>
            <a:endParaRPr lang="uk-UA" sz="7200" b="1" i="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402602"/>
            <a:ext cx="8928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Для повоєнного періоду характерно </a:t>
            </a:r>
            <a:r>
              <a:rPr lang="uk-UA" sz="2400" dirty="0" err="1"/>
              <a:t>створення </a:t>
            </a:r>
            <a:r>
              <a:rPr lang="uk-UA" sz="2400" dirty="0"/>
              <a:t>пеплумов — </a:t>
            </a:r>
            <a:r>
              <a:rPr lang="uk-UA" sz="2400" dirty="0" err="1"/>
              <a:t>високобюджетних</a:t>
            </a:r>
            <a:r>
              <a:rPr lang="uk-UA" sz="2400" dirty="0"/>
              <a:t> масштабних кінострічок великого хронометражу по античних сюжетів, з великою кількістю грандіозних сцен масовок і вражаючих уяву декорацій, приміром, </a:t>
            </a:r>
            <a:r>
              <a:rPr lang="uk-UA" sz="2400" dirty="0" err="1"/>
              <a:t>«Бен-Гу</a:t>
            </a:r>
            <a:r>
              <a:rPr lang="uk-UA" sz="2400" dirty="0"/>
              <a:t>р». Саме з них почалася популярність широкоекранного кіно, яке дозволяло глядачеві «розкрити очі ширше», насолоджуючись панорамою, збудованою у </a:t>
            </a:r>
            <a:r>
              <a:rPr lang="uk-UA" sz="2400" dirty="0" err="1"/>
              <a:t>кадрі</a:t>
            </a:r>
            <a:r>
              <a:rPr lang="uk-UA" sz="2400" dirty="0"/>
              <a:t>. Перші десятиліття після війни також вважаються часом розквіту традиційних голлівудських мюзиклів.</a:t>
            </a:r>
          </a:p>
        </p:txBody>
      </p:sp>
    </p:spTree>
    <p:extLst>
      <p:ext uri="{BB962C8B-B14F-4D97-AF65-F5344CB8AC3E}">
        <p14:creationId xmlns:p14="http://schemas.microsoft.com/office/powerpoint/2010/main" val="4093633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781" y="2420888"/>
            <a:ext cx="87664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000" b="1" i="0" dirty="0" smtClean="0">
                <a:solidFill>
                  <a:srgbClr val="000000"/>
                </a:solidFill>
                <a:effectLst/>
                <a:latin typeface="Arial"/>
              </a:rPr>
              <a:t>Сучасний період</a:t>
            </a:r>
            <a:endParaRPr lang="uk-UA" sz="8000" b="1" i="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3" name="AutoShape 2" descr="data:image/jpeg;base64,/9j/4AAQSkZJRgABAQAAAQABAAD/2wCEAAkGBhQSERUUEhQWFRQWFx0YFxgYFxgZFxgYGhcXHBgcGBcdGyYfGBojGRYYIC8gIygpLCwsHB4xNTAqNSYrLCkBCQoKDgwOGg8PGiwkHyQsLCwsLCwsLCwsLCwsLCwsLCwsLCwsLCwpLCwsLCwsLCwsLCwsLCwsLCwsLCwsLCksLP/AABEIAMIBAwMBIgACEQEDEQH/xAAbAAABBQEBAAAAAAAAAAAAAAAFAQIDBAYAB//EAEQQAAICAAQEBAMGAwYFAgcBAAECAxEABBIhBSIxQQYTUWEjMnEUQoGRobEHM1IVcsHR4fAkU2KSshZzNUOCk6LC0iX/xAAaAQADAQEBAQAAAAAAAAAAAAAAAQIDBAYF/8QALREAAgIBBAEDAwQBBQAAAAAAAAECERIDITFBURMUYQQiMkKBkfBxIzNSsfH/2gAMAwEAAhEDEQA/AOCYeExIq4cFx6azzuJHowujEoTChMOwoiCYcExKEwoTBYURBMLoxNowoTDsKIQmFCYm0YUJgsKItGO04mCYXRgsKIAmF0Ym0Y4JgsdEOjC6cTaMdowrCiDTjtGJtOO0YLCiHRjtGJtGO04LHRBpw0rixowmjBYUVymE0YnKYTRhWFEGjDdGLBXCFMKwxK5XDSuLBTDSmFYUV9OHI9dgfr/v98SFMNKYmVSVMKGJJX3R+OGM4PVR+2JCmGFMRjG7KIGHtWFxLpx2KsRbC4cFw4Lh4XE5F4jAuHBcPC4eFw8gxIwuFCYlCYcEw1IMSIJhwTEqx4XRh5hiRaMKExZhj36X+F4IrCEUkA/X09j/AKYznrY7GsNHJWCPLx2jF0NZ3F/X/HBDJ5ePexueh9PoDiJa+K3RUdDLhgLRjtGD6RBW2RW9bAP6dMUM4ttdAewFD8sOOupMJ6DirB+jHeXixox2jGmZjiV/LwmjFnRhNGDIMSvowmjFjRjtGDIdFfRhCmLGjDSmHkKivowhTFgphujCyHiQFMNKYnKYTRgyDErlMJoxPpw0pich4lcrhpXFgphpXBkLErlMMK4slMMK4WQYlfTjsS6cLhZBiWguHj6YPQ8cy52ATTtdED/K8cJkJpdBUt3AoDvX4D9McHuJdxPo+3j1ICeUavHBcFmz6b6QhVf+kd+1dT9cVX4hAALZdXcKCQPr1xpHWk/0mctGK/UVwmHBMOHGIboHvuaI2/xOH5zjsC/y9T/VQv63/hjRTndYszcIVeSGBMOCYpf+oj/y1/M3i3l+PRt8w0/qP8xi3muiEtN/qJkTvdHthzOTsTtifL6ZASgDAdSO319MTLkzdBbOMJaqT3OmOk2tjuFyLdN0wrOgPy36b7e31woyp/pP5HCEAdRX1FYyUk3Zri0qLmW4hSkaQPSqAxSlpjbYcrjFqPJki6AHqxr/AFxOUYO+CsXJUUkCgHp7YrMuDUWSU7lhQPYH9CRh78PoijY9aOEvqYpieg5IAeUfTC+UfTB85dSfmv12O1fXFhoo1W6HTv1wn9bXRK+k+TMeQfTCiD1GD7wxsoKEXYBBPT9MQz5UjpX54pfV3tQe1XkDeT/04Qwf9OL85I6ivwrDFlvoP8cX6zqxejG6ZRGWb0/TCHLH+k4K6COoP44fJl2AutvbEP6pl+2iBGyx/pOGNAf6f3wTMw9cczbA116e/wBMV68vAvbx8gnyT6Ybo9cF3FGj/n+2HxmMfMNXv6YT+ofgXt15AywlvlUn6WcRmE+mDseaVBSmge/fDZMzG3Um+nTrifcSvjYr28fIFTJMe23qdhh03CyE1agfYX++CGY038uw9yMQeVfQ7fpg9eT34D0IrYFHL/THYvutHqPzGOxfqsn0ImRc1iSJz674ZdfjhfL3x3o4OyYzNXX9cN1nphV2w41hpktWKpx2jC1hRi1IhoUjHAYUYcFw8hULHJXQkfTBPK8ckT71+l4GBMPAxEoxlyioylDhmlh8XkAAxqSO5J3/ACGETxSdVuisBtQJH73eM6Dh4bHOvpdLwdHutTyamXxcoFRpXuQOl3W3+eKc3iUsfT6Db9TgIMdgj9LpR4Q39TqPsMR+IKGkgkHv/piQ+IDpUK7AgelevtgKFx2nFPQ0/BPr6nkLt4nAlVSbaTe62vp3xcz3FyTR2rr63t/h/jjOZHLhpSxFskkIX2DCQt9bodfTBfxJEFnOnbUoJ+tkf4DHKtOD1ao6XOa07sVOIsDYNeu3f/YGJ24ySqjpW3Xt+/rgHk51kYqskdgWQZEFUQN7PWziSYFTRIP91gw/MEg41enBsyWrNINScWsC98Rf2l/v1/DAcSYXVhehFFevJh3+2hpAO5Xp3/H9cN/t86aH5/6YBFsN14j22n4K9zMNT8Y3sGzW/tviI8ca7rfAkucJqxS0ILoT15vsIPxMnriB88SKv/D9MVicNJxShFdEPUm+ycZo4U5rFUnCE4bjEWci4M164Q5nFInCF8S4Ipaki4X+mExT1YTCxDMAJxUdwR+OJBxdAPvfkK7dycUBltLHnCmh1Dixakb12IH5YTsFEimroWaHr19Sf3xpmYKM+1/f5CS8VNA6Go7AmgCRXf6f4YlXiW3y0fSx/v8AHAmGbqCbW6FEWLrrsb2BHbrfbeaGNTVi+m+5Fm7r2Gxr3wObQqdhJOIi6YAevNY/br7YQ8VANFdvZr+n0BxXFpzFasDpRG+/Uf7HfEN69wSR7JsNrI6fjheow+KL78Sr0vsLO47dAQMXYprUGjZ7AHb0JNVvgLFG1bV6XXSz39CN8Tw5dywbSWrpV/T5arDeoysX/wAQn9q/3tjvtQ9x+X+eA5J5jVgEE6W5d+nU169MXY42ZdVbDY7GwR2sA3X0/XB6jRPptl05xRXviPNcRCo7D7oJqvTFFoqFAMf136bAD/I9MQ8UjZIHXSQdBLWDuCDW/YH0w/VYYfBf4DxoTSgNqCAjXpHNRvp1HUYKcS4jl1nZI3AHZWYaum/f1vGN8HSDzpAVX+WvVEYcpq6I2JvA7xVGUz71sBXQAAXGCf1JP44yeo1I7FpRcdwz4tkLmMxm6DXpPuMUeFcOn1xufkDKTzDoGF7XfTtgP9pb+o/kP8sbjwo9xx0N9Qvc83M3bEzk3uVFRiqYT4fD5k0h1EKnlvXZzqCC/oJDi/8AxFYKIyDRPl7fR/8AXGwzS3CevynuewsfkQMYT+KE1JDfcA9fST0xhHUcp2XOGMaXweT8LNu5PU7n8zj0HgueKwxrota+a/V27VjznhjUX+g/c49K8NsjQRLIdKlXJegSgQM3f1Ir8cdEHW5nqK9gmM0pPU/iDjvtC3WoXiuYlOVjfVuEQsWVRqJUXuGJ73v/AK4q5bLGVWYKpEa6mOr5Vq7IO56dsD1lyYS05J0kFPOHr++E+0D1xmpOIJdUfrX+/wBsPyjaehVtY9iF9SwvboOvp3xeWwo7mgMw9cJ549cCi7HUAYiSbtLJF9AKYgdO+/6YY+Rkrd1HTrsRzBb3I2sgbHvhZrsvBhjz19cNM6+uB+S4FJIxt10ruTqGwHU1dEijsD2xPmvCC+SjRSlpXGpU5eemNlWDUOWmrf074h6kFyylpy8E4zK/1DCmUeoxm+JZFsu2mdSrHcbCyNxdhT3HqcMy0glB0SCwNw+1D16AHDTTVomndNGm80euGmQeoxmWjKqCZko7C7ra9gdJ7Ee+49sSjLAg/Hj6XtZHQ9D3rbt1w215BJ+DQeYMdjN/2a3/ADvyBx2FcfI8ZeCnmskWblDE9NLWx9KHf8MQR8NctQUn2o3+nT8cer8a4DlIYpJVaEPGp0h3Vk17Va6bvtSkHfHmnEOIawQXSzInImrRQYVSkmtyTW43/Lm09Vvg3lopcmbzfEnB0DlCkgirsgkWQR1/bD8vx2UdGUXseROn/btga6/vh0J3/wB+uOhMeKS2PS+HcJmYLRYNQVS7KyMxokKCdV+nqe464sxxyowEhLWdtNal23GiiT0AFe2HcBd2ghJk5QijeQChQ7FgRjTnNBHkEBB21Fg9tJy7COMqenQAHsMcvqM1eklwwXNwal1M7qrVv5bLe9fMFF2Cd9gR9cCOH+K8v5tAhQL5ikWk9geZlokH67CxtsUl8SkMQyzIXDEx+TKCxAO+oONQBokgVViu+PGwffDVtUwqKPUM1xJWSUxMjKq1Vgm21i6A0gUexvbrvtN4WlP2cf3z+4wHDDyBv1hX9sT8G4xHBl1Mh+Z2AAFk9O3p74cW5R/cWpFQlt4NEvDJ2IZ1WlBtSh3sncgc177aT29txvFsrIYpeYEaG+WhQUEsDqpqoqa+n0xdXxjPLmpMsqISHMalhKvNroDbl9R16bnADjiZzy382FJGlUI8yAlgEkDqAqkAdgSVJ2xWTJpMCeF3rMjrvt+h/wAsWvGMQ/tA2LBjBrf0I7H2xQ4AKza/X/8AVsEvGX/xAe8Q/d8VJ/f+wRX2ms4LwyFI0PlRPqRT8RPMAtbOkMdup/TE2Xy6xSoIwEBYtS2ACQboXsPbC8OPwY/7i/8AiMWMm3/ER/ljjhJ5M6dVLFf5Rs8weQ/TGE/igqfYlJPMNGkVd/FF79tvrf643WZnCIWZgoAskmgPck9MY/8AiHlY58lySK0wZQiCRN6kDHqfS+4xWm6kiJrY8V4VlnYOVRm+UbKT3PoMb3IRMuUVWVgQj2CCCPmqwemAPhrOMlxnYUAQdxdHtYHY/pg8ZiBsQB7Af/1jX18XVD9spq7NHBlicoFABuNBR6fKLv8ADEPhPh5LZhCAPMjdANVbgMCCTen0s/riHwhxJxkzIzMWDMoN7gfKK+l7fTGkgyMGXcESsZDez6bckmyO5PU98ZzezTJjHe0Ac74d8ogSItFdIYfEXY/eqPc1Xe+u/YZ+Ti8+Qc+Q/wAM0LKjmoBtwd9tQ/PBrxPxBjmkXUdNx8v3dyPu9DscavicHnoysFZmQqpKKxBawKsbdexGNc6W/ZCgm9ujJS5ZpSrlzuAGBWgRZY22u2YkdQvfvW46fg+53LFjzAP6tZq1UMRsaPUjtjUcKXRmPs8isAnUat7AB3o6Stnp6Yq+IswkMjFIwzFIwhcBmRmkK2u39I6e+BSaFipAHI5MRhiryC9QApeoAA5uoBtgaXsOt7FM5x6WUAKhE2kAspdW0qasqWK73XrZvBXibiTWlBGYnSbYbg7Gr3HbYHFiNkhWNyUDFACC512RZambmUEHlFb/AKQ5qW7HhjsjKZrxPmVh0klkC6dSuF3B3JqmLVsCOlYz8PE2PyRtqPYRiT69RZ6k49FlzMecpVaOMs3SXSxYACtKMlb0d+9ir7h5ssgQsaVQ7RNpigU2pYEjZaW6Fdb/AEuLroiUbfJnv7Sby2hYRAAk88dOOgvT01VvR3wPbMuCPlBUaRpVTuOlgg39PYY0UckIkHw1Y0B/LjVaGwLfMDYosa3N4YmdHm6XiiIZqUfCYEmgPlRT36Gu2GpA432DklYDcp/2If11Y7GifwfKTa5WFgQCCUhsiv75/fCYjNfBeD+QNnuHPJGZJmJkYXSmJgT16Lutggc3p7Y7/wBOyyQx+VEWAIJfRGPlYH5hb9B8uCQz+vUDQfe1qiD3Gnt9MMbLaIjMzNoOrlVgNBQjdrRqBJrtdYqX+nHImF6ksaPPpOEyvI6RxO7ISDpRj0JG4qx+OIIuDzX/ACZev/Lbrf0xpfDsTSZvXGjshZ6YBmG4b71D/DG7h1rsdSm9wbBr8cZT+ocXwden9MpLkzYzwSJFjR1pRqDUxsLuB3G97YkyfiJfNVdDURR2plY8pAXv0/XDcpGBmFMrCOPzaZjVAX7gjpv0OPQHOV0jyhlJDYNLEsjbrZJ0EnUQRvQ79TiFPpk6kaewG4RkI/tjLJGW8tCVDMylSwjs2tXY/PbHijrudtrx7nkjIc9K8iEBowQQp0kEIANro8pFHfbesePZ/hzJRdHQMaBZdN/gaPTG8WrMqdGinb/hQfSFe/tgbwjgj5x9MckaFQP5hYA9elKfTvWCzIDltJs/BA5aLHl2oHqbxn+H537IzsC1kVTx1v8Ag57+/wCGDRlUWH1EbkmFs4JI8zOsjKziU2V0sGDBWBFGtw17H2xqfDvHmKKrHo6xoNxVg7mybNAn8ffGAfiYldnYjm03Q2sIq9DvXL3xoOAzbAjaszF2A+63ocatXExi6kDsstcRb/3W/d8XfGeUc51JdLeVQj8wDk13Jy30ugdvbC8c4oWkdQRQaiQBqJoXbVZ3vDV49KclNAX+GgWRRQNOZ4xd1fRiPxwnF7SLUk3ibHh7/Cj/ALi/+IxNl2/4iP64p8Kb4EW//wAtP/AYmy7f8RHt3xxw5Z1av4r/ACg74/lA4dMD99VT/udQa96vHlnhjhwnjmV7oMrqRQJdQ4ANjcbA/jj0v+Ip/wD89v70f/mMYHwIeWf+9/hjSDqDZi1ckBEj0ZmVQbCyAAm+gJr9MHNX+/8AtwD13mpv/dH/AJHBof7/AExnN7nZpcAuLMTPk0y0TKuuVy5Zgp2I0rd/KbJNituuL2cz2ey6KCqsyAFZQiTd6ChitjsN9/zwH4zwc5ZgjauZUkGpdJpzY2s/vjf5WYI5Nlb2sCzuR79MVKdMyjpJxb7MxPxXMzZiJp46to6bcciuQKvqOU9PQ49QlzGnoyq5HJqIAsHa/YGrwuZ8GQ+ZCs8jGdt10mlGkE2QQbAJP16Ytf2Dl59EutiYnoHzFBDqQSrALV2Nxtgc75Mkq4M9BEy5zzHNiRPMJANAnbSfRtunvgf43eaA+ajAUFVgQp3DGvWjbe3Q++NPxLOZXLSsHl55EW1MmoIyVRKkDyyVPpvXtjJ+P8ufIULprXRA6tqkkksbWAFIG9WR3wlNtpUGK5Knh7xJLOwim0SIAWAKLYbUOjAWB7XjSZ7MSPk5m8tGKCwhAYnVsCBRFdNj6G9zjDeDplaYaf6G/DmW+2NlwzxDFKSkwA+K6KtKQdBSmYv0HTYbYU7y2KjwUvDvEGmjSMqos6j0ttJZhbCwTRsCrB29guU4aTmCrR25j8yNSN9RYhlI2Gy2Qdh35qIEeS4fOM1qUFIVm02SAoUOTo26WOgoDf3wZ4o2YimmmggLOXiCPoVqjI+KRf1I298KcqYRVopcZeOKSNvmlJYSeWZY3RLIFKGHLYY1t0O+14z5TLs6yiaZpQyu+pS4ZgflDHTzaVHylutGuuNjNHlpM0jKyOu7NIr2QdSFRrB5Qbbl6HfGO4tFmdELw6tlAkoDXragTuLBpaLWNqB61gi3wDSCa/xV0gL5I2AHzgnp3rvjsQHKH0J7WUQnbbro3x2FsVYqTsM8kfPEkkgk0kldRJ+dkNAMa79gN8WvBmb83WZEiZtjqMMWroPvBN8UuALDGJZZcscvGG+Eyi2etdAubAbYL2F32GxbgOYyUcJkhkAZo2YjUG0FXCqrINwxvZdrA7VjbJVRli+TU5OYxl1jKouzEIoUWdQJoAdlH5YfmOLFRbSNX1P5bYwnG/E8i0YllsMOYLTONFg+X1C6iSLHSrwZ8E8WhnVzOyaotKAMvP5ZDFxprUwo7npRN4V7WLF2N8R+Gpp7IKomrSdaFwb0sKOqgloN+lgd8Bv/AEnNGoKJl3XVWqPSsnQDToBpt973+u9Ysw8TlyE0xp5INWpGHRQZOW+awu1UPUHvWNo3HYpUk0OXFrWkO4G42FKfTot13rCypjaMzwvi8kcKRtBKXBYkWnQ6a+93onGe8fZeTNrFQSMqACskqXVym9j/ANQ2wS8WcQdZypiGnU51sita6ypJbsArCh1oBvoKXjRjicpPGp0/y5EaQEnYjRprbfmFgbdcZNu7Q82tqKuU8P5tkiZHh0qKbRID8qqR7auuxrFjIHMFWZs15ZLdGR7IUdvLQqF9vU+pwY4XmAI0lMSxMwqX/l2psNGC2q9QFBdVb16Yq5XxCI0Yc7iR9TWFUQijemywYkX1AvT2xalSB292ZriXAJZdb+ZJKyi9JintR1piyCtid76fTD/D3jHK5aExzZYPIH1A+awFgHSeX0uq+uPSclnI5FDIdSWQOUjcfuDew+grpjK+KvC2WvzY41JLc6sHokmr2II3AI7GjjVanRDh4NcvAeFTdER5SA0g1y7Wnrq7bdz2xQ8feEoMvk0gy8RJkLC9ah/mjkrWwthadCf9KPBYAFV40ZdgCyoRpWrKltQYcwBJHK3qdIGH8Z4y8sCvLbKnxCJEYgarHXfspFA9+2JtvsqkjOvxSbLxxo0KgqgU6pEB5QB6+gwS8OcS+0TArpBQW48xW5Q3zbfd3GKcUkbFZfJhGstRICgij1sHYACx39sXuHfw5fMa5I54oHtQAi2hFHUVcEEk/TY9DhpRSYScnyG/4hZ1PsD06E6k21DenHTfesYPwNKipKXkVAz7Fg5GwF7qhHcYPca8N5nIBFk0ZpG1nUFkGjTWkksxUWWA3I6dfS3wzwmMwlxD4tanVZZAAfTXp0tv74UaUWmJ82jDZ2UHNy6WVhrWmXoR6jYGvwGCd3+X+WNTwf8AhzFOGLXEwe9SMkpk6miQ5Gxrar3xT4n4YXLy8zhogtsCTHKxIGkImlr36j0N7UcZS3ex1QmktzEeL/E653M+aqlAFSOiQSdGxP4nfHo/BslFKJZGfaE8yMK1NzMApDc2y2RtjNyeFMnpHkx5gEjUxZDILB+UAKDfqbAHvtg14QikeDNkBqI/5fzHyyOpXl3sbV6e2KnxZnCT4NbwziYzeaUgaWVCBIwAdaPprIYkuB079MFZuEDL5aUwtrcl5gDR1ykE1XvsKHptjAcU83LZGXRGYxqQswfnU/DBqjZBbUTXT0rBzwnxuPyPLkPlsI9StIqhSw1qx1mwW1LfrVeuM7VeRSVOkZTIQnNcTvOwITK1FSp2CwsRVmwbVTghmeJR5ddJjTQz0VCKepG/MDtt2xLn4LaDMRSoMwkChvk55D5gZyzdW0nuD2usZDO8V0MUn8uRww5tR67EUAQv/wCONIwcntwRKajybLhEMMkoXKrC/l35gWMRn+ZuA4UCqAG131r0XhGSVtOZ1p5YLKxcVo5SgO4ug7AXQ2GJv4ecQE2YkdURCYrYqDzAMgqtlH1Av1vDuGcNMXCnE6aH8xgQxq1MqlQTfQ3698OTem6EqmrL+X4v5pDxoIoTq5FXdm3S2oaaAsit+npiDiXiby2+KE0tdbsrUCoPUMGIDX2GxwE4t4ry+ScQxlWA0k6G1KNSgtR3++W21GsB+NTnO+XJGvyBq1FlBDEKex31LXcdcS4xb3RScktmG+B+GFy6Epmg4cAkmMqwUC1FBvmOvf0o4DcMjmjzzaiV13ZBrV12oMSKs7E4sS52ZSigsoLBBpQ7b0C2oENakWL+79cGpPCb6mZ5wz9AREFrYgkBSOboQfzu8a32YtN7GZ4px/NxzOiZVHQGlYu9sPU1IN8djRZmXIQsY5c0oddmEkkeu+vNae+OxnlE0+4AcR47ElRGPSLLeW55kZizHmV+bd22PTGsyvkpBHK2shkjbRGTuX1AKBZ3tSTQG354IZDxVlM0AjEFr2SVbf8ADr+hvGIzOVzmXnmaEkwSSiibijQat9KltJu63267XVS1GS4NFOV80FMmpm1OmhIWfXGCJWcLtqMpWle2oWLP74vBhdvHHI+jQkmny11USSLYkAjbRfv6kEZczlYiijLuUCtSiIuKBj0lQTW1ncdNQ9cCH41BNDEhgZ5V0ksIxZkCsHIIIYE3d+24xmpxT2Q5z6bLHAeOxy/CJy6LuDpkj1AV0KlQxN7du+Ds3BFYAKGdQdV6262T0J0sLsaTtXbGVmyRkpjlJCQd7QAsSTpG9lrO1b/Tfd/DeOJwwEPBmI0m6DSwe1G5LnfStn8xt6b0pboxzLnFeFMsqyNlJJEjsnSgT7pG9EowFlr5egBsCsB2ynDZXDNHPExIvVDrQ1W1oTW4Bu+uPTMlm8vmY30OksZBBvcbKuxDb1W+/vjzrxd4aiTMOVmeAFtgsWtByihVDSNibDDqcUlF8hb6Cj+FEzCr5TxyBV06SshsdtSWCK9zitmv4ely+hTAAtAl7BbqCEdSSN/6j0wJ4PxE5dihzEfOWUPJlmZD5ZUm/jDRsR/V17Y03BuJxAvLNmIdwFXy1gCEAEl0iILq4I6Enqeu2E0k6Gre5n+AytlJDlcwyFgSdmGk3uR6WaOxr9BjSpPoO+6uNug2YUQb+912r1PW8eRZzibyzssZ84eYZNelI2bdTZO21sKA9boY2M3jPMfaHeSKsqXUA0qOq7DVd7C7Nn9MTTrcva9i1x3NZnLvq815MswbZnJUEigCCG2s1070au8Rni2f0KsUeXUbNRSIEJzAUugqvbfc/gcGYeII8Z01JHICBQAVqsWFvlNrWk1RCkbEYwfHpMxlWdY2aKNuyNYokHdlvvv1vf3wJslxRqW4oBGG4goNyBAERbUHcOzJ5ZAAs7qf1xNxXhimRJMrJK2XA5oxMVmaTcjyuUsb2FC++w64GR5qJQmZXNSSSqygr5gU/eY/Bf5hZvSLFnvWNRnMpHLE3ltq1dZJYnSJZAQSXcm0O5NUAQQPSolvSSNFS7KGczVOjZiF5NyNDyLMSh01y7EkkA0NjWxNUGcUmgiUtHlJI2ZBZQvDIiGgNll1WAD92hpO+2LfBMnBKU2hlIalrMT8ijdQkLNuQSfShi5xrhonHknMTBi/M6gatrDLoAobbcuw2vY7u6JBHCmOWBTVJHC4JpnVxbG9RYtqBZa2Nduu5xTzitNmAumaMFrM6jUKs7uxHKoQXp5TVb0Nkj8MK0ADRySqh0+Y1rZ11qPKNR2As3tiDPsuVBizUsqodABOqcba9KqCw/lsDYogEr36CdvjcWxqOJ8YzCrH9lSVtEQVJfKLxtqSPflaxVdN9z374jiXHGyjBJpYWZiTIFSU6GLElSCyaDqq1vt3xquHeIYjFDl14lVAaAYlVilWgbUCppQD/V61viZPDeRnkDmZZpGo8rQ817i1Vdz17XguijNR+IFJWWRLXSKaNJg7ErpCqjwsh69mqrOOk4sftMcwy+Z8sDQ6mIltAPXY0HJvtuQPpjcQ+FMutaTKKNgiWQUR0KhWAB9wMNj8NKja1lkZtq81jIBRBBAe6NqN/r64lNJ2glckZE+VK5k/s6dNz8R3BcaOg8tkKqCQBsKN++M/P4MTzR5WXzVBt1eSMk6avt3PrQ+nb1OThr70UYm+ZhZvopr5TVDqN6wGz3Cc05oyuE35UoKOw5QVB277fT0pTadonBPZgvwuknDA7OY3LKF3sFQCOpXf1s12B63i1xHi0elHlzEzQSAEo6yMhpujExjYjar/AF3xnONeGZliICu+4pVDFxzDYUCpAB9fwxJ/Z8kmUSLS90thg3LRvmFWMb6cc1cjn1ZvTdRH+KvEGUGWllyyw+b8it5brICdGoCybUoa5qH1JrDv4W8b+0CRHWMKAECINKVzNZS6JvVvhIvCamNPiQk0dYdjQ5gy0SpBB3sH2wMmzWXyriNyIpY2BEixsyEDmQKyezEE9RvsOwni+CvyjyemBYUmCKgEjoWsIByoyDc1tuwr6fTGN+2558xMFmhSNSa8yQEBbrro5T0NdsC8pmcmSXizcaSMulir+XsWDbeYq76hZJ9a98Wp4tYJjR5CwrVFKj11vaOSj16HrthuSfQlGuzZZPM5by183yGkoayujSW7kdLBPfHY8ojy+eApssQe40sP00n98JgwQs/kPZ3gmXMYMWWkE17hLe1vqHdhpJG+ytXT3wby3GYYoosvIXkia7V0uRTzMFJYaSPwNaffDOF8KdnEn2jy5FR0AO1g0LW15g1eobbteJs/IVKkIsigbvMNJDLsLCNZGkntf1xy3kdVOJYfxDCCpjikL6dKnSTVkiuukLp0gar7+gxZy3FkXUZclJqFOmv5dXL8r1pDfO12NsZWHx1mcqkvkZKw+mQOvmtGBpILAEatyoIU1QBvthvBv4mKzKuaBhEYsHSWpqWuUlSWYl21FjV7DYHFYtLlkXbotNxcZ+ZJXzbq0Tq0ay7wdibWJbXcH5iTXpvjScL4nmMsrJOI59KCpo0Yghuhc0BVaTsbI69sScL4tl3ZRlGRhzSyb6lDNQRpAWF/MSWs6Wrril4n49NlomYER65BuVDHmpdQUSWEWgAWq7JAAbaci68EEnnvI6+SINJDlY1IGg0PkbZTpYksCtkdD1w+XhEU15hWkUwhndA7K3KrKSAV31b/AHulqNsUsn4mbLhoZYZsyecPKgbRMRIULhySdymnVa+lEAWviHMZ6bUBlzbOCpaRQ4tLMTDVuG+bT9KGxGHaXQ0EJUy0uWMs41FVaQQ6B5unU0YpujWFu9N7dQBgbFw3KqELRwRHSrKdIZWqgQDIDajVfQVgbn51yZaNpIFkAHmi/NCDQWZVoA0xIoV1rreHeH5spKx8xXMdlkliACnSaorGiyLTOB6EncbXiou+SWqujR8B4RCjP5gyk2v5UiMCt0oBVDE9QvLftjOcX4ehgmjQm2rTITGQhWyRqGwux3vpgx/Y2XaSWeKGTMHckh0cl+tB/MBTZQKOoUdlNYJcPjj0tK+XmyoQNasT6an0aQdRIAPQA7fTFNykxrGKvszHhjjUWWgEOYIZA9qdSlgW5gKB1KQO+xHXr11M2SWZBoKTK241UJBuBSkij16bHe9yd8/4y4DlZJPiI+XsBhIutotLC1JAhtSWBU7j8bF0IvDObCpLl83lxGrAq7PqUVYvRpJJ3OxX9sTuJv4HZjwqUkMyajJVhAfKcN3ZQ1jVR7Guu+GZLirRNokDFmYFIn8xNLFiPnA07KFYt/eo2LxoOH8Zz0jeVImSzagdIp0Rj9YpKaz7AdOuH53jGUDCOfzclIeglBAIuiFYlkIraw2CkwqmcZpQnmusY0MwsDWEYBRr81gdWppB0o0vXbFIZ/OR2s0R+IxaNqGpSLZTy6r610PW+XtefwzDKWeFkkEi6WaIuilbW9RQMl2O9X+w5PCWZhcSZfMysU3RZSZ0Q96CMdq2ogdfbEq0PYTxH4nfQEcrELHNGVDoQNi2kDlvtYJBwOj4xmBDaZv7Qa3T4cyEXsOYlgd65l32GLGVzOfgEwaKHMM5suPmUsSG+G33as/L337YIZVsmrkzrGjuoBCJ5Kgb3qMgTVsbNg9q6Vi1qVtRDhYGnaXQXbI5adga+EhikPKNX8tlOwvau+2KjZPJkMnkZmDSyswilVtJqQISjrrHKTW/3uuNHLmMrPIoUGtWkESJGx1qaYqpGoppNLRWje+IJ/DeY8zXDm1Kq+m5IimYAQmwJEADEb0ar6dMaerEn05IFcMkiUq0PEJYiNI8t4mEbhdIAdkY3eoAnT64MQZviscZcT5bMqVDRnUu4vVutI5tFbasB04GMsIxpjnSRWI5WhJbYxoGQE6iVHQgWK2NHCT8YzcQ0odKIo+GvPpTTpALJISdn6kXdHDuEnx/0H3Lk1WX49m3Q0lPYA0xMRe/mDm9CyV/9Xpi3LxLMgc0ej1MjhB96z8y18h/MH6AJuKL9nZpJHKEa3Iy+rTshIV5QvoCCps9R1wMGYhUeZFlpZCAQLSEL0kUagrOaAJ/Ar2beXOC4Q6l5NHNxV2tXny62SP52phZQbbmqMlX2oeoOH8NylFdemVhbKPitTMpHzbAj4aitqLH1GBXCePyD+dB5OlQyszkIemnmCFNW901bE4izHG5ZgrSyAyC2jlQBygobMmo9RXy/rvb9TwhY/JrXmCkfCjQXQJWNfvVsWk9L7emMXxZ9DHQYqYhVWNxyv5YJBAGgbhjV9AT74vy8diSPU5XWE+SNQjS6iN2jkjbSK3BBN7+uK/C+JQ5oJl7mWU/DDvCpZiwoMzAgmg1X062MVGckRKMXsRz5LJ5qBQhhbMlFshodAYkaiACWJ9gK6e+Ob+FcZHOsan1Uyf5AYy3jH+HIyMQkXMrNbadKobAIPMxBIAofrtjM5XicqD4WZdT/SJHT8jYX86w83ROCPZ8h4TMUaxrO2lelgnuT11e+Ox5OPF2fG32qT/7qn9bwuDOQenE9WzvA4syvmQgrOFtUi81OrWCUaPoGA/EflmsqoMkkDSMFKMoLfEKFiTpB07sO4G99KHTf8a8U5XK5gLmM3mA6CTog0GiXCaipDPTaQAfS67js74t4fmMuJ281W1ckRAEzkfMyaAWJGrZtWx9KrHPgk7s6M29gPleBvk4PMWZdagUzrY1kUpMZOsnTp5QKFHrvjJQZTMZiZBmcyk0KPqa9YGlnAc35Yo79W6Uawbl8WzvAR5UxV5CIoneV0ETE6bOgkhdl3Nnt3qPLcI4hJEXMy8hZ/L1hbpQGJbYDl0gAizuB3wRl0ypRXKZY4h/D15CJcsIMsFJ+JFLJISNNLqULQ6dRfU3sNlmhmymVIlzEUrkEXES7MCTsXC6jQN79tu2DMPhjOGD7QkkKKyqAqrGeXpqLBAS+o2ar26YfmvD8pnMs+oqbWhAjBTtRZR81jpzbACxYvClFcUNPl2Yrg3EhMjIcw8KPUbFbUBDZYli1Cms6Sd7PfbGjg4JlcysKLJ5nxWCs8kurVGE+VNZDEgdz0Iqt6scJ8C5WOUzDMO4fcaKQKdX/LIsFSDsG+lbYmzmQyEDFtSwutFXV2UtR21xmrB2HVjicVHhk7tcAPiXhOKFhLIS8h+MwkGzIpYc8vmUEOnrRsAb3WCnDs6UlXLwwoH5nZ4hq0o96AoBRXYajRYnsb2wN4Zw9mzTPk5Ic1UVmHMPrCg1o0HTRALDbaunfF7gH8Q0kVY85lpHCmmKxeYuvoToIGnfah6YaV9hddblwKdCGbL5h5dEgcOHGliCvxJSyhdYoUL2H44aPCrBUXKtNArC5A0zOi/9CQDVrBFjURXpd7Hs54nimmgiijeVwoZgWWLy42AqxKeYmr0bHbYjBA5bMIhNX1PIidFW1LJ5pXVdCwPrXXDS28jtp+ANwLgE8buq5pGWiBH5VH5iw1Iw33Y7gC/bF6aDMRW6XJLpYBNIVbK7EISASKq6J5t7wOn8UFHRc9GrArq5E2HqakUE7mwVwfhaLMWmX1SCN99E2y6lsalMmwrp29uuK2FbAXlJMZHzsRicITzKPLAsElPhJqfl6MSaJ3o4znEOHZCeby5PJBO41iSBwJDqUoqvoK81jrtjWeL5vssKPP8AaNL8rokwCrYHSioYWK/O+uMzn+JZcKjR5VnYkixpZypG4ZbYihY2NWaoYl0mUsnH4IYP4c5PL5hUOdzEUrBmVYyoIUHfmXUa6DeiTiXi3gviQeoM1JPFevXLpj3qvmLath12H6Xin4s8LOzB8qI44ABZCeXZ+6rk6SaoDcDeuuBK8P4nlv5TM4C2fKewPWwfTptfb1w272tCxrc2PDePuzeXPLCxG1JIWIoUQI5tZbcXtXXriywchnEKFVPzsmggkVZIero1sveumM0viXiTQasxlhmIt68yFZdwwBBqyprUd6O14vcA8YZOYiCWAZPTzBopPLGrrpOoAgHUdr/D0T23GtycwZdtX2mAG+vw1IJoXpuRGK7DYDqPXEEXCMvEtQ5h4tQo3JLEH3BIplC1XYHuPx20fjSEBtOtxRNszsGo0AoKhd9+nt7YDcQ4kJGDJlaB5WIWSMNZH3lNX13Kn8sSm30J0gSPDcSgMQ7jdlYyM5JveirMD23xcz0rWAAQBW9oDzWCCG0WNwSVP+oHP5cpITlp6I2aNgqspF2GkhdfMPMOgs7bbYsxcTzMfKumYf0h6LbdQs8e+/o/bFqEmtkL1I3TYRjV45iWQyIFVQeYI53ZiKJK1db7Gr7DF7i6wlQUCod9TGRwPmUnQ1A1aepBHqN8ZePxaIJHGaiaN3IIEkXlEEDmpgbN7HUCd62GIs342SSzCyCToNUr6dLCydEg0kg7gAdfbbC+Gh0GctwhGawBTDTq5pFIvcFkurW11HoB7DAocChkLFSmrYa45ArHfc0b7AACxQvFmTiCSRuwQeZotSEjZga2sx6T1339cReJeInynMMvkzR2QZI5A5AAJUFtR3razXT64aaJcfBl24HDJqk1PGquVNkmyD0DlmAO9C9jtv1OLPhvxdksg5uGad7tZCQmnboItRHobJ7noALdwLgv2kSGSSoXmL6Naq7aW3DRs4CqTdEGx7jBnxD4eyrxX5IWUAEWQoIXbmkU7jcWRfa8Nz6JUOyvn/HGbzSlsm+XiB+5qqfYdD5jaaJ/pAGBsnH+JBWE2WjdSKbVClMLuiyUK74A5nwrO5JjiRE09BKpVvoxbmOxOJOGZSaC9URkUIGseYQuo1sUcWNj+WBSoTi2NTxLQoZaOvYsAPYXvQ6YXDI+HwEWXZjZ3CvXU/t0/DHYLQ85eTYJwt8xl0llyjc3yhEjtzuQetoCL3PUgD0vQ5PjCQIUaKdnF8ojTzDs2khwx1rQXeqG1dd89lOAzpmInhed1j0KY1jYkKrWyh05CCSx6n5up641XEdcrSJLpAqlSQlQWNFKLbK3YjaiN/aVg+DR5Lko8b8UzLGVXKhFI1M7tSoVogsBHuRZb23xS4HxC6zJMsSB7kRXEiuFIL0CRKdVNylT1HY7AvEHCZI8xFI8LqVkGqMMADRBsuF07kjezYJxb8QcbijhZJEjkdwWXWxkarUCxZCi1J2A2P44Kd0g+2rZ6Rwjx7HNCzQwqZbISFXSzXy63oKjH03rGT8TR53OpErrJqDElRpQjUykKHCmMABfmJs+vbGe4FHksy+XVImidg3NG5tGSmuQE1zCx9Ol9Ro5/EXl5pNSW8ZlVSJQkanTpZioj6kNtZ2xMtPT05Vdhpqc42kW4/CMxWFGVpESyQzKQ5DWPM0neienerOBfFfAMyTNPLlhmUos+uRtq7ABo9gAaAJ+hxYHHsxKY441+EiaQymVtGnQEBbXp+W9yN6xd4VlmGWebORu0lFlAsqFCghtQtGskjRq6D3wKa6RpLTdbskyvHstw+MPDltDsoMqRryg7AblWZjz1akDm3vFmLx5BmFZ1gjCjSSZW3XzOnyixeoXvtvjDZvj86ysqQBgFAAU8raSBrJFWTWqzRBqulYLcByeVzttPyBKCgai5JJLEV8ve6Nbgdlobb7r+CFFeL/kscUjgzDhQF80LQMEzhHfVuAZBpsDvuD0Bw/guZzUUmpImeL7qSLIY9zprU1hWobsWIokD2FvlMzGkuXynmcuo6ArsVaSmFuoHMwoc10KxNw/xNLk8mwly7STWFRKBCg2CzVuwvfeyfobw4ttchKKTuhPEfGc1PM0UuWiXVo5i5UBS0WlAzLt0BN71Z6DZH49k8vcUMrJKCpLRjWuuKq5vMAq2YALXex0w/hviyOZPMaU+YmppOWvKhMfMVKDa30Ctj730xUPhmTNzPLHMGTZ/NzDaNTdCCoLEm1YX30nAkmhO1wanxKJMwI5HzZ1RkNTFmQ9eg1Eg0e3X2xYh8ecShhQBUYKWJccpda5Qx1A7HexvW14E57wlIKXzPMi1Bm8kMVU1RKqyg3sN+g1H1xpMrk3ljGoiJFTSjAiOOSPSAVtYyZZX9/RqxKeXFFuKS3T/v7FLN+PVnkjinMtF1EkZ0sAp0lnBpiBqAqjffrg3x+JJcsYctPmQHW1DDUjKzKRetVbTsKYXXvjNZvhcPKrtRkpGJKIACSXLlVIVQy9WbuO11WHBWiVZsiUfUfK85pAzAHakUki6o6tNgUR7KukxPi2i7wDM8Qy6I5VZcqsjK1NGbA22PVDZ2bsdvbEnivJR52VVcBJo9qPlIRE26K7H5ioIrfff1sWvDfhPOiBlSVniJYgRywlGvSTq3IDBxQA/wAMDEyogknbiMErTbFVL+YzByLdpRZZgAQvKF29gMNpr4Ji14F4BwGPKzsVzYjqJiacMCfu/Kwu9xsfpeH5/wATGWhFlGlAYhiJWduo0tQG4qzXc7Xtu7hk+QMb/Gjik1liZE1NVPQomuhuu7BetDF9vEL5WENA/mJKpTVG3mUwKgFICYyH3I2LdRYw3FZJyQ8nVRYe/h3BHHl3fMwpC/mHSJIlQqpo8qkcoJ35cFDx+POa445HjWIM8si2hVEatrU2CLPYjpsenizS5t5BGokMv3kf52s7hkY2LAuvfvi5NxvXyjLrl1YeVIY1dAzBD5mrQwBskiq6H3OC+bJVWel8Y4dlpoQY8yrxspPltGJUkPUUGYFWv0P1G2PITweOLzPtMciSo4jKpMlKxJJVdOprCg7Nf1GC/EOByUoWWWONGJSJiDoY9aPKSb2s79RY71p/CnEWgGlCVRmYkNCAdiNQprJ2car32+uKi01sE009whlvBuUbJ+YZm1MC60w1IFIFPY09e1/jizL4AmWcR8Pzthk1Lql0uNrHyEiRaN3Q6e2B+Vz65WCRZ8s3yIYi6tu5oMpZWPKLNGxdDpZwQkzSSrp8xFWJCrTxsSWDVpjO1uSSepFc3XTu1s6E91YJ4n4T4oiHzHjdI7G0sTVexUXuST263hmXy+ZHLPHk11C1aQFWUHbYxDl6dGG/XfGqynCnycDSujTQAeYwMrpbbH5dtZpttt9/TBDg/CcnxQNUMmXfQD5lhRvXyOQQx3/fvhvZi6sA5OCZWCwIi+8Gdk0EG/uSal6i/X88TzLmtzIhk0ne48rNRH91g5P4Xi7x7+GvlRL9nzKSza6JdlFCh6HqCK2Fmz+AvO+I83BkmyysPNStU6pITpYitMtnbmYWdJFbDfEtrpDVsaeJRDZsqNXf/hphv32CEDHYo5SeZkDaFa/vGGNiTZs6iln6nfCYdL+/+DuR6XxnNOuSAV2A8tBsSNqXb6Y8v8MTs8MxdixJFliSTZo3ftjsdjGHBpI1nDGMyJ5vxKCKNfNSs51AXex7jvjJ/wAR4FXyyqhSepAAOwAG49BjsdjXv+CFw/3Bvh+Q+aps3bb3v0bvj23wTlEaDOOyKX+1SjUVBagFrfrhMdjP9ZT/ANsyPh7Mt5EY1NREakWaIA2B9RsNsekDLIIWIVQRdbDbl7Y7HY1h+BGp+ZXyyB8qXYamVhpY7svy/KTuPwx5xmB5OXlaH4bWN05TzSuG3FdQBf0GOx2HP8CY/kEclM0c+R8slPNRDLpJXzD5Z3evnO53N9cYLj3E5XKa5ZG+NKOZ2O1ptuem+Ox2OePJrMK57LIMplqVRqXm2HN9fX8cS+Gt04kDuB5e3badgNvpjsdi5fiJcnrnGthMBsPLfYdP5YxlIUEixeYA9RrWrmrlXpfTCY7HLp/hI1hygJxRj9lZL5Rno1C/dClGsV0r2xneMDRnqTlGtdl2H8tewx2Ox06fBjP8hOC5ho5ItDMmotq0kjVsOtdep/M49nTKoY3JVSVj5SQLX4a9D2x2OxqhT5Md47yaNwdpGRWkuPnKgv1jHzEX0x5Vkm5U/u/447HYy6H2ScL3hdj83r36nviTjgrMRgbCya9zLLeOx2J7ZtL8EH+MDly//UsZb3OiLr67k/mcWc1mG8gDU1K60LNC2e69MdjsaR6Ml+JV8UTMcjNZJ+JCNyelk1+eM/x0UsYGwpDXa/s6m/rZx2OxqYHpXibOOpyqq7KpySkqGIBIi2JA2JxhuGcZnJygM0pBiNgyNRqaUCxe+wA+gGOx2FpdmkuEekrIRHYJB1Jve+7Le+A/jbJR6WOhLMOonSL1bC7rrQAvHY7DfDFHlE2dz0iFFR3VRFFQDEAfBjPQH1x2Ox2KXB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53" y="4257609"/>
            <a:ext cx="3283427" cy="245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845" y="16033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53" y="160338"/>
            <a:ext cx="25622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268" y="4365105"/>
            <a:ext cx="3514951" cy="233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476672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23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956" y="28437"/>
            <a:ext cx="885698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/>
              <a:t>Сучасний період у голлівудському кіно розпочався в кінці 1960-х років з розвалом студійної системи. Інтерес до традиційних, шаблонним студійним фільмів за участю зірок неухильно падав, і багато хто навіть великі кіностудії були поставлені на межу розорення. Студійні боси дивувалися про те, яке кіно хоче бачити глядач, і почалися експерименти. Серед молодих режисерів, яким був даний шанс продемонструвати свої здібності, виявилися Джордж </a:t>
            </a:r>
            <a:r>
              <a:rPr lang="uk-UA" sz="2200" dirty="0" err="1"/>
              <a:t>Лукас</a:t>
            </a:r>
            <a:r>
              <a:rPr lang="uk-UA" sz="2200" dirty="0"/>
              <a:t>, Стівен Спілберг, Мартін </a:t>
            </a:r>
            <a:r>
              <a:rPr lang="uk-UA" sz="2200" dirty="0" err="1"/>
              <a:t>Скорсезе</a:t>
            </a:r>
            <a:r>
              <a:rPr lang="uk-UA" sz="2200" dirty="0"/>
              <a:t>,</a:t>
            </a:r>
            <a:r>
              <a:rPr lang="uk-UA" sz="2200" dirty="0" err="1"/>
              <a:t>Френсіс</a:t>
            </a:r>
            <a:r>
              <a:rPr lang="uk-UA" sz="2200" dirty="0"/>
              <a:t> </a:t>
            </a:r>
            <a:r>
              <a:rPr lang="uk-UA" sz="2200" dirty="0" smtClean="0"/>
              <a:t>Форд </a:t>
            </a:r>
            <a:r>
              <a:rPr lang="uk-UA" sz="2200" dirty="0" err="1"/>
              <a:t>Коппола</a:t>
            </a:r>
            <a:r>
              <a:rPr lang="uk-UA" sz="2200" dirty="0"/>
              <a:t>,</a:t>
            </a:r>
            <a:r>
              <a:rPr lang="uk-UA" sz="2200" dirty="0" err="1"/>
              <a:t> Брайа</a:t>
            </a:r>
            <a:r>
              <a:rPr lang="uk-UA" sz="2200" dirty="0"/>
              <a:t>н Де Пальма. І саме ця група режисерів сформувала сучасний кінематограф в тому вигляді, в якому він увійшов </a:t>
            </a:r>
            <a:r>
              <a:rPr lang="uk-UA" sz="2200" dirty="0" smtClean="0"/>
              <a:t>в </a:t>
            </a:r>
            <a:r>
              <a:rPr lang="en-US" sz="2200" dirty="0" smtClean="0"/>
              <a:t>XXI </a:t>
            </a:r>
            <a:r>
              <a:rPr lang="uk-UA" sz="2200" dirty="0"/>
              <a:t>століття. Їхні фільми в кінці 1960-х і на початку 1970-х мали величезний успіх, саме через них виникло с</a:t>
            </a:r>
            <a:r>
              <a:rPr lang="uk-UA" sz="2200" dirty="0" err="1"/>
              <a:t>лово «блок</a:t>
            </a:r>
            <a:r>
              <a:rPr lang="uk-UA" sz="2200" dirty="0"/>
              <a:t>бастер». Керівники великих студій стали довіряти молодим режисерам, запрошувати їх для зйомок стало модно, тим більше що вони, вийшовши з </a:t>
            </a:r>
            <a:r>
              <a:rPr lang="uk-UA" sz="2200" dirty="0" err="1"/>
              <a:t>кіношкіл</a:t>
            </a:r>
            <a:r>
              <a:rPr lang="uk-UA" sz="2200" dirty="0"/>
              <a:t> і маленьких студій, вміли укладатися в дуже невеликі бюджети. Потужна хвиля нового, незвичайного, відвертого кіно 1970-х захопила глядачів і в голлівудському кіно почалася нова епоха.</a:t>
            </a:r>
          </a:p>
          <a:p>
            <a:r>
              <a:rPr lang="uk-UA" sz="2200" dirty="0"/>
              <a:t>Голлівудський кінематограф виступає ідеологічним знаряддям, таким собі символом сучасної Америки і засобом формування іміджу цієї держави на світовій арені.</a:t>
            </a:r>
          </a:p>
        </p:txBody>
      </p:sp>
    </p:spTree>
    <p:extLst>
      <p:ext uri="{BB962C8B-B14F-4D97-AF65-F5344CB8AC3E}">
        <p14:creationId xmlns:p14="http://schemas.microsoft.com/office/powerpoint/2010/main" val="2455703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9413" y="2274838"/>
            <a:ext cx="92028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200" dirty="0"/>
              <a:t>Зірки голлівудського кіно</a:t>
            </a:r>
          </a:p>
        </p:txBody>
      </p:sp>
    </p:spTree>
    <p:extLst>
      <p:ext uri="{BB962C8B-B14F-4D97-AF65-F5344CB8AC3E}">
        <p14:creationId xmlns:p14="http://schemas.microsoft.com/office/powerpoint/2010/main" val="41376633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190</Words>
  <Application>Microsoft Office PowerPoint</Application>
  <PresentationFormat>Экран (4:3)</PresentationFormat>
  <Paragraphs>72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Кінематограф США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Кінематограф США</dc:title>
  <dc:creator>Олександр</dc:creator>
  <cp:lastModifiedBy>Олександр</cp:lastModifiedBy>
  <cp:revision>7</cp:revision>
  <dcterms:created xsi:type="dcterms:W3CDTF">2013-04-21T18:07:46Z</dcterms:created>
  <dcterms:modified xsi:type="dcterms:W3CDTF">2013-04-21T19:19:05Z</dcterms:modified>
</cp:coreProperties>
</file>