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handoutMasterIdLst>
    <p:handoutMasterId r:id="rId10"/>
  </p:handoutMasterIdLst>
  <p:sldIdLst>
    <p:sldId id="261" r:id="rId2"/>
    <p:sldId id="266" r:id="rId3"/>
    <p:sldId id="263" r:id="rId4"/>
    <p:sldId id="265" r:id="rId5"/>
    <p:sldId id="262" r:id="rId6"/>
    <p:sldId id="258" r:id="rId7"/>
    <p:sldId id="260" r:id="rId8"/>
    <p:sldId id="264" r:id="rId9"/>
  </p:sldIdLst>
  <p:sldSz cx="9144000" cy="5715000" type="screen16x1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23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24" y="-112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F907ED89-3433-4560-BEC2-742BAA53925F}" type="datetimeFigureOut">
              <a:rPr lang="uk-UA" smtClean="0"/>
              <a:t>14.04.14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3978E73C-A022-4597-83C6-E1E2D57C6AF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7851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16200000">
            <a:off x="1356361" y="1046928"/>
            <a:ext cx="2895600" cy="3474720"/>
          </a:xfrm>
          <a:prstGeom prst="round2SameRect">
            <a:avLst>
              <a:gd name="adj1" fmla="val 3122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25"/>
          <p:cNvGrpSpPr>
            <a:grpSpLocks noChangeAspect="1"/>
          </p:cNvGrpSpPr>
          <p:nvPr/>
        </p:nvGrpSpPr>
        <p:grpSpPr>
          <a:xfrm>
            <a:off x="2071049" y="2085788"/>
            <a:ext cx="1466879" cy="1397000"/>
            <a:chOff x="1230573" y="1890215"/>
            <a:chExt cx="1444388" cy="1650696"/>
          </a:xfrm>
        </p:grpSpPr>
        <p:sp>
          <p:nvSpPr>
            <p:cNvPr id="9" name="Oval 8"/>
            <p:cNvSpPr/>
            <p:nvPr/>
          </p:nvSpPr>
          <p:spPr>
            <a:xfrm>
              <a:off x="1230573" y="1890215"/>
              <a:ext cx="1444388" cy="937146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Oval 9"/>
            <p:cNvSpPr/>
            <p:nvPr/>
          </p:nvSpPr>
          <p:spPr>
            <a:xfrm>
              <a:off x="1935709" y="2845831"/>
              <a:ext cx="603504" cy="402336"/>
            </a:xfrm>
            <a:prstGeom prst="ellipse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Oval 10"/>
            <p:cNvSpPr/>
            <p:nvPr/>
          </p:nvSpPr>
          <p:spPr>
            <a:xfrm>
              <a:off x="1901589" y="3275735"/>
              <a:ext cx="392373" cy="265176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Oval 11"/>
            <p:cNvSpPr/>
            <p:nvPr/>
          </p:nvSpPr>
          <p:spPr>
            <a:xfrm>
              <a:off x="1633181" y="2395181"/>
              <a:ext cx="621792" cy="402336"/>
            </a:xfrm>
            <a:prstGeom prst="ellipse">
              <a:avLst/>
            </a:prstGeom>
            <a:solidFill>
              <a:srgbClr val="FFFFFF">
                <a:alpha val="3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5296959"/>
            <a:ext cx="2895600" cy="30427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67200" y="5296959"/>
            <a:ext cx="609600" cy="304271"/>
          </a:xfr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9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Round Same Side Corner Rectangle 12"/>
          <p:cNvSpPr/>
          <p:nvPr/>
        </p:nvSpPr>
        <p:spPr>
          <a:xfrm rot="5400000" flipH="1">
            <a:off x="4861560" y="1046928"/>
            <a:ext cx="2895600" cy="3474720"/>
          </a:xfrm>
          <a:prstGeom prst="round2SameRect">
            <a:avLst>
              <a:gd name="adj1" fmla="val 3122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1248" y="1400734"/>
            <a:ext cx="3273552" cy="1367118"/>
          </a:xfrm>
        </p:spPr>
        <p:txBody>
          <a:bodyPr vert="horz" lIns="91440" tIns="0" rIns="91440" bIns="0" rtlCol="0" anchor="b" anchorCtr="0">
            <a:noAutofit/>
          </a:bodyPr>
          <a:lstStyle>
            <a:lvl1pPr algn="ctr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1248" y="2820147"/>
            <a:ext cx="3273552" cy="441960"/>
          </a:xfrm>
        </p:spPr>
        <p:txBody>
          <a:bodyPr vert="horz" lIns="91440" tIns="0" rIns="91440" bIns="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30000"/>
              <a:buFont typeface="Wingdings" pitchFamily="2" charset="2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429001" y="375709"/>
            <a:ext cx="4922184" cy="3843073"/>
          </a:xfrm>
          <a:prstGeom prst="roundRect">
            <a:avLst>
              <a:gd name="adj" fmla="val 3826"/>
            </a:avLst>
          </a:prstGeo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6759" y="4224618"/>
            <a:ext cx="4924425" cy="552099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6760" y="4776717"/>
            <a:ext cx="4924425" cy="523164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 (другой 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021107" y="1341437"/>
            <a:ext cx="5343525" cy="1901032"/>
          </a:xfrm>
          <a:prstGeom prst="roundRect">
            <a:avLst>
              <a:gd name="adj" fmla="val 3826"/>
            </a:avLst>
          </a:prstGeo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18" y="3254010"/>
            <a:ext cx="5416313" cy="568243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320" y="3822254"/>
            <a:ext cx="5416313" cy="523164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 spd="slow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021107" y="369627"/>
            <a:ext cx="5343525" cy="1901032"/>
          </a:xfrm>
          <a:prstGeom prst="round2SameRect">
            <a:avLst>
              <a:gd name="adj1" fmla="val 5300"/>
              <a:gd name="adj2" fmla="val 0"/>
            </a:avLst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18" y="4213213"/>
            <a:ext cx="5416313" cy="568243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320" y="4781456"/>
            <a:ext cx="5416313" cy="523164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 flipH="1" flipV="1">
            <a:off x="3021106" y="2297373"/>
            <a:ext cx="2642616" cy="1901032"/>
          </a:xfrm>
          <a:prstGeom prst="round1Rect">
            <a:avLst>
              <a:gd name="adj" fmla="val 9488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vert="horz" lIns="91440" tIns="45720" rIns="91440" bIns="45720" rtlCol="0" anchor="b" anchorCtr="1">
            <a:norm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>
            <a:lvl1pPr marL="0" indent="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30000"/>
              <a:buFont typeface="Wingdings" pitchFamily="2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5"/>
          </p:nvPr>
        </p:nvSpPr>
        <p:spPr>
          <a:xfrm flipV="1">
            <a:off x="5722015" y="2297373"/>
            <a:ext cx="2642616" cy="1901032"/>
          </a:xfrm>
          <a:prstGeom prst="round1Rect">
            <a:avLst>
              <a:gd name="adj" fmla="val 9488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vert="horz" lIns="91440" tIns="45720" rIns="91440" bIns="45720" rtlCol="0" anchor="b" anchorCtr="1">
            <a:norm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>
            <a:lvl1pPr marL="0" indent="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30000"/>
              <a:buFont typeface="Wingdings" pitchFamily="2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18" y="4213213"/>
            <a:ext cx="5416313" cy="568243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320" y="4781456"/>
            <a:ext cx="5416313" cy="523164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 flipH="1" flipV="1">
            <a:off x="3021106" y="2297373"/>
            <a:ext cx="2642616" cy="1901032"/>
          </a:xfrm>
          <a:prstGeom prst="round1Rect">
            <a:avLst>
              <a:gd name="adj" fmla="val 9488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vert="horz" anchor="b" anchorCtr="1">
            <a:norm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>
            <a:lvl1pPr marL="0" indent="0">
              <a:buNone/>
              <a:defRPr sz="1600"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5"/>
          </p:nvPr>
        </p:nvSpPr>
        <p:spPr>
          <a:xfrm flipV="1">
            <a:off x="5723362" y="2297373"/>
            <a:ext cx="2642616" cy="1901032"/>
          </a:xfrm>
          <a:prstGeom prst="round1Rect">
            <a:avLst>
              <a:gd name="adj" fmla="val 9488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vert="horz" anchor="b" anchorCtr="1">
            <a:norm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>
            <a:lvl1pPr marL="0" indent="0">
              <a:buNone/>
              <a:defRPr sz="1600"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6"/>
          </p:nvPr>
        </p:nvSpPr>
        <p:spPr>
          <a:xfrm flipH="1">
            <a:off x="3021106" y="364335"/>
            <a:ext cx="2642616" cy="1901032"/>
          </a:xfrm>
          <a:prstGeom prst="round1Rect">
            <a:avLst>
              <a:gd name="adj" fmla="val 9488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vert="horz" anchor="t" anchorCtr="1"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5723362" y="364335"/>
            <a:ext cx="2642616" cy="1901032"/>
          </a:xfrm>
          <a:prstGeom prst="round1Rect">
            <a:avLst>
              <a:gd name="adj" fmla="val 9488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vert="horz" anchor="t" anchorCtr="1"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рисунка, 2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40505" y="926832"/>
            <a:ext cx="2524126" cy="1665630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021107" y="369626"/>
            <a:ext cx="2743200" cy="2473658"/>
          </a:xfrm>
          <a:prstGeom prst="round2SameRect">
            <a:avLst>
              <a:gd name="adj1" fmla="val 5300"/>
              <a:gd name="adj2" fmla="val 0"/>
            </a:avLst>
          </a:prstGeom>
          <a:noFill/>
        </p:spPr>
        <p:txBody>
          <a:bodyPr anchor="t" anchorCtr="1"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4"/>
          </p:nvPr>
        </p:nvSpPr>
        <p:spPr>
          <a:xfrm flipV="1">
            <a:off x="3021107" y="2868874"/>
            <a:ext cx="2743200" cy="2473658"/>
          </a:xfrm>
          <a:prstGeom prst="round2SameRect">
            <a:avLst>
              <a:gd name="adj1" fmla="val 5300"/>
              <a:gd name="adj2" fmla="val 0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anchor="b" anchorCtr="1">
            <a:norm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>
            <a:lvl1pPr marL="0" indent="0">
              <a:buNone/>
              <a:defRPr sz="1600"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5"/>
          </p:nvPr>
        </p:nvSpPr>
        <p:spPr>
          <a:xfrm>
            <a:off x="5840505" y="3423966"/>
            <a:ext cx="2524126" cy="1665630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6"/>
          </p:nvPr>
        </p:nvSpPr>
        <p:spPr>
          <a:xfrm>
            <a:off x="5840505" y="2868874"/>
            <a:ext cx="2524126" cy="562239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40505" y="369626"/>
            <a:ext cx="2524126" cy="562239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xmlns:p14="http://schemas.microsoft.com/office/powerpoint/2010/main"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рисунка, 3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40505" y="926832"/>
            <a:ext cx="2524126" cy="824966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021107" y="369626"/>
            <a:ext cx="2743200" cy="1630680"/>
          </a:xfrm>
          <a:prstGeom prst="round2SameRect">
            <a:avLst>
              <a:gd name="adj1" fmla="val 5300"/>
              <a:gd name="adj2" fmla="val 0"/>
            </a:avLst>
          </a:prstGeom>
          <a:noFill/>
        </p:spPr>
        <p:txBody>
          <a:bodyPr anchor="t" anchorCtr="1"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4"/>
          </p:nvPr>
        </p:nvSpPr>
        <p:spPr>
          <a:xfrm flipV="1">
            <a:off x="3021107" y="3719013"/>
            <a:ext cx="2743200" cy="1630680"/>
          </a:xfrm>
          <a:prstGeom prst="round2SameRect">
            <a:avLst>
              <a:gd name="adj1" fmla="val 5300"/>
              <a:gd name="adj2" fmla="val 0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anchor="b" anchorCtr="1">
            <a:norm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>
            <a:lvl1pPr marL="0" indent="0">
              <a:buNone/>
              <a:defRPr sz="1600"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40505" y="369626"/>
            <a:ext cx="2524126" cy="562239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8"/>
          </p:nvPr>
        </p:nvSpPr>
        <p:spPr>
          <a:xfrm>
            <a:off x="3021107" y="2043373"/>
            <a:ext cx="2743200" cy="1630680"/>
          </a:xfrm>
          <a:prstGeom prst="rect">
            <a:avLst/>
          </a:prstGeom>
          <a:noFill/>
        </p:spPr>
        <p:txBody>
          <a:bodyPr anchor="t" anchorCtr="1"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9"/>
          </p:nvPr>
        </p:nvSpPr>
        <p:spPr>
          <a:xfrm>
            <a:off x="5840505" y="2611618"/>
            <a:ext cx="2524126" cy="824966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40505" y="2043374"/>
            <a:ext cx="2524126" cy="562239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1"/>
          </p:nvPr>
        </p:nvSpPr>
        <p:spPr>
          <a:xfrm>
            <a:off x="5840505" y="4279845"/>
            <a:ext cx="2524126" cy="824966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2"/>
          </p:nvPr>
        </p:nvSpPr>
        <p:spPr>
          <a:xfrm>
            <a:off x="5840505" y="3719013"/>
            <a:ext cx="2524126" cy="562239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xmlns:p14="http://schemas.microsoft.com/office/powerpoint/2010/main"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0206" y="571500"/>
            <a:ext cx="4924424" cy="739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40207" y="1684073"/>
            <a:ext cx="4924425" cy="3422385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24800" y="625483"/>
            <a:ext cx="914400" cy="448494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67100" y="624417"/>
            <a:ext cx="3924300" cy="448071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67200" y="5296959"/>
            <a:ext cx="609600" cy="304271"/>
          </a:xfrm>
        </p:spPr>
        <p:txBody>
          <a:bodyPr/>
          <a:lstStyle>
            <a:lvl1pPr algn="ct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ound Same Side Corner Rectangle 6"/>
          <p:cNvSpPr/>
          <p:nvPr/>
        </p:nvSpPr>
        <p:spPr>
          <a:xfrm rot="16200000">
            <a:off x="1356361" y="1046928"/>
            <a:ext cx="2895600" cy="3474720"/>
          </a:xfrm>
          <a:prstGeom prst="round2SameRect">
            <a:avLst>
              <a:gd name="adj1" fmla="val 3122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 rot="5400000">
            <a:off x="4875008" y="1046928"/>
            <a:ext cx="2895600" cy="3474720"/>
          </a:xfrm>
          <a:prstGeom prst="round2SameRect">
            <a:avLst>
              <a:gd name="adj1" fmla="val 3096"/>
              <a:gd name="adj2" fmla="val 0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  <a:ln>
            <a:noFill/>
          </a:ln>
        </p:spPr>
        <p:txBody>
          <a:bodyPr vert="vert270"/>
          <a:lstStyle>
            <a:lvl1pPr marL="0" indent="0">
              <a:buNone/>
              <a:defRPr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grpSp>
        <p:nvGrpSpPr>
          <p:cNvPr id="8" name="Group 25"/>
          <p:cNvGrpSpPr>
            <a:grpSpLocks noChangeAspect="1"/>
          </p:cNvGrpSpPr>
          <p:nvPr/>
        </p:nvGrpSpPr>
        <p:grpSpPr>
          <a:xfrm>
            <a:off x="2071049" y="1535373"/>
            <a:ext cx="1466879" cy="1397000"/>
            <a:chOff x="1230573" y="1890215"/>
            <a:chExt cx="1444388" cy="1650696"/>
          </a:xfrm>
        </p:grpSpPr>
        <p:sp>
          <p:nvSpPr>
            <p:cNvPr id="27" name="Oval 26"/>
            <p:cNvSpPr/>
            <p:nvPr/>
          </p:nvSpPr>
          <p:spPr>
            <a:xfrm>
              <a:off x="1230573" y="1890215"/>
              <a:ext cx="1444388" cy="937146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8" name="Oval 27"/>
            <p:cNvSpPr/>
            <p:nvPr/>
          </p:nvSpPr>
          <p:spPr>
            <a:xfrm>
              <a:off x="1935709" y="2845831"/>
              <a:ext cx="603504" cy="402336"/>
            </a:xfrm>
            <a:prstGeom prst="ellipse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9" name="Oval 28"/>
            <p:cNvSpPr/>
            <p:nvPr/>
          </p:nvSpPr>
          <p:spPr>
            <a:xfrm>
              <a:off x="1901589" y="3275735"/>
              <a:ext cx="392373" cy="265176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30" name="Oval 29"/>
            <p:cNvSpPr/>
            <p:nvPr/>
          </p:nvSpPr>
          <p:spPr>
            <a:xfrm>
              <a:off x="1633181" y="2395181"/>
              <a:ext cx="621792" cy="402336"/>
            </a:xfrm>
            <a:prstGeom prst="ellipse">
              <a:avLst/>
            </a:prstGeom>
            <a:solidFill>
              <a:srgbClr val="FFFFFF">
                <a:alpha val="3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6447" y="2595096"/>
            <a:ext cx="3276600" cy="968375"/>
          </a:xfrm>
        </p:spPr>
        <p:txBody>
          <a:bodyPr tIns="0" bIns="0" anchor="b" anchorCtr="0">
            <a:noAutofit/>
          </a:bodyPr>
          <a:lstStyle>
            <a:lvl1pPr algn="ctr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6447" y="3619500"/>
            <a:ext cx="3276600" cy="444500"/>
          </a:xfrm>
        </p:spPr>
        <p:txBody>
          <a:bodyPr tIns="0" bIns="0">
            <a:normAutofit/>
          </a:bodyPr>
          <a:lstStyle>
            <a:lvl1pPr marL="0" indent="0" algn="ctr">
              <a:spcBef>
                <a:spcPct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6"/>
          <p:cNvGrpSpPr/>
          <p:nvPr/>
        </p:nvGrpSpPr>
        <p:grpSpPr>
          <a:xfrm>
            <a:off x="222912" y="1045380"/>
            <a:ext cx="7892388" cy="3265648"/>
            <a:chOff x="222912" y="1254456"/>
            <a:chExt cx="7892388" cy="3918778"/>
          </a:xfrm>
        </p:grpSpPr>
        <p:sp>
          <p:nvSpPr>
            <p:cNvPr id="7" name="Rounded Rectangle 6"/>
            <p:cNvSpPr/>
            <p:nvPr/>
          </p:nvSpPr>
          <p:spPr>
            <a:xfrm>
              <a:off x="1028700" y="1600200"/>
              <a:ext cx="7086600" cy="3474720"/>
            </a:xfrm>
            <a:prstGeom prst="roundRect">
              <a:avLst>
                <a:gd name="adj" fmla="val 3122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222912" y="1254456"/>
              <a:ext cx="3429000" cy="3918778"/>
              <a:chOff x="1230573" y="1890215"/>
              <a:chExt cx="1444388" cy="1650696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1230573" y="1890215"/>
                <a:ext cx="1444388" cy="937146"/>
              </a:xfrm>
              <a:prstGeom prst="ellipse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935709" y="2845831"/>
                <a:ext cx="603504" cy="402336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901589" y="3275735"/>
                <a:ext cx="392373" cy="265176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633181" y="2395181"/>
                <a:ext cx="621792" cy="402336"/>
              </a:xfrm>
              <a:prstGeom prst="ellipse">
                <a:avLst/>
              </a:prstGeom>
              <a:solidFill>
                <a:srgbClr val="FFFFFF">
                  <a:alpha val="3803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4182" y="1684618"/>
            <a:ext cx="4200618" cy="1135063"/>
          </a:xfrm>
        </p:spPr>
        <p:txBody>
          <a:bodyPr vert="horz" lIns="91440" tIns="0" rIns="91440" bIns="0" rtlCol="0" anchor="b" anchorCtr="0">
            <a:noAutofit/>
          </a:bodyPr>
          <a:lstStyle>
            <a:lvl1pPr algn="r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21424" y="2823883"/>
            <a:ext cx="4603376" cy="902773"/>
          </a:xfrm>
        </p:spPr>
        <p:txBody>
          <a:bodyPr vert="horz" lIns="91440" tIns="0" rIns="91440" bIns="0" rtlCol="0">
            <a:normAutofit/>
          </a:bodyPr>
          <a:lstStyle>
            <a:lvl1pPr marL="0" indent="0" algn="r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30000"/>
              <a:buFont typeface="Wingdings" pitchFamily="2" charset="2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5296959"/>
            <a:ext cx="2133600" cy="304271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14.04.14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67200" y="5296959"/>
            <a:ext cx="609600" cy="304271"/>
          </a:xfr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9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070" y="186765"/>
            <a:ext cx="4800600" cy="739140"/>
          </a:xfrm>
        </p:spPr>
        <p:txBody>
          <a:bodyPr lIns="45720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2474" y="1333500"/>
            <a:ext cx="3703320" cy="3771636"/>
          </a:xfrm>
        </p:spPr>
        <p:txBody>
          <a:bodyPr lIns="4572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7" y="1333500"/>
            <a:ext cx="3703320" cy="3771636"/>
          </a:xfrm>
        </p:spPr>
        <p:txBody>
          <a:bodyPr lIns="4572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21040" y="302560"/>
            <a:ext cx="609600" cy="304271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664" y="190500"/>
            <a:ext cx="4800600" cy="739140"/>
          </a:xfrm>
        </p:spPr>
        <p:txBody>
          <a:bodyPr vert="horz" lIns="4572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1212" y="1290634"/>
            <a:ext cx="3657600" cy="228600"/>
          </a:xfrm>
          <a:prstGeom prst="roundRect">
            <a:avLst>
              <a:gd name="adj" fmla="val 3116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8352" y="1684547"/>
            <a:ext cx="3703320" cy="3421912"/>
          </a:xfrm>
        </p:spPr>
        <p:txBody>
          <a:bodyPr lIns="4572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1533" y="1290634"/>
            <a:ext cx="3657600" cy="228600"/>
          </a:xfrm>
          <a:prstGeom prst="roundRect">
            <a:avLst>
              <a:gd name="adj" fmla="val 3405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8673" y="1683224"/>
            <a:ext cx="3703320" cy="3421912"/>
          </a:xfrm>
        </p:spPr>
        <p:txBody>
          <a:bodyPr lIns="4572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21729" y="304800"/>
            <a:ext cx="609600" cy="304271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664" y="190500"/>
            <a:ext cx="4800600" cy="739140"/>
          </a:xfrm>
        </p:spPr>
        <p:txBody>
          <a:bodyPr vert="horz" lIns="4572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21040" y="304800"/>
            <a:ext cx="609600" cy="304271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21040" y="304800"/>
            <a:ext cx="609600" cy="304271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254000"/>
            <a:ext cx="4948269" cy="599520"/>
          </a:xfrm>
        </p:spPr>
        <p:txBody>
          <a:bodyPr anchor="b"/>
          <a:lstStyle>
            <a:lvl1pPr algn="l">
              <a:defRPr sz="2200" b="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8113" y="1910687"/>
            <a:ext cx="4959126" cy="319444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1" y="967053"/>
            <a:ext cx="4948269" cy="7950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14.04.14</a:t>
            </a:fld>
            <a:endParaRPr lang="ru-R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0" y="571500"/>
            <a:ext cx="4948238" cy="73914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0" y="1684073"/>
            <a:ext cx="4946602" cy="3421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52600" y="2398060"/>
            <a:ext cx="609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18"/>
          <p:cNvGrpSpPr/>
          <p:nvPr/>
        </p:nvGrpSpPr>
        <p:grpSpPr>
          <a:xfrm>
            <a:off x="842682" y="2476500"/>
            <a:ext cx="914400" cy="762000"/>
            <a:chOff x="842682" y="2971800"/>
            <a:chExt cx="914400" cy="914400"/>
          </a:xfrm>
        </p:grpSpPr>
        <p:sp>
          <p:nvSpPr>
            <p:cNvPr id="8" name="Rounded Rectangle 7"/>
            <p:cNvSpPr/>
            <p:nvPr userDrawn="1"/>
          </p:nvSpPr>
          <p:spPr>
            <a:xfrm>
              <a:off x="842682" y="2971800"/>
              <a:ext cx="914400" cy="914400"/>
            </a:xfrm>
            <a:prstGeom prst="roundRect">
              <a:avLst>
                <a:gd name="adj" fmla="val 931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9" name="Group 10"/>
            <p:cNvGrpSpPr>
              <a:grpSpLocks noChangeAspect="1"/>
            </p:cNvGrpSpPr>
            <p:nvPr userDrawn="1"/>
          </p:nvGrpSpPr>
          <p:grpSpPr>
            <a:xfrm>
              <a:off x="948372" y="3034352"/>
              <a:ext cx="700732" cy="800822"/>
              <a:chOff x="1230573" y="1890215"/>
              <a:chExt cx="1444388" cy="1650696"/>
            </a:xfrm>
          </p:grpSpPr>
          <p:sp>
            <p:nvSpPr>
              <p:cNvPr id="12" name="Oval 11"/>
              <p:cNvSpPr/>
              <p:nvPr userDrawn="1"/>
            </p:nvSpPr>
            <p:spPr>
              <a:xfrm>
                <a:off x="1230573" y="1890215"/>
                <a:ext cx="1444388" cy="937146"/>
              </a:xfrm>
              <a:prstGeom prst="ellipse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3" name="Oval 12"/>
              <p:cNvSpPr/>
              <p:nvPr userDrawn="1"/>
            </p:nvSpPr>
            <p:spPr>
              <a:xfrm>
                <a:off x="1935709" y="2845831"/>
                <a:ext cx="603504" cy="402336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1901589" y="3275735"/>
                <a:ext cx="392373" cy="265176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5" name="Oval 14"/>
              <p:cNvSpPr/>
              <p:nvPr userDrawn="1"/>
            </p:nvSpPr>
            <p:spPr>
              <a:xfrm>
                <a:off x="1633181" y="2395181"/>
                <a:ext cx="621792" cy="402336"/>
              </a:xfrm>
              <a:prstGeom prst="ellipse">
                <a:avLst/>
              </a:prstGeom>
              <a:solidFill>
                <a:srgbClr val="FFFFFF">
                  <a:alpha val="3803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ransition xmlns:p14="http://schemas.microsoft.com/office/powerpoint/2010/main" spd="slow">
    <p:wheel spokes="1"/>
  </p:transition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30000"/>
        <a:buFont typeface="Wingdings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2"/>
        </a:buClr>
        <a:buSzPct val="130000"/>
        <a:buFont typeface="Wingdings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30000"/>
        <a:buFont typeface="Wingdings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2"/>
        </a:buClr>
        <a:buSzPct val="130000"/>
        <a:buFont typeface="Wingdings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30000"/>
        <a:buFont typeface="Wingdings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2"/>
        </a:buClr>
        <a:buSzPct val="130000"/>
        <a:buFont typeface="Wingdings" pitchFamily="2" charset="2"/>
        <a:buChar char="§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130000"/>
        <a:buFont typeface="Wingdings" pitchFamily="2" charset="2"/>
        <a:buChar char="§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828800" indent="-227013" algn="l" defTabSz="914400" rtl="0" eaLnBrk="1" latinLnBrk="0" hangingPunct="1">
        <a:spcBef>
          <a:spcPct val="20000"/>
        </a:spcBef>
        <a:buClr>
          <a:schemeClr val="accent2"/>
        </a:buClr>
        <a:buSzPct val="130000"/>
        <a:buFont typeface="Wingdings" pitchFamily="2" charset="2"/>
        <a:buChar char="§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055813" indent="-227013" algn="l" defTabSz="914400" rtl="0" eaLnBrk="1" latinLnBrk="0" hangingPunct="1">
        <a:spcBef>
          <a:spcPct val="20000"/>
        </a:spcBef>
        <a:buClr>
          <a:schemeClr val="accent1"/>
        </a:buClr>
        <a:buSzPct val="130000"/>
        <a:buFont typeface="Wingdings" pitchFamily="2" charset="2"/>
        <a:buChar char="§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2352" y="-238843"/>
            <a:ext cx="9236352" cy="6144064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07704" y="4785320"/>
            <a:ext cx="8229600" cy="952500"/>
          </a:xfrm>
          <a:solidFill>
            <a:schemeClr val="tx1">
              <a:alpha val="77000"/>
            </a:schemeClr>
          </a:solidFill>
        </p:spPr>
        <p:txBody>
          <a:bodyPr>
            <a:noAutofit/>
          </a:bodyPr>
          <a:lstStyle/>
          <a:p>
            <a:r>
              <a:rPr lang="uk-UA" sz="7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Англійський сад </a:t>
            </a:r>
            <a:endParaRPr lang="uk-UA" sz="7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5904386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t="7227" b="10043"/>
          <a:stretch/>
        </p:blipFill>
        <p:spPr>
          <a:xfrm>
            <a:off x="-36512" y="0"/>
            <a:ext cx="9210608" cy="5714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6024" y="4208809"/>
            <a:ext cx="8676456" cy="1384995"/>
          </a:xfrm>
          <a:prstGeom prst="rect">
            <a:avLst/>
          </a:prstGeom>
          <a:solidFill>
            <a:schemeClr val="accent2">
              <a:lumMod val="60000"/>
              <a:lumOff val="40000"/>
              <a:alpha val="7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1400" i="1" dirty="0" smtClean="0"/>
              <a:t>   Англія </a:t>
            </a:r>
            <a:r>
              <a:rPr lang="uk-UA" sz="1400" i="1" dirty="0"/>
              <a:t>- законодавець садової моди, здавна відома прекрасними садами, а словосполучення англійський сад давно і по праву вважається загальною назвою. Садово-паркове мистецтво Англії взяло початок розвитку кілька століть тому і до цього дня є еталоном в ландшафтному мистецтві. Більшість </a:t>
            </a:r>
            <a:r>
              <a:rPr lang="uk-UA" sz="1400" i="1" dirty="0" smtClean="0"/>
              <a:t>англійських старовинних </a:t>
            </a:r>
            <a:r>
              <a:rPr lang="uk-UA" sz="1400" i="1" dirty="0"/>
              <a:t>садів </a:t>
            </a:r>
            <a:r>
              <a:rPr lang="uk-UA" sz="1400" i="1" dirty="0" smtClean="0"/>
              <a:t>і </a:t>
            </a:r>
            <a:r>
              <a:rPr lang="uk-UA" sz="1400" i="1" dirty="0"/>
              <a:t>парків збережено в </a:t>
            </a:r>
            <a:r>
              <a:rPr lang="uk-UA" sz="1400" i="1" dirty="0" smtClean="0"/>
              <a:t>первозданному вигляді</a:t>
            </a:r>
            <a:r>
              <a:rPr lang="uk-UA" sz="1400" i="1" dirty="0"/>
              <a:t>. Як </a:t>
            </a:r>
            <a:r>
              <a:rPr lang="uk-UA" sz="1400" i="1" dirty="0" smtClean="0"/>
              <a:t>старовинні</a:t>
            </a:r>
            <a:r>
              <a:rPr lang="uk-UA" sz="1400" i="1" dirty="0"/>
              <a:t>, </a:t>
            </a:r>
            <a:r>
              <a:rPr lang="uk-UA" sz="1400" i="1" dirty="0" smtClean="0"/>
              <a:t>так і сучасні сади </a:t>
            </a:r>
            <a:r>
              <a:rPr lang="uk-UA" sz="1400" i="1" dirty="0"/>
              <a:t>Англії, </a:t>
            </a:r>
            <a:r>
              <a:rPr lang="uk-UA" sz="1400" i="1" dirty="0" smtClean="0"/>
              <a:t>уособлюють </a:t>
            </a:r>
            <a:r>
              <a:rPr lang="uk-UA" sz="1400" i="1" dirty="0"/>
              <a:t>собою </a:t>
            </a:r>
            <a:r>
              <a:rPr lang="uk-UA" sz="1400" i="1" dirty="0" smtClean="0"/>
              <a:t>вишуканий смак</a:t>
            </a:r>
            <a:r>
              <a:rPr lang="uk-UA" sz="1400" i="1" dirty="0"/>
              <a:t>, досконалість </a:t>
            </a:r>
            <a:r>
              <a:rPr lang="uk-UA" sz="1400" i="1" dirty="0" smtClean="0"/>
              <a:t>і задовольняють найвибагливіші і вимогливі</a:t>
            </a:r>
            <a:r>
              <a:rPr lang="uk-UA" sz="1400" i="1" dirty="0"/>
              <a:t> </a:t>
            </a:r>
            <a:r>
              <a:rPr lang="uk-UA" sz="1400" i="1" dirty="0" smtClean="0"/>
              <a:t>погляди поціновувачів</a:t>
            </a:r>
            <a:r>
              <a:rPr lang="uk-UA" sz="1400" i="1" dirty="0"/>
              <a:t>.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4222689348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2"/>
          <a:srcRect l="23437" r="156"/>
          <a:stretch/>
        </p:blipFill>
        <p:spPr>
          <a:xfrm>
            <a:off x="0" y="0"/>
            <a:ext cx="9180512" cy="57378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7280" y="-22820"/>
            <a:ext cx="8827208" cy="1200329"/>
          </a:xfrm>
          <a:prstGeom prst="rect">
            <a:avLst/>
          </a:prstGeom>
          <a:solidFill>
            <a:schemeClr val="bg1">
              <a:alpha val="19000"/>
            </a:schemeClr>
          </a:solidFill>
        </p:spPr>
        <p:txBody>
          <a:bodyPr wrap="square">
            <a:spAutoFit/>
          </a:bodyPr>
          <a:lstStyle/>
          <a:p>
            <a:r>
              <a:rPr lang="uk-UA" i="1" dirty="0"/>
              <a:t>Сучасні сади Англії відрізняються дивовижною скромністю і простотою в підборі рослин. Садівники талановито використовують рядові екземпляри, наприклад, домінантою композиції можна побачити чортополох. Саме з Англії поширилася мода </a:t>
            </a:r>
            <a:r>
              <a:rPr lang="uk-UA" i="1" dirty="0" smtClean="0"/>
              <a:t>по максимуму </a:t>
            </a:r>
            <a:r>
              <a:rPr lang="uk-UA" i="1" dirty="0"/>
              <a:t>використовувати легкі у догляді квіти і трави.</a:t>
            </a:r>
          </a:p>
        </p:txBody>
      </p:sp>
    </p:spTree>
    <p:extLst>
      <p:ext uri="{BB962C8B-B14F-4D97-AF65-F5344CB8AC3E}">
        <p14:creationId xmlns:p14="http://schemas.microsoft.com/office/powerpoint/2010/main" val="1512036388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0187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363325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9231"/>
            <a:ext cx="9144000" cy="610076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1520" y="4136801"/>
            <a:ext cx="8568952" cy="1384995"/>
          </a:xfrm>
          <a:prstGeom prst="rect">
            <a:avLst/>
          </a:prstGeom>
          <a:solidFill>
            <a:schemeClr val="accent2">
              <a:lumMod val="60000"/>
              <a:lumOff val="40000"/>
              <a:alpha val="67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1400" i="1" dirty="0"/>
              <a:t>Англійський дизайн саду або пейзажний стиль імітує природний ландшафт. Рослини висаджуються ярусами в залежності від їх розмірів. Категорично забороняються прямі відрізки і геометричні форми. Усі лінії повинні бути плавні, а композиції — природні. У такому саду кущі зберігають природні форми, а ось газон має бути ідеально підстрижений. Береги водойм вільні від каменю, русла струмків змієподібно згинаються. Часто використовуються арки з виткими рослинами. Англійський сад хоч і виглядає дещо суворо, але це лише додає йому урочистості і респектабельності.</a:t>
            </a:r>
            <a:r>
              <a:rPr lang="uk-UA" sz="1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74603441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841276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i="1" dirty="0"/>
              <a:t>Тераса — це елемент, де </a:t>
            </a:r>
            <a:r>
              <a:rPr lang="uk-UA" i="1" dirty="0" smtClean="0"/>
              <a:t>піднятий майданчик вимощують </a:t>
            </a:r>
            <a:r>
              <a:rPr lang="uk-UA" i="1" dirty="0"/>
              <a:t>або посипають </a:t>
            </a:r>
            <a:r>
              <a:rPr lang="uk-UA" i="1" dirty="0" smtClean="0"/>
              <a:t>гравієм. </a:t>
            </a:r>
            <a:r>
              <a:rPr lang="uk-UA" i="1" dirty="0"/>
              <a:t>Піднята тераса тримає будинок сухим і забезпечує перехід між твердими матеріалами архітектури та більш м'якими саду.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553244"/>
            <a:ext cx="863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/>
              <a:t>Тераса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7504" y="-113888"/>
            <a:ext cx="4800600" cy="7391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/>
              <a:t>Особливості англійського саду: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53098" y="423842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err="1"/>
              <a:t>Фігурна</a:t>
            </a:r>
            <a:r>
              <a:rPr lang="ru-RU" i="1" dirty="0"/>
              <a:t> стрижка </a:t>
            </a:r>
            <a:r>
              <a:rPr lang="ru-RU" i="1" dirty="0" err="1"/>
              <a:t>кущів</a:t>
            </a:r>
            <a:r>
              <a:rPr lang="ru-RU" i="1" dirty="0"/>
              <a:t> — </a:t>
            </a:r>
            <a:r>
              <a:rPr lang="ru-RU" i="1" dirty="0" err="1"/>
              <a:t>це</a:t>
            </a:r>
            <a:r>
              <a:rPr lang="ru-RU" i="1" dirty="0"/>
              <a:t> </a:t>
            </a:r>
            <a:r>
              <a:rPr lang="ru-RU" i="1" dirty="0" err="1"/>
              <a:t>мистецтво</a:t>
            </a:r>
            <a:r>
              <a:rPr lang="ru-RU" i="1" dirty="0"/>
              <a:t> </a:t>
            </a:r>
            <a:r>
              <a:rPr lang="ru-RU" i="1" dirty="0" err="1"/>
              <a:t>створення</a:t>
            </a:r>
            <a:r>
              <a:rPr lang="ru-RU" i="1" dirty="0"/>
              <a:t> скульптур, </a:t>
            </a:r>
            <a:r>
              <a:rPr lang="ru-RU" i="1" dirty="0" err="1"/>
              <a:t>використовуючи</a:t>
            </a:r>
            <a:r>
              <a:rPr lang="ru-RU" i="1" dirty="0"/>
              <a:t> </a:t>
            </a:r>
            <a:r>
              <a:rPr lang="ru-RU" i="1" dirty="0" smtClean="0"/>
              <a:t>дерева</a:t>
            </a:r>
            <a:r>
              <a:rPr lang="ru-RU" i="1" dirty="0"/>
              <a:t>, </a:t>
            </a:r>
            <a:r>
              <a:rPr lang="ru-RU" i="1" dirty="0" err="1"/>
              <a:t>кущі</a:t>
            </a:r>
            <a:r>
              <a:rPr lang="ru-RU" i="1" dirty="0"/>
              <a:t> та </a:t>
            </a:r>
            <a:r>
              <a:rPr lang="ru-RU" i="1" dirty="0" err="1" smtClean="0"/>
              <a:t>напівкущі</a:t>
            </a:r>
            <a:r>
              <a:rPr lang="ru-RU" i="1" dirty="0" smtClean="0"/>
              <a:t>.</a:t>
            </a:r>
            <a:r>
              <a:rPr lang="ru-RU" i="1" dirty="0"/>
              <a:t> </a:t>
            </a:r>
            <a:endParaRPr lang="uk-UA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932040" y="3928328"/>
            <a:ext cx="2481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/>
              <a:t>Фігурна стрижка кущів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t="8845"/>
          <a:stretch/>
        </p:blipFill>
        <p:spPr>
          <a:xfrm>
            <a:off x="4427984" y="575318"/>
            <a:ext cx="4602088" cy="3146278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3"/>
          <a:srcRect l="2131" r="14873"/>
          <a:stretch/>
        </p:blipFill>
        <p:spPr>
          <a:xfrm>
            <a:off x="130502" y="2583904"/>
            <a:ext cx="4225474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05703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8479790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6267"/>
            <a:ext cx="9144000" cy="6096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-22820"/>
            <a:ext cx="91439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i="1" dirty="0"/>
              <a:t>Незважаючи </a:t>
            </a:r>
            <a:r>
              <a:rPr lang="uk-UA" sz="1400" i="1" dirty="0" smtClean="0"/>
              <a:t>на </a:t>
            </a:r>
            <a:r>
              <a:rPr lang="uk-UA" sz="1400" i="1" dirty="0"/>
              <a:t>слідування </a:t>
            </a:r>
            <a:r>
              <a:rPr lang="uk-UA" sz="1400" i="1" dirty="0" smtClean="0"/>
              <a:t>традиціям і тонке ставлення </a:t>
            </a:r>
            <a:r>
              <a:rPr lang="uk-UA" sz="1400" i="1" dirty="0"/>
              <a:t>до </a:t>
            </a:r>
            <a:r>
              <a:rPr lang="uk-UA" sz="1400" i="1" dirty="0" smtClean="0"/>
              <a:t>історії </a:t>
            </a:r>
            <a:r>
              <a:rPr lang="uk-UA" sz="1400" i="1" dirty="0"/>
              <a:t>та </a:t>
            </a:r>
            <a:r>
              <a:rPr lang="uk-UA" sz="1400" i="1" dirty="0" smtClean="0"/>
              <a:t>спадщини</a:t>
            </a:r>
            <a:r>
              <a:rPr lang="uk-UA" sz="1400" i="1" dirty="0"/>
              <a:t>, англійці активно прагнуть привносити сучасні погляди в ландшафтне мистецтво. Вони диктують ландшафтну моду. Нещодавно вони запропонували унікальні композиції з овочів та квітів і повернули моду на город. Квітники, складені з ретельно підібраних за кольором і зовнішнім виглядом городніх рослин, є чудовими композиціями. А клумби, прикрашені ажурним листям петрушки кучерявої, втішають око найвибагливіших модників.</a:t>
            </a:r>
            <a:br>
              <a:rPr lang="uk-UA" sz="1400" i="1" dirty="0"/>
            </a:br>
            <a:endParaRPr lang="uk-UA" sz="1400" i="1" dirty="0"/>
          </a:p>
        </p:txBody>
      </p:sp>
    </p:spTree>
    <p:extLst>
      <p:ext uri="{BB962C8B-B14F-4D97-AF65-F5344CB8AC3E}">
        <p14:creationId xmlns:p14="http://schemas.microsoft.com/office/powerpoint/2010/main" val="557351562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Вдохновение">
  <a:themeElements>
    <a:clrScheme name="Вдохновение">
      <a:dk1>
        <a:sysClr val="windowText" lastClr="000000"/>
      </a:dk1>
      <a:lt1>
        <a:sysClr val="window" lastClr="FFFFFF"/>
      </a:lt1>
      <a:dk2>
        <a:srgbClr val="2F2F26"/>
      </a:dk2>
      <a:lt2>
        <a:srgbClr val="9FA795"/>
      </a:lt2>
      <a:accent1>
        <a:srgbClr val="749805"/>
      </a:accent1>
      <a:accent2>
        <a:srgbClr val="BACC82"/>
      </a:accent2>
      <a:accent3>
        <a:srgbClr val="6E9EC2"/>
      </a:accent3>
      <a:accent4>
        <a:srgbClr val="2046A5"/>
      </a:accent4>
      <a:accent5>
        <a:srgbClr val="5039C6"/>
      </a:accent5>
      <a:accent6>
        <a:srgbClr val="7411D0"/>
      </a:accent6>
      <a:hlink>
        <a:srgbClr val="FFC000"/>
      </a:hlink>
      <a:folHlink>
        <a:srgbClr val="C0C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дохновение">
      <a:fillStyleLst>
        <a:solidFill>
          <a:schemeClr val="phClr"/>
        </a:solidFill>
        <a:gradFill rotWithShape="1">
          <a:gsLst>
            <a:gs pos="25000">
              <a:schemeClr val="phClr">
                <a:tint val="90000"/>
                <a:shade val="100000"/>
                <a:alpha val="90000"/>
                <a:satMod val="150000"/>
              </a:schemeClr>
            </a:gs>
            <a:gs pos="100000">
              <a:schemeClr val="phClr">
                <a:tint val="100000"/>
                <a:shade val="60000"/>
                <a:satMod val="13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0000"/>
                <a:shade val="100000"/>
                <a:alpha val="85000"/>
                <a:satMod val="150000"/>
              </a:schemeClr>
            </a:gs>
            <a:gs pos="33000">
              <a:schemeClr val="phClr">
                <a:tint val="90000"/>
                <a:shade val="100000"/>
                <a:alpha val="95000"/>
                <a:satMod val="130000"/>
              </a:schemeClr>
            </a:gs>
            <a:gs pos="67000">
              <a:schemeClr val="phClr">
                <a:shade val="70000"/>
                <a:satMod val="135000"/>
              </a:schemeClr>
            </a:gs>
            <a:gs pos="100000">
              <a:schemeClr val="phClr">
                <a:shade val="50000"/>
                <a:satMod val="135000"/>
              </a:schemeClr>
            </a:gs>
          </a:gsLst>
          <a:lin ang="13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thickThin" algn="ctr">
          <a:solidFill>
            <a:schemeClr val="phClr"/>
          </a:solidFill>
          <a:prstDash val="solid"/>
        </a:ln>
        <a:ln w="38100" cap="flat" cmpd="thinThick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woPt" dir="tl"/>
          </a:scene3d>
          <a:sp3d extrusionH="12700" prstMaterial="softEdge">
            <a:bevelT w="25400" h="50800"/>
          </a:sp3d>
        </a:effectStyle>
        <a:effectStyle>
          <a:effectLst>
            <a:innerShdw blurRad="50800" dist="25400" dir="2400000">
              <a:srgbClr val="808080">
                <a:alpha val="75000"/>
              </a:srgbClr>
            </a:innerShdw>
            <a:reflection blurRad="38100" stA="26000" endPos="35000" dist="12700" dir="5400000" fadeDir="48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Вдохновение.thmx</Template>
  <TotalTime>106</TotalTime>
  <Words>339</Words>
  <Application>Microsoft Macintosh PowerPoint</Application>
  <PresentationFormat>Экран (16:10)</PresentationFormat>
  <Paragraphs>10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Вдохновение</vt:lpstr>
      <vt:lpstr>Англійський сад 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Особливості англійського саду: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Мария Стебко</cp:lastModifiedBy>
  <cp:revision>12</cp:revision>
  <cp:lastPrinted>2013-11-28T09:39:00Z</cp:lastPrinted>
  <dcterms:created xsi:type="dcterms:W3CDTF">2013-11-07T09:50:59Z</dcterms:created>
  <dcterms:modified xsi:type="dcterms:W3CDTF">2014-04-14T11:08:44Z</dcterms:modified>
</cp:coreProperties>
</file>