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D8A078-8187-4274-AE94-B56FBE0131E6}" type="datetimeFigureOut">
              <a:rPr lang="uk-UA" smtClean="0"/>
              <a:t>04.10.2013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91F0DA-2CBD-4935-815D-E752E2C6A21D}" type="slidenum">
              <a:rPr lang="uk-UA" smtClean="0"/>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F091F0DA-2CBD-4935-815D-E752E2C6A21D}" type="slidenum">
              <a:rPr lang="uk-UA" smtClean="0"/>
              <a:t>1</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872E1484-12CE-4316-AAA0-6572D9F81670}" type="datetimeFigureOut">
              <a:rPr lang="uk-UA" smtClean="0"/>
              <a:pPr/>
              <a:t>04.10.2013</a:t>
            </a:fld>
            <a:endParaRPr lang="uk-UA" dirty="0"/>
          </a:p>
        </p:txBody>
      </p:sp>
      <p:sp>
        <p:nvSpPr>
          <p:cNvPr id="17" name="Нижний колонтитул 16"/>
          <p:cNvSpPr>
            <a:spLocks noGrp="1"/>
          </p:cNvSpPr>
          <p:nvPr>
            <p:ph type="ftr" sz="quarter" idx="11"/>
          </p:nvPr>
        </p:nvSpPr>
        <p:spPr/>
        <p:txBody>
          <a:bodyPr/>
          <a:lstStyle/>
          <a:p>
            <a:endParaRPr lang="uk-UA" dirty="0"/>
          </a:p>
        </p:txBody>
      </p:sp>
      <p:sp>
        <p:nvSpPr>
          <p:cNvPr id="29" name="Номер слайда 28"/>
          <p:cNvSpPr>
            <a:spLocks noGrp="1"/>
          </p:cNvSpPr>
          <p:nvPr>
            <p:ph type="sldNum" sz="quarter" idx="12"/>
          </p:nvPr>
        </p:nvSpPr>
        <p:spPr/>
        <p:txBody>
          <a:bodyPr/>
          <a:lstStyle/>
          <a:p>
            <a:fld id="{D7BFD21C-B47E-43F8-BEC0-A67BA90DED0E}" type="slidenum">
              <a:rPr lang="uk-UA" smtClean="0"/>
              <a:pPr/>
              <a:t>‹#›</a:t>
            </a:fld>
            <a:endParaRPr lang="uk-UA" dirty="0"/>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72E1484-12CE-4316-AAA0-6572D9F81670}" type="datetimeFigureOut">
              <a:rPr lang="uk-UA" smtClean="0"/>
              <a:pPr/>
              <a:t>04.10.2013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D7BFD21C-B47E-43F8-BEC0-A67BA90DED0E}" type="slidenum">
              <a:rPr lang="uk-UA" smtClean="0"/>
              <a:pPr/>
              <a:t>‹#›</a:t>
            </a:fld>
            <a:endParaRPr lang="uk-U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72E1484-12CE-4316-AAA0-6572D9F81670}" type="datetimeFigureOut">
              <a:rPr lang="uk-UA" smtClean="0"/>
              <a:pPr/>
              <a:t>04.10.2013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D7BFD21C-B47E-43F8-BEC0-A67BA90DED0E}" type="slidenum">
              <a:rPr lang="uk-UA" smtClean="0"/>
              <a:pPr/>
              <a:t>‹#›</a:t>
            </a:fld>
            <a:endParaRPr lang="uk-U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72E1484-12CE-4316-AAA0-6572D9F81670}" type="datetimeFigureOut">
              <a:rPr lang="uk-UA" smtClean="0"/>
              <a:pPr/>
              <a:t>04.10.2013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D7BFD21C-B47E-43F8-BEC0-A67BA90DED0E}" type="slidenum">
              <a:rPr lang="uk-UA" smtClean="0"/>
              <a:pPr/>
              <a:t>‹#›</a:t>
            </a:fld>
            <a:endParaRPr lang="uk-U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72E1484-12CE-4316-AAA0-6572D9F81670}" type="datetimeFigureOut">
              <a:rPr lang="uk-UA" smtClean="0"/>
              <a:pPr/>
              <a:t>04.10.2013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a:xfrm>
            <a:off x="7924800" y="6416675"/>
            <a:ext cx="762000" cy="365125"/>
          </a:xfrm>
        </p:spPr>
        <p:txBody>
          <a:bodyPr/>
          <a:lstStyle/>
          <a:p>
            <a:fld id="{D7BFD21C-B47E-43F8-BEC0-A67BA90DED0E}" type="slidenum">
              <a:rPr lang="uk-UA" smtClean="0"/>
              <a:pPr/>
              <a:t>‹#›</a:t>
            </a:fld>
            <a:endParaRPr lang="uk-U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72E1484-12CE-4316-AAA0-6572D9F81670}" type="datetimeFigureOut">
              <a:rPr lang="uk-UA" smtClean="0"/>
              <a:pPr/>
              <a:t>04.10.2013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D7BFD21C-B47E-43F8-BEC0-A67BA90DED0E}" type="slidenum">
              <a:rPr lang="uk-UA" smtClean="0"/>
              <a:pPr/>
              <a:t>‹#›</a:t>
            </a:fld>
            <a:endParaRPr lang="uk-U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872E1484-12CE-4316-AAA0-6572D9F81670}" type="datetimeFigureOut">
              <a:rPr lang="uk-UA" smtClean="0"/>
              <a:pPr/>
              <a:t>04.10.2013</a:t>
            </a:fld>
            <a:endParaRPr lang="uk-UA" dirty="0"/>
          </a:p>
        </p:txBody>
      </p:sp>
      <p:sp>
        <p:nvSpPr>
          <p:cNvPr id="8" name="Нижний колонтитул 7"/>
          <p:cNvSpPr>
            <a:spLocks noGrp="1"/>
          </p:cNvSpPr>
          <p:nvPr>
            <p:ph type="ftr" sz="quarter" idx="11"/>
          </p:nvPr>
        </p:nvSpPr>
        <p:spPr/>
        <p:txBody>
          <a:bodyPr/>
          <a:lstStyle/>
          <a:p>
            <a:endParaRPr lang="uk-UA" dirty="0"/>
          </a:p>
        </p:txBody>
      </p:sp>
      <p:sp>
        <p:nvSpPr>
          <p:cNvPr id="9" name="Номер слайда 8"/>
          <p:cNvSpPr>
            <a:spLocks noGrp="1"/>
          </p:cNvSpPr>
          <p:nvPr>
            <p:ph type="sldNum" sz="quarter" idx="12"/>
          </p:nvPr>
        </p:nvSpPr>
        <p:spPr/>
        <p:txBody>
          <a:bodyPr/>
          <a:lstStyle/>
          <a:p>
            <a:fld id="{D7BFD21C-B47E-43F8-BEC0-A67BA90DED0E}" type="slidenum">
              <a:rPr lang="uk-UA" smtClean="0"/>
              <a:pPr/>
              <a:t>‹#›</a:t>
            </a:fld>
            <a:endParaRPr lang="uk-U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72E1484-12CE-4316-AAA0-6572D9F81670}" type="datetimeFigureOut">
              <a:rPr lang="uk-UA" smtClean="0"/>
              <a:pPr/>
              <a:t>04.10.2013</a:t>
            </a:fld>
            <a:endParaRPr lang="uk-UA" dirty="0"/>
          </a:p>
        </p:txBody>
      </p:sp>
      <p:sp>
        <p:nvSpPr>
          <p:cNvPr id="4" name="Нижний колонтитул 3"/>
          <p:cNvSpPr>
            <a:spLocks noGrp="1"/>
          </p:cNvSpPr>
          <p:nvPr>
            <p:ph type="ftr" sz="quarter" idx="11"/>
          </p:nvPr>
        </p:nvSpPr>
        <p:spPr/>
        <p:txBody>
          <a:bodyPr/>
          <a:lstStyle/>
          <a:p>
            <a:endParaRPr lang="uk-UA" dirty="0"/>
          </a:p>
        </p:txBody>
      </p:sp>
      <p:sp>
        <p:nvSpPr>
          <p:cNvPr id="5" name="Номер слайда 4"/>
          <p:cNvSpPr>
            <a:spLocks noGrp="1"/>
          </p:cNvSpPr>
          <p:nvPr>
            <p:ph type="sldNum" sz="quarter" idx="12"/>
          </p:nvPr>
        </p:nvSpPr>
        <p:spPr/>
        <p:txBody>
          <a:bodyPr/>
          <a:lstStyle/>
          <a:p>
            <a:fld id="{D7BFD21C-B47E-43F8-BEC0-A67BA90DED0E}" type="slidenum">
              <a:rPr lang="uk-UA" smtClean="0"/>
              <a:pPr/>
              <a:t>‹#›</a:t>
            </a:fld>
            <a:endParaRPr lang="uk-U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72E1484-12CE-4316-AAA0-6572D9F81670}" type="datetimeFigureOut">
              <a:rPr lang="uk-UA" smtClean="0"/>
              <a:pPr/>
              <a:t>04.10.2013</a:t>
            </a:fld>
            <a:endParaRPr lang="uk-UA" dirty="0"/>
          </a:p>
        </p:txBody>
      </p:sp>
      <p:sp>
        <p:nvSpPr>
          <p:cNvPr id="3" name="Нижний колонтитул 2"/>
          <p:cNvSpPr>
            <a:spLocks noGrp="1"/>
          </p:cNvSpPr>
          <p:nvPr>
            <p:ph type="ftr" sz="quarter" idx="11"/>
          </p:nvPr>
        </p:nvSpPr>
        <p:spPr/>
        <p:txBody>
          <a:bodyPr/>
          <a:lstStyle/>
          <a:p>
            <a:endParaRPr lang="uk-UA" dirty="0"/>
          </a:p>
        </p:txBody>
      </p:sp>
      <p:sp>
        <p:nvSpPr>
          <p:cNvPr id="4" name="Номер слайда 3"/>
          <p:cNvSpPr>
            <a:spLocks noGrp="1"/>
          </p:cNvSpPr>
          <p:nvPr>
            <p:ph type="sldNum" sz="quarter" idx="12"/>
          </p:nvPr>
        </p:nvSpPr>
        <p:spPr/>
        <p:txBody>
          <a:bodyPr/>
          <a:lstStyle/>
          <a:p>
            <a:fld id="{D7BFD21C-B47E-43F8-BEC0-A67BA90DED0E}" type="slidenum">
              <a:rPr lang="uk-UA" smtClean="0"/>
              <a:pPr/>
              <a:t>‹#›</a:t>
            </a:fld>
            <a:endParaRPr lang="uk-U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72E1484-12CE-4316-AAA0-6572D9F81670}" type="datetimeFigureOut">
              <a:rPr lang="uk-UA" smtClean="0"/>
              <a:pPr/>
              <a:t>04.10.2013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D7BFD21C-B47E-43F8-BEC0-A67BA90DED0E}" type="slidenum">
              <a:rPr lang="uk-UA" smtClean="0"/>
              <a:pPr/>
              <a:t>‹#›</a:t>
            </a:fld>
            <a:endParaRPr lang="uk-U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dirty="0"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872E1484-12CE-4316-AAA0-6572D9F81670}" type="datetimeFigureOut">
              <a:rPr lang="uk-UA" smtClean="0"/>
              <a:pPr/>
              <a:t>04.10.2013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D7BFD21C-B47E-43F8-BEC0-A67BA90DED0E}" type="slidenum">
              <a:rPr lang="uk-UA" smtClean="0"/>
              <a:pPr/>
              <a:t>‹#›</a:t>
            </a:fld>
            <a:endParaRPr lang="uk-U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E1484-12CE-4316-AAA0-6572D9F81670}" type="datetimeFigureOut">
              <a:rPr lang="uk-UA" smtClean="0"/>
              <a:pPr/>
              <a:t>04.10.2013</a:t>
            </a:fld>
            <a:endParaRPr lang="uk-UA" dirty="0"/>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uk-UA" dirty="0"/>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7BFD21C-B47E-43F8-BEC0-A67BA90DED0E}" type="slidenum">
              <a:rPr lang="uk-UA" smtClean="0"/>
              <a:pPr/>
              <a:t>‹#›</a:t>
            </a:fld>
            <a:endParaRPr lang="uk-UA"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692696"/>
            <a:ext cx="8229600" cy="1828800"/>
          </a:xfrm>
        </p:spPr>
        <p:txBody>
          <a:bodyPr/>
          <a:lstStyle/>
          <a:p>
            <a:r>
              <a:rPr lang="uk-UA" dirty="0" smtClean="0"/>
              <a:t>Маршал </a:t>
            </a:r>
            <a:br>
              <a:rPr lang="uk-UA" dirty="0" smtClean="0"/>
            </a:br>
            <a:r>
              <a:rPr lang="ru-RU" dirty="0" smtClean="0"/>
              <a:t> «Перемоги»</a:t>
            </a:r>
            <a:r>
              <a:rPr lang="uk-UA" dirty="0" smtClean="0"/>
              <a:t> Жуков</a:t>
            </a:r>
            <a:endParaRPr lang="uk-UA" dirty="0"/>
          </a:p>
        </p:txBody>
      </p:sp>
      <p:sp>
        <p:nvSpPr>
          <p:cNvPr id="3" name="Подзаголовок 2"/>
          <p:cNvSpPr>
            <a:spLocks noGrp="1"/>
          </p:cNvSpPr>
          <p:nvPr>
            <p:ph type="subTitle" idx="1"/>
          </p:nvPr>
        </p:nvSpPr>
        <p:spPr>
          <a:xfrm>
            <a:off x="2743200" y="3429000"/>
            <a:ext cx="6400800" cy="1752600"/>
          </a:xfrm>
        </p:spPr>
        <p:txBody>
          <a:bodyPr>
            <a:normAutofit lnSpcReduction="10000"/>
          </a:bodyPr>
          <a:lstStyle/>
          <a:p>
            <a:r>
              <a:rPr lang="uk-UA" dirty="0" smtClean="0"/>
              <a:t>Один з найвідоміших військових  командувачів Другої Світової війни.</a:t>
            </a:r>
          </a:p>
          <a:p>
            <a:r>
              <a:rPr lang="uk-UA" dirty="0" smtClean="0"/>
              <a:t>Великий герой герой Радянського Союзу та просто </a:t>
            </a:r>
            <a:r>
              <a:rPr lang="uk-UA" dirty="0" smtClean="0"/>
              <a:t>кат</a:t>
            </a:r>
            <a:r>
              <a:rPr lang="uk-UA" dirty="0" smtClean="0"/>
              <a:t> </a:t>
            </a:r>
            <a:r>
              <a:rPr lang="uk-UA" dirty="0" smtClean="0"/>
              <a:t>для радянського народу.</a:t>
            </a:r>
            <a:endParaRPr lang="uk-U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904696"/>
          </a:xfrm>
        </p:spPr>
        <p:txBody>
          <a:bodyPr/>
          <a:lstStyle/>
          <a:p>
            <a:r>
              <a:rPr lang="uk-UA" dirty="0" smtClean="0"/>
              <a:t>Під Сталінградом Жуков також відзначився лише своєю жорстокістю. В перші дні операції коли  небо контролювало близько сотень німецьких літаків, а радянські втрати в небі досягли своєї вершини і  Жуков  почав розбиратися чому  німці керують повітрям? </a:t>
            </a:r>
          </a:p>
          <a:p>
            <a:r>
              <a:rPr lang="uk-UA" dirty="0" smtClean="0"/>
              <a:t>Жуков запросив до себе цих льотчиків і  сказав, що вони є боягузами, та зрадниками . Як наочний приклад, що з ними може бути він вивів їх на подвір’я  та наказав ростріляти на їх очах десяток солдат.</a:t>
            </a:r>
            <a:endParaRPr lang="uk-U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88640"/>
            <a:ext cx="9144000" cy="6669360"/>
          </a:xfrm>
        </p:spPr>
        <p:txBody>
          <a:bodyPr>
            <a:normAutofit fontScale="92500" lnSpcReduction="20000"/>
          </a:bodyPr>
          <a:lstStyle/>
          <a:p>
            <a:pPr>
              <a:buNone/>
            </a:pPr>
            <a:r>
              <a:rPr lang="uk-UA" dirty="0" smtClean="0"/>
              <a:t>Також  великий маршал обороняв Ленінград. </a:t>
            </a:r>
          </a:p>
          <a:p>
            <a:pPr>
              <a:buNone/>
            </a:pPr>
            <a:r>
              <a:rPr lang="uk-UA" dirty="0" smtClean="0"/>
              <a:t>Німці його не штурмувати розуміючи його</a:t>
            </a:r>
          </a:p>
          <a:p>
            <a:pPr>
              <a:buNone/>
            </a:pPr>
            <a:r>
              <a:rPr lang="uk-UA" dirty="0" smtClean="0"/>
              <a:t>неприступність, вже так вийшло що це був в СРСР </a:t>
            </a:r>
          </a:p>
          <a:p>
            <a:pPr>
              <a:buNone/>
            </a:pPr>
            <a:r>
              <a:rPr lang="uk-UA" dirty="0" smtClean="0"/>
              <a:t>найукріпленішим містом, на відміну від радянської </a:t>
            </a:r>
          </a:p>
          <a:p>
            <a:pPr>
              <a:buNone/>
            </a:pPr>
            <a:r>
              <a:rPr lang="uk-UA" dirty="0" smtClean="0"/>
              <a:t>влади німці берегли своїх солдатів, і на смерть їх не </a:t>
            </a:r>
          </a:p>
          <a:p>
            <a:pPr>
              <a:buNone/>
            </a:pPr>
            <a:r>
              <a:rPr lang="uk-UA" dirty="0" smtClean="0"/>
              <a:t>посилали. Жуков прибув до Леніграда, якраз в той час</a:t>
            </a:r>
          </a:p>
          <a:p>
            <a:pPr>
              <a:buNone/>
            </a:pPr>
            <a:r>
              <a:rPr lang="uk-UA" dirty="0" smtClean="0"/>
              <a:t> коли кільце блокади вже зачинилося, і для нього оборону</a:t>
            </a:r>
          </a:p>
          <a:p>
            <a:pPr>
              <a:buNone/>
            </a:pPr>
            <a:r>
              <a:rPr lang="uk-UA" dirty="0" smtClean="0"/>
              <a:t> самої непереможної цитаделі СРСР вже організував </a:t>
            </a:r>
          </a:p>
          <a:p>
            <a:pPr>
              <a:buNone/>
            </a:pPr>
            <a:r>
              <a:rPr lang="uk-UA" dirty="0" smtClean="0"/>
              <a:t>Маленков, а Жуков посланий йому на допомогу, дикою і </a:t>
            </a:r>
          </a:p>
          <a:p>
            <a:pPr>
              <a:buNone/>
            </a:pPr>
            <a:r>
              <a:rPr lang="uk-UA" dirty="0" smtClean="0"/>
              <a:t>безглуздою жорстокістю викликав загальне </a:t>
            </a:r>
          </a:p>
          <a:p>
            <a:pPr>
              <a:buNone/>
            </a:pPr>
            <a:r>
              <a:rPr lang="uk-UA" dirty="0" smtClean="0"/>
              <a:t> невдоволення.</a:t>
            </a:r>
          </a:p>
          <a:p>
            <a:pPr>
              <a:buNone/>
            </a:pPr>
            <a:r>
              <a:rPr lang="uk-UA" dirty="0" smtClean="0"/>
              <a:t> І не дивно, бо першим ділом він взяв у заручники сім'ї своїх підлеглих, включаючи дружин, матерів, сестер, дітей.</a:t>
            </a:r>
          </a:p>
          <a:p>
            <a:pPr>
              <a:buNone/>
            </a:pPr>
            <a:r>
              <a:rPr lang="uk-UA" dirty="0" smtClean="0"/>
              <a:t>А згодом видав такий наказ:</a:t>
            </a:r>
          </a:p>
          <a:p>
            <a:pPr>
              <a:buNone/>
            </a:pPr>
            <a:r>
              <a:rPr lang="uk-UA" dirty="0" smtClean="0"/>
              <a:t>“</a:t>
            </a:r>
            <a:r>
              <a:rPr lang="ru-RU" dirty="0" smtClean="0"/>
              <a:t>Бойцы, сдавшиеся в плен, на возвращения подлежат </a:t>
            </a:r>
          </a:p>
          <a:p>
            <a:pPr>
              <a:buNone/>
            </a:pPr>
            <a:r>
              <a:rPr lang="ru-RU" dirty="0" smtClean="0"/>
              <a:t>расстрелу. Семьи тех, кто сдался врагу- разыскать и расстрелять»</a:t>
            </a:r>
            <a:endParaRPr lang="uk-U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Важкий 1945. Рік коли вже майже не могло бути втрат, є найкривавішим..</a:t>
            </a:r>
            <a:endParaRPr lang="uk-UA" dirty="0"/>
          </a:p>
        </p:txBody>
      </p:sp>
      <p:sp>
        <p:nvSpPr>
          <p:cNvPr id="3" name="Содержимое 2"/>
          <p:cNvSpPr>
            <a:spLocks noGrp="1"/>
          </p:cNvSpPr>
          <p:nvPr>
            <p:ph idx="1"/>
          </p:nvPr>
        </p:nvSpPr>
        <p:spPr>
          <a:xfrm>
            <a:off x="395536" y="1988840"/>
            <a:ext cx="8291264" cy="4536504"/>
          </a:xfrm>
        </p:spPr>
        <p:txBody>
          <a:bodyPr>
            <a:normAutofit fontScale="92500" lnSpcReduction="10000"/>
          </a:bodyPr>
          <a:lstStyle/>
          <a:p>
            <a:r>
              <a:rPr lang="uk-UA" dirty="0" smtClean="0"/>
              <a:t>1945. Виявляючи чудеса полководницького генія, Жуков вперше в історії кидає в бій танки на міські вулиці. В результаті чого дві танкові армії загинули в руїнах Берліна, жертви серед солдатів перевищили найважчі втрати початку війни, але місто узяте! Понад 300 тисяч людей безглуздо погубив Маршал що б приурочити перемогу до 1 травня і як вірний пес по швидше доповісти  Сталіну. Берлін був повністю оточений, підходили війська союзників і Німеччина в будь-якому випадку б капітулювала через тиждень - інший, але чомусь Жукову здалося, що крові радянського народу пролилося мало</a:t>
            </a:r>
            <a:endParaRPr lang="uk-U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323528" y="260648"/>
            <a:ext cx="8229600" cy="4608512"/>
          </a:xfrm>
        </p:spPr>
        <p:txBody>
          <a:bodyPr/>
          <a:lstStyle/>
          <a:p>
            <a:pPr>
              <a:buNone/>
            </a:pPr>
            <a:r>
              <a:rPr lang="ru-RU" dirty="0" smtClean="0"/>
              <a:t>Мета моєї презентації, не споганює тих, </a:t>
            </a:r>
            <a:r>
              <a:rPr lang="ru-RU" dirty="0" err="1" smtClean="0"/>
              <a:t>що</a:t>
            </a:r>
            <a:endParaRPr lang="ru-RU" dirty="0" smtClean="0"/>
          </a:p>
          <a:p>
            <a:pPr>
              <a:buNone/>
            </a:pPr>
            <a:r>
              <a:rPr lang="ru-RU" dirty="0" smtClean="0"/>
              <a:t> воювали у війні, а для того щоб показати </a:t>
            </a:r>
            <a:r>
              <a:rPr lang="ru-RU" dirty="0" err="1" smtClean="0"/>
              <a:t>що</a:t>
            </a:r>
            <a:r>
              <a:rPr lang="ru-RU" dirty="0" smtClean="0"/>
              <a:t> </a:t>
            </a:r>
          </a:p>
          <a:p>
            <a:pPr>
              <a:buNone/>
            </a:pPr>
            <a:r>
              <a:rPr lang="ru-RU" dirty="0" smtClean="0"/>
              <a:t>попри наших: бездарних і кривавих керівників у </a:t>
            </a:r>
          </a:p>
          <a:p>
            <a:pPr>
              <a:buNone/>
            </a:pPr>
            <a:r>
              <a:rPr lang="ru-RU" dirty="0" err="1" smtClean="0"/>
              <a:t>цій</a:t>
            </a:r>
            <a:r>
              <a:rPr lang="ru-RU" dirty="0" smtClean="0"/>
              <a:t> війні перемогли прості люди, і перемогли </a:t>
            </a:r>
            <a:r>
              <a:rPr lang="ru-RU" dirty="0" err="1" smtClean="0"/>
              <a:t>ціною</a:t>
            </a:r>
            <a:endParaRPr lang="ru-RU" dirty="0" smtClean="0"/>
          </a:p>
          <a:p>
            <a:pPr>
              <a:buNone/>
            </a:pPr>
            <a:r>
              <a:rPr lang="ru-RU" dirty="0" smtClean="0"/>
              <a:t> мільйонів життів і пролитої крові, а ті кого зараз </a:t>
            </a:r>
          </a:p>
          <a:p>
            <a:pPr>
              <a:buNone/>
            </a:pPr>
            <a:r>
              <a:rPr lang="ru-RU" dirty="0" err="1" smtClean="0"/>
              <a:t>показують</a:t>
            </a:r>
            <a:r>
              <a:rPr lang="ru-RU" dirty="0" smtClean="0"/>
              <a:t> героями , насправді ганьба наших  </a:t>
            </a:r>
          </a:p>
          <a:p>
            <a:pPr>
              <a:buNone/>
            </a:pPr>
            <a:r>
              <a:rPr lang="ru-RU" dirty="0" err="1" smtClean="0"/>
              <a:t>країн</a:t>
            </a:r>
            <a:r>
              <a:rPr lang="ru-RU" dirty="0" smtClean="0"/>
              <a:t>!!</a:t>
            </a:r>
            <a:endParaRPr lang="uk-UA" dirty="0"/>
          </a:p>
        </p:txBody>
      </p:sp>
      <p:sp>
        <p:nvSpPr>
          <p:cNvPr id="6" name="TextBox 5"/>
          <p:cNvSpPr txBox="1"/>
          <p:nvPr/>
        </p:nvSpPr>
        <p:spPr>
          <a:xfrm>
            <a:off x="4355976" y="5373216"/>
            <a:ext cx="4427984" cy="646331"/>
          </a:xfrm>
          <a:prstGeom prst="rect">
            <a:avLst/>
          </a:prstGeom>
          <a:noFill/>
        </p:spPr>
        <p:txBody>
          <a:bodyPr wrap="square" rtlCol="0">
            <a:spAutoFit/>
          </a:bodyPr>
          <a:lstStyle/>
          <a:p>
            <a:r>
              <a:rPr lang="uk-UA" dirty="0" smtClean="0"/>
              <a:t>Підготовила презентацію – </a:t>
            </a:r>
            <a:r>
              <a:rPr lang="uk-UA" dirty="0" err="1" smtClean="0"/>
              <a:t>Бутеско</a:t>
            </a:r>
            <a:r>
              <a:rPr lang="uk-UA" dirty="0" smtClean="0"/>
              <a:t> Христина Василівна 11-Б</a:t>
            </a:r>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1052736"/>
            <a:ext cx="3888432" cy="4896544"/>
          </a:xfrm>
        </p:spPr>
        <p:txBody>
          <a:bodyPr/>
          <a:lstStyle/>
          <a:p>
            <a:pPr>
              <a:buNone/>
            </a:pPr>
            <a:r>
              <a:rPr lang="uk-UA" dirty="0" smtClean="0"/>
              <a:t>    Георгій Жуков - в історію ввійшов як великий полководець, що не знав поразки, а також великий стратег. Але нові документи показують нове.</a:t>
            </a:r>
            <a:endParaRPr lang="uk-UA" dirty="0"/>
          </a:p>
        </p:txBody>
      </p:sp>
      <p:pic>
        <p:nvPicPr>
          <p:cNvPr id="4" name="Рисунок 3" descr="image001.jpg"/>
          <p:cNvPicPr>
            <a:picLocks noChangeAspect="1"/>
          </p:cNvPicPr>
          <p:nvPr/>
        </p:nvPicPr>
        <p:blipFill>
          <a:blip r:embed="rId2" cstate="print"/>
          <a:stretch>
            <a:fillRect/>
          </a:stretch>
        </p:blipFill>
        <p:spPr>
          <a:xfrm>
            <a:off x="4796196" y="0"/>
            <a:ext cx="4347804" cy="6858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88640"/>
            <a:ext cx="9144000" cy="6480720"/>
          </a:xfrm>
        </p:spPr>
        <p:txBody>
          <a:bodyPr/>
          <a:lstStyle/>
          <a:p>
            <a:pPr>
              <a:buNone/>
            </a:pPr>
            <a:r>
              <a:rPr lang="uk-UA" dirty="0" smtClean="0"/>
              <a:t>З усіх загальновідомих ресурсів про війну ми дізнаємося тільки те, що нам можна знати. Так і у випадку з Жуковим. Нам нав'язують  думки про те що Жуков - є  перемогою для всього народу. Але чи це так?</a:t>
            </a:r>
          </a:p>
          <a:p>
            <a:pPr>
              <a:buNone/>
            </a:pPr>
            <a:endParaRPr lang="uk-UA" dirty="0" smtClean="0"/>
          </a:p>
          <a:p>
            <a:pPr>
              <a:buNone/>
            </a:pPr>
            <a:endParaRPr lang="uk-UA" dirty="0" smtClean="0"/>
          </a:p>
          <a:p>
            <a:pPr>
              <a:buNone/>
            </a:pPr>
            <a:r>
              <a:rPr lang="en-US" dirty="0" smtClean="0"/>
              <a:t>PR </a:t>
            </a:r>
            <a:r>
              <a:rPr lang="uk-UA" dirty="0" smtClean="0"/>
              <a:t>компаніям того часу могла би позаздрити навіть Кока-кола, напівзруйнованій країні потрібен був символ який впевнено веде до перемоги, і таким символом виявився Жуков. Він дуже старанно відпрацьовував свій хліб, не зупиняючись ні перед чим, але всі його «перемоги» на Курській дузі, обороні Ленінграда і Москви, взяття Берліна не більше ніж вигадка.</a:t>
            </a:r>
            <a:endParaRPr lang="uk-U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457200" y="476672"/>
            <a:ext cx="4042792" cy="5832688"/>
          </a:xfrm>
        </p:spPr>
        <p:txBody>
          <a:bodyPr>
            <a:normAutofit fontScale="92500"/>
          </a:bodyPr>
          <a:lstStyle/>
          <a:p>
            <a:pPr>
              <a:buNone/>
            </a:pPr>
            <a:r>
              <a:rPr lang="ru-RU" i="1" u="sng" dirty="0" smtClean="0"/>
              <a:t> У Жукова преобладала манера в большей степени повелевать, чем руководить. В тяжелые минуты подчиненный не мог рассчитывать на поддержку с его стороны — поддержку товарища, начальника, теплым словом дружеским советом.-</a:t>
            </a:r>
            <a:r>
              <a:rPr lang="uk-UA" dirty="0" smtClean="0"/>
              <a:t>К.К. Рокоссовский. </a:t>
            </a:r>
            <a:endParaRPr lang="uk-UA" dirty="0"/>
          </a:p>
        </p:txBody>
      </p:sp>
      <p:sp>
        <p:nvSpPr>
          <p:cNvPr id="6" name="Заголовок 5"/>
          <p:cNvSpPr>
            <a:spLocks noGrp="1"/>
          </p:cNvSpPr>
          <p:nvPr>
            <p:ph type="title"/>
          </p:nvPr>
        </p:nvSpPr>
        <p:spPr>
          <a:xfrm>
            <a:off x="4499992" y="274638"/>
            <a:ext cx="4186808" cy="5530626"/>
          </a:xfrm>
        </p:spPr>
        <p:txBody>
          <a:bodyPr/>
          <a:lstStyle/>
          <a:p>
            <a:endParaRPr lang="uk-UA" dirty="0"/>
          </a:p>
        </p:txBody>
      </p:sp>
      <p:pic>
        <p:nvPicPr>
          <p:cNvPr id="7" name="Рисунок 6" descr="1290067544_zhuk.gif"/>
          <p:cNvPicPr>
            <a:picLocks noChangeAspect="1"/>
          </p:cNvPicPr>
          <p:nvPr/>
        </p:nvPicPr>
        <p:blipFill>
          <a:blip r:embed="rId2" cstate="print"/>
          <a:stretch>
            <a:fillRect/>
          </a:stretch>
        </p:blipFill>
        <p:spPr>
          <a:xfrm>
            <a:off x="4644008" y="476672"/>
            <a:ext cx="4320480" cy="388843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976704"/>
          </a:xfrm>
        </p:spPr>
        <p:txBody>
          <a:bodyPr/>
          <a:lstStyle/>
          <a:p>
            <a:pPr>
              <a:buNone/>
            </a:pPr>
            <a:r>
              <a:rPr lang="uk-UA" dirty="0" smtClean="0"/>
              <a:t>Жорстокість, що проявляв Жуков до своїх солдат дивувала навіть американських генералів. Для американців це було не зрозуміло як можна не шкодувати простих людей до такої міри, щоб посилати просто на вірну смерть для проходження мінних полів. </a:t>
            </a:r>
          </a:p>
          <a:p>
            <a:pPr>
              <a:buNone/>
            </a:pPr>
            <a:r>
              <a:rPr lang="uk-UA" dirty="0" smtClean="0"/>
              <a:t>  Так хто він герой чи просто кат  з владою у руках??  </a:t>
            </a:r>
          </a:p>
          <a:p>
            <a:pPr>
              <a:buNone/>
            </a:pPr>
            <a:r>
              <a:rPr lang="uk-UA" dirty="0" smtClean="0"/>
              <a:t>    </a:t>
            </a:r>
          </a:p>
          <a:p>
            <a:pPr>
              <a:buNone/>
            </a:pPr>
            <a:endParaRPr lang="uk-UA" dirty="0" smtClean="0"/>
          </a:p>
          <a:p>
            <a:pPr>
              <a:buNone/>
            </a:pPr>
            <a:endParaRPr lang="uk-UA" dirty="0" smtClean="0"/>
          </a:p>
          <a:p>
            <a:pPr>
              <a:buNone/>
            </a:pPr>
            <a:r>
              <a:rPr lang="uk-UA" dirty="0" smtClean="0"/>
              <a:t>Перейдемо  до конкретних фактів….</a:t>
            </a:r>
            <a:endParaRPr lang="uk-U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628800"/>
          </a:xfrm>
        </p:spPr>
        <p:txBody>
          <a:bodyPr>
            <a:normAutofit fontScale="90000"/>
          </a:bodyPr>
          <a:lstStyle/>
          <a:p>
            <a:r>
              <a:rPr lang="uk-UA" dirty="0" smtClean="0"/>
              <a:t>Перший міф, що ми розвіємо це те що битву на Халхін –Голі виграв Жуков.</a:t>
            </a:r>
            <a:endParaRPr lang="uk-UA" dirty="0"/>
          </a:p>
        </p:txBody>
      </p:sp>
      <p:sp>
        <p:nvSpPr>
          <p:cNvPr id="3" name="Содержимое 2"/>
          <p:cNvSpPr>
            <a:spLocks noGrp="1"/>
          </p:cNvSpPr>
          <p:nvPr>
            <p:ph idx="1"/>
          </p:nvPr>
        </p:nvSpPr>
        <p:spPr>
          <a:xfrm>
            <a:off x="457200" y="1844824"/>
            <a:ext cx="8229600" cy="4464536"/>
          </a:xfrm>
        </p:spPr>
        <p:txBody>
          <a:bodyPr/>
          <a:lstStyle/>
          <a:p>
            <a:r>
              <a:rPr lang="uk-UA" dirty="0" smtClean="0"/>
              <a:t>1.На цьому полі бої вперше було випробувано метод розстрілу солдат   для підвищення ефективності військ.</a:t>
            </a:r>
          </a:p>
          <a:p>
            <a:r>
              <a:rPr lang="uk-UA" dirty="0" smtClean="0"/>
              <a:t>2.Головного розробника стратегії вважають Жукова, але це не так… за новими даними це був Камбрі Багданов.</a:t>
            </a:r>
          </a:p>
          <a:p>
            <a:endParaRPr lang="uk-UA" dirty="0" smtClean="0"/>
          </a:p>
          <a:p>
            <a:endParaRPr lang="uk-UA" dirty="0" smtClean="0"/>
          </a:p>
          <a:p>
            <a:endParaRPr lang="uk-UA" dirty="0" smtClean="0"/>
          </a:p>
          <a:p>
            <a:endParaRPr lang="uk-U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0" dirty="0" smtClean="0"/>
              <a:t>Єльнинська операція</a:t>
            </a:r>
            <a:br>
              <a:rPr lang="ru-RU" b="0" dirty="0" smtClean="0"/>
            </a:br>
            <a:endParaRPr lang="uk-UA" dirty="0"/>
          </a:p>
        </p:txBody>
      </p:sp>
      <p:sp>
        <p:nvSpPr>
          <p:cNvPr id="3" name="Содержимое 2"/>
          <p:cNvSpPr>
            <a:spLocks noGrp="1"/>
          </p:cNvSpPr>
          <p:nvPr>
            <p:ph idx="1"/>
          </p:nvPr>
        </p:nvSpPr>
        <p:spPr>
          <a:xfrm>
            <a:off x="0" y="908720"/>
            <a:ext cx="9144000" cy="5949280"/>
          </a:xfrm>
        </p:spPr>
        <p:txBody>
          <a:bodyPr>
            <a:normAutofit lnSpcReduction="10000"/>
          </a:bodyPr>
          <a:lstStyle/>
          <a:p>
            <a:pPr>
              <a:buNone/>
            </a:pPr>
            <a:r>
              <a:rPr lang="uk-UA" dirty="0" smtClean="0"/>
              <a:t>Саме цій битві під Єльним історики передавали великого значення. Там народилася радянська армія, там солдат навчився вести бій просто німців і там проявився полководський талант Жукова. Але сьогодні коли ми вже мали доступи до німецьких архівів саме ця битва  виглядає вже по-іншому.</a:t>
            </a:r>
          </a:p>
          <a:p>
            <a:pPr>
              <a:buNone/>
            </a:pPr>
            <a:r>
              <a:rPr lang="uk-UA" dirty="0" smtClean="0"/>
              <a:t>“Німецькі генерали не вважали важливим  втримувати Єльн і вони її відддали майже без супротиву. Адже головна тогочасна ціль нацистів це був. За даними розвідки німці  повинні були наступати на Києв, тому вони послабили наступ під Єльним і Жуков цим скориставшись як уже перемогою захопив Єльн , і тим самим віддавши Києв  і не допомігши цілій армії( 30 000осіб), котрі потрапили у полон через самолюбство Жукова та відсутності підтримки з боку МАРШАЛА!!</a:t>
            </a:r>
            <a:endParaRPr lang="uk-U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0"/>
            <a:ext cx="8363272" cy="6309360"/>
          </a:xfrm>
        </p:spPr>
        <p:txBody>
          <a:bodyPr/>
          <a:lstStyle/>
          <a:p>
            <a:pPr>
              <a:buNone/>
            </a:pPr>
            <a:r>
              <a:rPr lang="uk-UA" dirty="0" smtClean="0"/>
              <a:t>Восени 1941 року коли німці з планом  (Волжское водохранилище)  намались прорвати в бік Істрінського водосховища. Фронтом командував Жуков. Оборону займає 16 армія під керівництвом Рокоссовського.</a:t>
            </a:r>
          </a:p>
          <a:p>
            <a:pPr>
              <a:buNone/>
            </a:pPr>
            <a:r>
              <a:rPr lang="uk-UA" dirty="0" smtClean="0"/>
              <a:t>Оборону, де наказав вести Жуков , пройшла крахом і була самогубством для солдат.  Рокоссовський вимагав від Жукова прийняти іншу позицію, але він отримав відмову. І тим самим знищуючи радянських солдат. Однак Рокоссовський пише лист до Начальника генерального штабу Шабашникову який дає згоду. Дізеавшись про це Жуков був у гніві і відпраляє телеграму Рокоссовському:</a:t>
            </a:r>
            <a:endParaRPr lang="uk-U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332656"/>
            <a:ext cx="8496944" cy="6048672"/>
          </a:xfrm>
        </p:spPr>
        <p:txBody>
          <a:bodyPr/>
          <a:lstStyle/>
          <a:p>
            <a:pPr>
              <a:buNone/>
            </a:pPr>
            <a:r>
              <a:rPr lang="ru-RU" dirty="0" smtClean="0"/>
              <a:t> «</a:t>
            </a:r>
            <a:r>
              <a:rPr lang="uk-UA" dirty="0" smtClean="0"/>
              <a:t>Войсками фронту командую я!</a:t>
            </a:r>
            <a:r>
              <a:rPr lang="ru-RU" dirty="0" smtClean="0"/>
              <a:t> Приказ об отводе войск за Истринское водохранилище отменяю, приказываю обороняться на занимаемом рубеже и ни шагу назад, не отступать.</a:t>
            </a:r>
          </a:p>
          <a:p>
            <a:pPr>
              <a:buNone/>
            </a:pPr>
            <a:r>
              <a:rPr lang="ru-RU" dirty="0" smtClean="0"/>
              <a:t>                                             Генерал армии Жуков»</a:t>
            </a:r>
            <a:endParaRPr lang="uk-UA" dirty="0"/>
          </a:p>
        </p:txBody>
      </p:sp>
      <p:pic>
        <p:nvPicPr>
          <p:cNvPr id="4" name="Рисунок 3" descr="загруженное.jpg"/>
          <p:cNvPicPr>
            <a:picLocks noChangeAspect="1"/>
          </p:cNvPicPr>
          <p:nvPr/>
        </p:nvPicPr>
        <p:blipFill>
          <a:blip r:embed="rId2" cstate="print"/>
          <a:stretch>
            <a:fillRect/>
          </a:stretch>
        </p:blipFill>
        <p:spPr>
          <a:xfrm>
            <a:off x="5436096" y="2780928"/>
            <a:ext cx="2736304" cy="3384376"/>
          </a:xfrm>
          <a:prstGeom prst="rect">
            <a:avLst/>
          </a:prstGeom>
        </p:spPr>
      </p:pic>
      <p:pic>
        <p:nvPicPr>
          <p:cNvPr id="5" name="Рисунок 4" descr="roko.jpg"/>
          <p:cNvPicPr>
            <a:picLocks noChangeAspect="1"/>
          </p:cNvPicPr>
          <p:nvPr/>
        </p:nvPicPr>
        <p:blipFill>
          <a:blip r:embed="rId3" cstate="print"/>
          <a:stretch>
            <a:fillRect/>
          </a:stretch>
        </p:blipFill>
        <p:spPr>
          <a:xfrm>
            <a:off x="539552" y="2492896"/>
            <a:ext cx="2800350" cy="3933825"/>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180</TotalTime>
  <Words>947</Words>
  <Application>Microsoft Office PowerPoint</Application>
  <PresentationFormat>Экран (4:3)</PresentationFormat>
  <Paragraphs>55</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Апекс</vt:lpstr>
      <vt:lpstr>Маршал   «Перемоги» Жуков</vt:lpstr>
      <vt:lpstr>Слайд 2</vt:lpstr>
      <vt:lpstr>Слайд 3</vt:lpstr>
      <vt:lpstr>Слайд 4</vt:lpstr>
      <vt:lpstr>Слайд 5</vt:lpstr>
      <vt:lpstr>Перший міф, що ми розвіємо це те що битву на Халхін –Голі виграв Жуков.</vt:lpstr>
      <vt:lpstr>Єльнинська операція </vt:lpstr>
      <vt:lpstr>Слайд 8</vt:lpstr>
      <vt:lpstr>Слайд 9</vt:lpstr>
      <vt:lpstr>Слайд 10</vt:lpstr>
      <vt:lpstr>Слайд 11</vt:lpstr>
      <vt:lpstr>Важкий 1945. Рік коли вже майже не могло бути втрат, є найкривавішим..</vt:lpstr>
      <vt:lpstr>Слайд 13</vt:lpstr>
    </vt:vector>
  </TitlesOfParts>
  <Company>Krokoz™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Маршал   «Перемоги» Жуков</dc:title>
  <dc:creator>Kristoshka</dc:creator>
  <cp:lastModifiedBy>Kristoshka</cp:lastModifiedBy>
  <cp:revision>18</cp:revision>
  <dcterms:created xsi:type="dcterms:W3CDTF">2013-10-03T16:13:27Z</dcterms:created>
  <dcterms:modified xsi:type="dcterms:W3CDTF">2013-10-04T05:38:17Z</dcterms:modified>
</cp:coreProperties>
</file>