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4" r:id="rId4"/>
    <p:sldId id="257" r:id="rId5"/>
    <p:sldId id="259" r:id="rId6"/>
    <p:sldId id="260" r:id="rId7"/>
    <p:sldId id="261" r:id="rId8"/>
    <p:sldId id="265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380" autoAdjust="0"/>
  </p:normalViewPr>
  <p:slideViewPr>
    <p:cSldViewPr>
      <p:cViewPr varScale="1">
        <p:scale>
          <a:sx n="97" d="100"/>
          <a:sy n="97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814277-F4AD-4DB9-983A-C029713A3FAA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E727D-DAEA-49DB-9895-EF9C2CC08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0%B0%D0%BC%D1%96%D0%BD%D0%BD%D0%B8%D0%B9_%D0%A5%D1%80%D0%B5%D1%81%D1%82_(%D1%84%D1%96%D0%BB%D1%8C%D0%BC)" TargetMode="External"/><Relationship Id="rId3" Type="http://schemas.openxmlformats.org/officeDocument/2006/relationships/hyperlink" Target="http://uk.wikipedia.org/wiki/%D0%A2%D1%96%D0%BD%D1%96_%D0%B7%D0%B0%D0%B1%D1%83%D1%82%D0%B8%D1%85_%D0%BF%D1%80%D0%B5%D0%B4%D0%BA%D1%96%D0%B2_(%D1%84%D1%96%D0%BB%D1%8C%D0%BC)" TargetMode="External"/><Relationship Id="rId7" Type="http://schemas.openxmlformats.org/officeDocument/2006/relationships/hyperlink" Target="http://uk.wikipedia.org/wiki/%D0%86%D0%BB%D0%BB%D1%94%D0%BD%D0%BA%D0%BE_%D0%AE%D1%80%D1%96%D0%B9_%D0%93%D0%B5%D1%80%D0%B0%D1%81%D0%B8%D0%BC%D0%BE%D0%B2%D0%B8%D1%87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uk.wikipedia.org/wiki/%D0%9A%D1%80%D0%B8%D0%BD%D0%B8%D1%86%D1%8F_%D0%B4%D0%BB%D1%8F_%D1%81%D0%BF%D1%80%D0%B0%D0%B3%D0%BB%D0%B8%D1%85_(%D1%84%D1%96%D0%BB%D1%8C%D0%BC)" TargetMode="External"/><Relationship Id="rId11" Type="http://schemas.openxmlformats.org/officeDocument/2006/relationships/hyperlink" Target="http://uk.wikipedia.org/wiki/%D0%A2%D0%BE%D0%B4%D0%BE%D1%80%D0%BE%D0%B2%D1%81%D1%8C%D0%BA%D0%B8%D0%B9_%D0%9F%D0%B5%D1%82%D1%80%D0%BE_%D0%AE%D1%85%D0%B8%D0%BC%D0%BE%D0%B2%D0%B8%D1%87" TargetMode="External"/><Relationship Id="rId5" Type="http://schemas.openxmlformats.org/officeDocument/2006/relationships/hyperlink" Target="http://uk.wikipedia.org/wiki/%D0%90%D1%80%D0%B3%D0%B5%D0%BD%D1%82%D0%B8%D0%BD%D0%B0" TargetMode="External"/><Relationship Id="rId10" Type="http://schemas.openxmlformats.org/officeDocument/2006/relationships/hyperlink" Target="http://uk.wikipedia.org/w/index.php?title=%D0%92%D1%96%D1%80%D0%BD%D1%96%D1%81%D1%82%D1%8C_(%D1%84%D1%96%D0%BB%D1%8C%D0%BC)&amp;action=edit&amp;redlink=1" TargetMode="External"/><Relationship Id="rId4" Type="http://schemas.openxmlformats.org/officeDocument/2006/relationships/hyperlink" Target="http://uk.wikipedia.org/wiki/%D0%9F%D0%B0%D1%80%D0%B0%D0%B4%D0%B6%D0%B0%D0%BD%D0%BE%D0%B2_%D0%A1%D0%B5%D1%80%D0%B3%D1%96%D0%B9_%D0%99%D0%BE%D1%81%D0%B8%D0%BF%D0%BE%D0%B2%D0%B8%D1%87" TargetMode="External"/><Relationship Id="rId9" Type="http://schemas.openxmlformats.org/officeDocument/2006/relationships/hyperlink" Target="http://uk.wikipedia.org/wiki/%D0%9E%D1%81%D0%B8%D0%BA%D0%B0_%D0%9B%D0%B5%D0%BE%D0%BD%D1%96%D0%B4_%D0%9C%D0%B8%D1%85%D0%B0%D0%B9%D0%BB%D0%BE%D0%B2%D0%B8%D1%87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1%83%D1%86%D1%83%D0%BB%D0%B8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uk.wikipedia.org/wiki/%D0%86%D0%B2%D0%B0%D0%BD_%D0%9F%D0%B0%D0%BB%D1%96%D0%B9%D1%87%D1%83%D0%BA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Екранізація</a:t>
            </a:r>
            <a:r>
              <a:rPr lang="ru-RU" dirty="0" smtClean="0"/>
              <a:t> </a:t>
            </a:r>
            <a:r>
              <a:rPr lang="ru-RU" dirty="0" err="1" smtClean="0"/>
              <a:t>однойменної</a:t>
            </a:r>
            <a:r>
              <a:rPr lang="ru-RU" dirty="0" smtClean="0"/>
              <a:t> </a:t>
            </a:r>
            <a:r>
              <a:rPr lang="ru-RU" dirty="0" err="1" smtClean="0"/>
              <a:t>повісті</a:t>
            </a:r>
            <a:r>
              <a:rPr lang="ru-RU" dirty="0" smtClean="0"/>
              <a:t> </a:t>
            </a:r>
            <a:r>
              <a:rPr lang="ru-RU" dirty="0" err="1" smtClean="0"/>
              <a:t>Ванди</a:t>
            </a:r>
            <a:r>
              <a:rPr lang="ru-RU" dirty="0" smtClean="0"/>
              <a:t> </a:t>
            </a:r>
            <a:r>
              <a:rPr lang="ru-RU" dirty="0" err="1" smtClean="0"/>
              <a:t>Василевської</a:t>
            </a:r>
            <a:r>
              <a:rPr lang="ru-RU" dirty="0" smtClean="0"/>
              <a:t> . Цей </a:t>
            </a:r>
            <a:r>
              <a:rPr lang="ru-RU" dirty="0" err="1" smtClean="0"/>
              <a:t>фільм</a:t>
            </a:r>
            <a:r>
              <a:rPr lang="ru-RU" dirty="0" smtClean="0"/>
              <a:t> </a:t>
            </a:r>
            <a:r>
              <a:rPr lang="ru-RU" dirty="0" err="1" smtClean="0"/>
              <a:t>примітний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вийшов</a:t>
            </a:r>
            <a:r>
              <a:rPr lang="ru-RU" dirty="0" smtClean="0"/>
              <a:t> в роки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знятий</a:t>
            </a:r>
            <a:r>
              <a:rPr lang="ru-RU" dirty="0" smtClean="0"/>
              <a:t> в </a:t>
            </a:r>
            <a:r>
              <a:rPr lang="ru-RU" dirty="0" err="1" smtClean="0"/>
              <a:t>найважчих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. </a:t>
            </a:r>
            <a:r>
              <a:rPr lang="ru-RU" dirty="0" err="1" smtClean="0"/>
              <a:t>Він</a:t>
            </a:r>
            <a:r>
              <a:rPr lang="ru-RU" dirty="0" smtClean="0"/>
              <a:t> про доблесть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героїзм</a:t>
            </a:r>
            <a:r>
              <a:rPr lang="ru-RU" dirty="0" smtClean="0"/>
              <a:t> </a:t>
            </a:r>
            <a:r>
              <a:rPr lang="ru-RU" dirty="0" err="1" smtClean="0"/>
              <a:t>партизанів</a:t>
            </a:r>
            <a:r>
              <a:rPr lang="ru-RU" dirty="0" smtClean="0"/>
              <a:t> , про </a:t>
            </a:r>
            <a:r>
              <a:rPr lang="ru-RU" dirty="0" err="1" smtClean="0"/>
              <a:t>простої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 </a:t>
            </a:r>
            <a:r>
              <a:rPr lang="ru-RU" dirty="0" err="1" smtClean="0"/>
              <a:t>Олені</a:t>
            </a:r>
            <a:r>
              <a:rPr lang="ru-RU" dirty="0" smtClean="0"/>
              <a:t> </a:t>
            </a:r>
            <a:r>
              <a:rPr lang="ru-RU" dirty="0" err="1" smtClean="0"/>
              <a:t>Костюк</a:t>
            </a:r>
            <a:r>
              <a:rPr lang="ru-RU" dirty="0" smtClean="0"/>
              <a:t> , </a:t>
            </a:r>
            <a:r>
              <a:rPr lang="ru-RU" dirty="0" err="1" smtClean="0"/>
              <a:t>що</a:t>
            </a:r>
            <a:r>
              <a:rPr lang="ru-RU" dirty="0" smtClean="0"/>
              <a:t> встала в ряди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месників</a:t>
            </a:r>
            <a:r>
              <a:rPr lang="ru-RU" dirty="0" smtClean="0"/>
              <a:t>. "Доля Олени </a:t>
            </a:r>
            <a:r>
              <a:rPr lang="ru-RU" dirty="0" err="1" smtClean="0"/>
              <a:t>Костюк</a:t>
            </a:r>
            <a:r>
              <a:rPr lang="ru-RU" dirty="0" smtClean="0"/>
              <a:t> , - говорила </a:t>
            </a:r>
            <a:r>
              <a:rPr lang="ru-RU" dirty="0" err="1" smtClean="0"/>
              <a:t>виконавиця</a:t>
            </a:r>
            <a:r>
              <a:rPr lang="ru-RU" dirty="0" smtClean="0"/>
              <a:t> </a:t>
            </a:r>
            <a:r>
              <a:rPr lang="ru-RU" dirty="0" err="1" smtClean="0"/>
              <a:t>головної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Наталія</a:t>
            </a:r>
            <a:r>
              <a:rPr lang="ru-RU" dirty="0" smtClean="0"/>
              <a:t> </a:t>
            </a:r>
            <a:r>
              <a:rPr lang="ru-RU" dirty="0" err="1" smtClean="0"/>
              <a:t>Ужвій</a:t>
            </a:r>
            <a:r>
              <a:rPr lang="ru-RU" dirty="0" smtClean="0"/>
              <a:t> , - яка без </a:t>
            </a:r>
            <a:r>
              <a:rPr lang="ru-RU" dirty="0" err="1" smtClean="0"/>
              <a:t>єдиного</a:t>
            </a:r>
            <a:r>
              <a:rPr lang="ru-RU" dirty="0" smtClean="0"/>
              <a:t> </a:t>
            </a:r>
            <a:r>
              <a:rPr lang="ru-RU" dirty="0" err="1" smtClean="0"/>
              <a:t>стогону</a:t>
            </a:r>
            <a:r>
              <a:rPr lang="ru-RU" dirty="0" smtClean="0"/>
              <a:t> перенесла </a:t>
            </a:r>
            <a:r>
              <a:rPr lang="ru-RU" dirty="0" err="1" smtClean="0"/>
              <a:t>нелюдські</a:t>
            </a:r>
            <a:r>
              <a:rPr lang="ru-RU" dirty="0" smtClean="0"/>
              <a:t> муки , </a:t>
            </a:r>
            <a:r>
              <a:rPr lang="ru-RU" dirty="0" err="1" smtClean="0"/>
              <a:t>тортури</a:t>
            </a:r>
            <a:r>
              <a:rPr lang="ru-RU" dirty="0" smtClean="0"/>
              <a:t> , смерть </a:t>
            </a:r>
            <a:r>
              <a:rPr lang="ru-RU" dirty="0" err="1" smtClean="0"/>
              <a:t>новонародженої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 , убитого </a:t>
            </a:r>
            <a:r>
              <a:rPr lang="ru-RU" dirty="0" err="1" smtClean="0"/>
              <a:t>фашистським</a:t>
            </a:r>
            <a:r>
              <a:rPr lang="ru-RU" dirty="0" smtClean="0"/>
              <a:t> </a:t>
            </a:r>
            <a:r>
              <a:rPr lang="ru-RU" dirty="0" err="1" smtClean="0"/>
              <a:t>офіцером</a:t>
            </a:r>
            <a:r>
              <a:rPr lang="ru-RU" dirty="0" smtClean="0"/>
              <a:t> , </a:t>
            </a:r>
            <a:r>
              <a:rPr lang="ru-RU" dirty="0" err="1" smtClean="0"/>
              <a:t>і</a:t>
            </a:r>
            <a:r>
              <a:rPr lang="ru-RU" dirty="0" smtClean="0"/>
              <a:t> не видала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товаришів</a:t>
            </a:r>
            <a:r>
              <a:rPr lang="ru-RU" dirty="0" smtClean="0"/>
              <a:t> , </a:t>
            </a:r>
            <a:r>
              <a:rPr lang="ru-RU" dirty="0" err="1" smtClean="0"/>
              <a:t>нікого</a:t>
            </a:r>
            <a:r>
              <a:rPr lang="ru-RU" dirty="0" smtClean="0"/>
              <a:t> не </a:t>
            </a:r>
            <a:r>
              <a:rPr lang="ru-RU" dirty="0" err="1" smtClean="0"/>
              <a:t>залишила</a:t>
            </a:r>
            <a:r>
              <a:rPr lang="ru-RU" dirty="0" smtClean="0"/>
              <a:t> </a:t>
            </a:r>
            <a:r>
              <a:rPr lang="ru-RU" dirty="0" err="1" smtClean="0"/>
              <a:t>байдужим</a:t>
            </a:r>
            <a:r>
              <a:rPr lang="ru-RU" dirty="0" smtClean="0"/>
              <a:t>. Вона </a:t>
            </a:r>
            <a:r>
              <a:rPr lang="ru-RU" dirty="0" err="1" smtClean="0"/>
              <a:t>сприймалася</a:t>
            </a:r>
            <a:r>
              <a:rPr lang="ru-RU" dirty="0" smtClean="0"/>
              <a:t> як символ , як </a:t>
            </a:r>
            <a:r>
              <a:rPr lang="ru-RU" dirty="0" err="1" smtClean="0"/>
              <a:t>узагальнене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, великого </a:t>
            </a:r>
            <a:r>
              <a:rPr lang="ru-RU" dirty="0" err="1" smtClean="0"/>
              <a:t>мужності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пристрасної</a:t>
            </a:r>
            <a:r>
              <a:rPr lang="ru-RU" dirty="0" smtClean="0"/>
              <a:t> </a:t>
            </a:r>
            <a:r>
              <a:rPr lang="ru-RU" dirty="0" err="1" smtClean="0"/>
              <a:t>материнської</a:t>
            </a:r>
            <a:r>
              <a:rPr lang="ru-RU" dirty="0" smtClean="0"/>
              <a:t> </a:t>
            </a:r>
            <a:r>
              <a:rPr lang="ru-RU" dirty="0" err="1" smtClean="0"/>
              <a:t>любові</a:t>
            </a:r>
            <a:r>
              <a:rPr lang="ru-RU" dirty="0" smtClean="0"/>
              <a:t> ... " Веселка" </a:t>
            </a:r>
            <a:r>
              <a:rPr lang="ru-RU" dirty="0" err="1" smtClean="0"/>
              <a:t>зачіпала</a:t>
            </a:r>
            <a:r>
              <a:rPr lang="ru-RU" dirty="0" smtClean="0"/>
              <a:t> за </a:t>
            </a:r>
            <a:r>
              <a:rPr lang="ru-RU" dirty="0" err="1" smtClean="0"/>
              <a:t>живе</a:t>
            </a:r>
            <a:r>
              <a:rPr lang="ru-RU" dirty="0" smtClean="0"/>
              <a:t> , звучала як </a:t>
            </a:r>
            <a:r>
              <a:rPr lang="ru-RU" dirty="0" err="1" smtClean="0"/>
              <a:t>гнівна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прокурора ... Вона </a:t>
            </a:r>
            <a:r>
              <a:rPr lang="ru-RU" dirty="0" err="1" smtClean="0"/>
              <a:t>викликала</a:t>
            </a:r>
            <a:r>
              <a:rPr lang="ru-RU" dirty="0" smtClean="0"/>
              <a:t> ненависть до ворога , </a:t>
            </a:r>
            <a:r>
              <a:rPr lang="ru-RU" dirty="0" err="1" smtClean="0"/>
              <a:t>бажання</a:t>
            </a:r>
            <a:r>
              <a:rPr lang="ru-RU" dirty="0" smtClean="0"/>
              <a:t> </a:t>
            </a:r>
            <a:r>
              <a:rPr lang="ru-RU" dirty="0" err="1" smtClean="0"/>
              <a:t>боротися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 ".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E727D-DAEA-49DB-9895-EF9C2CC0868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Фільм</a:t>
            </a:r>
            <a:r>
              <a:rPr lang="ru-RU" dirty="0" smtClean="0"/>
              <a:t> </a:t>
            </a:r>
            <a:r>
              <a:rPr lang="ru-RU" dirty="0" err="1" smtClean="0"/>
              <a:t>знімали</a:t>
            </a:r>
            <a:r>
              <a:rPr lang="ru-RU" dirty="0" smtClean="0"/>
              <a:t> в </a:t>
            </a:r>
            <a:r>
              <a:rPr lang="ru-RU" dirty="0" err="1" smtClean="0"/>
              <a:t>Запоріжжі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"У </a:t>
            </a:r>
            <a:r>
              <a:rPr lang="ru-RU" dirty="0" err="1" smtClean="0"/>
              <a:t>Запоріжжі</a:t>
            </a:r>
            <a:r>
              <a:rPr lang="ru-RU" dirty="0" smtClean="0"/>
              <a:t> </a:t>
            </a:r>
            <a:r>
              <a:rPr lang="ru-RU" dirty="0" err="1" smtClean="0"/>
              <a:t>снігу</a:t>
            </a:r>
            <a:r>
              <a:rPr lang="ru-RU" dirty="0" smtClean="0"/>
              <a:t> не </a:t>
            </a:r>
            <a:r>
              <a:rPr lang="ru-RU" dirty="0" err="1" smtClean="0"/>
              <a:t>було</a:t>
            </a:r>
            <a:r>
              <a:rPr lang="ru-RU" dirty="0" smtClean="0"/>
              <a:t>. А </a:t>
            </a:r>
            <a:r>
              <a:rPr lang="ru-RU" dirty="0" err="1" smtClean="0"/>
              <a:t>Хуцієв</a:t>
            </a:r>
            <a:r>
              <a:rPr lang="ru-RU" dirty="0" smtClean="0"/>
              <a:t> треба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зняти</a:t>
            </a:r>
            <a:r>
              <a:rPr lang="ru-RU" dirty="0" smtClean="0"/>
              <a:t> </a:t>
            </a:r>
            <a:r>
              <a:rPr lang="ru-RU" dirty="0" err="1" smtClean="0"/>
              <a:t>епізод</a:t>
            </a:r>
            <a:r>
              <a:rPr lang="ru-RU" dirty="0" smtClean="0"/>
              <a:t>, коли </a:t>
            </a:r>
            <a:r>
              <a:rPr lang="ru-RU" dirty="0" err="1" smtClean="0"/>
              <a:t>вчителька</a:t>
            </a:r>
            <a:r>
              <a:rPr lang="ru-RU" dirty="0" smtClean="0"/>
              <a:t> </a:t>
            </a:r>
            <a:r>
              <a:rPr lang="ru-RU" dirty="0" err="1" smtClean="0"/>
              <a:t>диктує</a:t>
            </a:r>
            <a:r>
              <a:rPr lang="ru-RU" dirty="0" smtClean="0"/>
              <a:t> текст диктанту, а за </a:t>
            </a:r>
            <a:r>
              <a:rPr lang="ru-RU" dirty="0" err="1" smtClean="0"/>
              <a:t>вікном</a:t>
            </a:r>
            <a:r>
              <a:rPr lang="ru-RU" dirty="0" smtClean="0"/>
              <a:t> </a:t>
            </a:r>
            <a:r>
              <a:rPr lang="ru-RU" dirty="0" err="1" smtClean="0"/>
              <a:t>класу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</a:t>
            </a:r>
            <a:r>
              <a:rPr lang="ru-RU" dirty="0" err="1" smtClean="0"/>
              <a:t>сніг</a:t>
            </a:r>
            <a:r>
              <a:rPr lang="ru-RU" dirty="0" smtClean="0"/>
              <a:t>. </a:t>
            </a:r>
            <a:r>
              <a:rPr lang="ru-RU" dirty="0" err="1" smtClean="0"/>
              <a:t>Спорядили</a:t>
            </a:r>
            <a:r>
              <a:rPr lang="ru-RU" dirty="0" smtClean="0"/>
              <a:t> </a:t>
            </a:r>
            <a:r>
              <a:rPr lang="ru-RU" dirty="0" err="1" smtClean="0"/>
              <a:t>спеціальну</a:t>
            </a:r>
            <a:r>
              <a:rPr lang="ru-RU" dirty="0" smtClean="0"/>
              <a:t> команду, яка повинна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відправитися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Москву, а </a:t>
            </a:r>
            <a:r>
              <a:rPr lang="ru-RU" dirty="0" err="1" smtClean="0"/>
              <a:t>потім</a:t>
            </a:r>
            <a:r>
              <a:rPr lang="ru-RU" dirty="0" smtClean="0"/>
              <a:t> в </a:t>
            </a:r>
            <a:r>
              <a:rPr lang="ru-RU" dirty="0" err="1" smtClean="0"/>
              <a:t>Новосибірськ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там </a:t>
            </a:r>
            <a:r>
              <a:rPr lang="ru-RU" dirty="0" err="1" smtClean="0"/>
              <a:t>зняти</a:t>
            </a:r>
            <a:r>
              <a:rPr lang="ru-RU" dirty="0" smtClean="0"/>
              <a:t> </a:t>
            </a:r>
            <a:r>
              <a:rPr lang="ru-RU" dirty="0" err="1" smtClean="0"/>
              <a:t>засніжені</a:t>
            </a:r>
            <a:r>
              <a:rPr lang="ru-RU" dirty="0" smtClean="0"/>
              <a:t> </a:t>
            </a:r>
            <a:r>
              <a:rPr lang="ru-RU" dirty="0" err="1" smtClean="0"/>
              <a:t>пейзажі</a:t>
            </a:r>
            <a:r>
              <a:rPr lang="ru-RU" dirty="0" smtClean="0"/>
              <a:t>. </a:t>
            </a:r>
            <a:r>
              <a:rPr lang="ru-RU" dirty="0" err="1" smtClean="0"/>
              <a:t>Увечері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поїхала</a:t>
            </a:r>
            <a:r>
              <a:rPr lang="ru-RU" dirty="0" smtClean="0"/>
              <a:t>, а </a:t>
            </a:r>
            <a:r>
              <a:rPr lang="ru-RU" dirty="0" err="1" smtClean="0"/>
              <a:t>вранці</a:t>
            </a:r>
            <a:r>
              <a:rPr lang="ru-RU" dirty="0" smtClean="0"/>
              <a:t> в </a:t>
            </a:r>
            <a:r>
              <a:rPr lang="ru-RU" dirty="0" err="1" smtClean="0"/>
              <a:t>Запоріжжі</a:t>
            </a:r>
            <a:r>
              <a:rPr lang="ru-RU" dirty="0" smtClean="0"/>
              <a:t> </a:t>
            </a:r>
            <a:r>
              <a:rPr lang="ru-RU" dirty="0" err="1" smtClean="0"/>
              <a:t>посипав</a:t>
            </a:r>
            <a:r>
              <a:rPr lang="ru-RU" dirty="0" smtClean="0"/>
              <a:t> </a:t>
            </a:r>
            <a:r>
              <a:rPr lang="ru-RU" dirty="0" err="1" smtClean="0"/>
              <a:t>приголомшливий</a:t>
            </a:r>
            <a:r>
              <a:rPr lang="ru-RU" dirty="0" smtClean="0"/>
              <a:t> </a:t>
            </a:r>
            <a:r>
              <a:rPr lang="ru-RU" dirty="0" err="1" smtClean="0"/>
              <a:t>сніг</a:t>
            </a:r>
            <a:r>
              <a:rPr lang="ru-RU" dirty="0" smtClean="0"/>
              <a:t>, </a:t>
            </a:r>
            <a:r>
              <a:rPr lang="ru-RU" dirty="0" err="1" smtClean="0"/>
              <a:t>величезні</a:t>
            </a:r>
            <a:r>
              <a:rPr lang="ru-RU" dirty="0" smtClean="0"/>
              <a:t> </a:t>
            </a:r>
            <a:r>
              <a:rPr lang="ru-RU" dirty="0" err="1" smtClean="0"/>
              <a:t>пластівці</a:t>
            </a:r>
            <a:r>
              <a:rPr lang="ru-RU" dirty="0" smtClean="0"/>
              <a:t>. І за один день </a:t>
            </a:r>
            <a:r>
              <a:rPr lang="ru-RU" dirty="0" err="1" smtClean="0"/>
              <a:t>зняли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сцен. "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E727D-DAEA-49DB-9895-EF9C2CC0868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час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з'являються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стрічки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поклали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початок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унікальному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феномену «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українського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поетичного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кіно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»: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Тіні забутих предків (фільм)"/>
              </a:rPr>
              <a:t>«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Тіні забутих предків (фільм)"/>
              </a:rPr>
              <a:t>Тіні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Тіні забутих предків (фільм)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Тіні забутих предків (фільм)"/>
              </a:rPr>
              <a:t>забутих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Тіні забутих предків (фільм)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Тіні забутих предків (фільм)"/>
              </a:rPr>
              <a:t>предків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Тіні забутих предків (фільм)"/>
              </a:rPr>
              <a:t>»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Параджанов Сергій Йосипович"/>
              </a:rPr>
              <a:t>Сергія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Параджанов Сергій Йосипович"/>
              </a:rPr>
              <a:t> Параджанова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(1964),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отримав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другу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премію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7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Міжнародному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кінофестивалі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Аргентина"/>
              </a:rPr>
              <a:t>Аргентині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Криниця для спраглих (фільм)"/>
              </a:rPr>
              <a:t>«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Криниця для спраглих (фільм)"/>
              </a:rPr>
              <a:t>Криниця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Криниця для спраглих (фільм)"/>
              </a:rPr>
              <a:t> для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Криниця для спраглих (фільм)"/>
              </a:rPr>
              <a:t>спраглих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Криниця для спраглих (фільм)"/>
              </a:rPr>
              <a:t>»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Іллєнко Юрій Герасимович"/>
              </a:rPr>
              <a:t>Юрія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Іллєнко Юрій Герасимович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Іллєнко Юрій Герасимович"/>
              </a:rPr>
              <a:t>Іллєнка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(1965);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tooltip="Камінний Хрест (фільм)"/>
              </a:rPr>
              <a:t>«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tooltip="Камінний Хрест (фільм)"/>
              </a:rPr>
              <a:t>Камінний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tooltip="Камінний Хрест (фільм)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tooltip="Камінний Хрест (фільм)"/>
              </a:rPr>
              <a:t>хрест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tooltip="Камінний Хрест (фільм)"/>
              </a:rPr>
              <a:t>»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9" tooltip="Осика Леонід Михайлович"/>
              </a:rPr>
              <a:t>Леоніда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9" tooltip="Осика Леонід Михайлович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9" tooltip="Осика Леонід Михайлович"/>
              </a:rPr>
              <a:t>Осики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(1968),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0" tooltip="Вірність (фільм) (ще не написана)"/>
              </a:rPr>
              <a:t>«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0" tooltip="Вірність (фільм) (ще не написана)"/>
              </a:rPr>
              <a:t>Вірність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0" tooltip="Вірність (фільм) (ще не написана)"/>
              </a:rPr>
              <a:t>»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1" tooltip="Тодоровський Петро Юхимович"/>
              </a:rPr>
              <a:t>Петра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1" tooltip="Тодоровський Петро Юхимович"/>
              </a:rPr>
              <a:t>Тодоровського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(1965).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E727D-DAEA-49DB-9895-EF9C2CC0868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Журнал «</a:t>
            </a:r>
            <a:r>
              <a:rPr lang="ru-RU" dirty="0" err="1" smtClean="0"/>
              <a:t>Екран</a:t>
            </a:r>
            <a:r>
              <a:rPr lang="ru-RU" dirty="0" smtClean="0"/>
              <a:t>» (</a:t>
            </a:r>
            <a:r>
              <a:rPr lang="ru-RU" dirty="0" err="1" smtClean="0"/>
              <a:t>Польща</a:t>
            </a:r>
            <a:r>
              <a:rPr lang="ru-RU" dirty="0" smtClean="0"/>
              <a:t>), 1966 </a:t>
            </a:r>
            <a:r>
              <a:rPr lang="ru-RU" dirty="0" err="1" smtClean="0"/>
              <a:t>рік</a:t>
            </a:r>
            <a:r>
              <a:rPr lang="ru-RU" dirty="0" smtClean="0"/>
              <a:t> писав: «</a:t>
            </a:r>
            <a:r>
              <a:rPr lang="ru-RU" dirty="0" err="1" smtClean="0"/>
              <a:t>Це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найдивовижніших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найвитонченіших</a:t>
            </a:r>
            <a:r>
              <a:rPr lang="ru-RU" dirty="0" smtClean="0"/>
              <a:t> </a:t>
            </a:r>
            <a:r>
              <a:rPr lang="ru-RU" dirty="0" err="1" smtClean="0"/>
              <a:t>фільмів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траплялося</a:t>
            </a:r>
            <a:r>
              <a:rPr lang="ru-RU" dirty="0" smtClean="0"/>
              <a:t> нам </a:t>
            </a:r>
            <a:r>
              <a:rPr lang="ru-RU" dirty="0" err="1" smtClean="0"/>
              <a:t>бачити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останніх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Поетична</a:t>
            </a:r>
            <a:r>
              <a:rPr lang="ru-RU" dirty="0" smtClean="0"/>
              <a:t> </a:t>
            </a:r>
            <a:r>
              <a:rPr lang="ru-RU" dirty="0" err="1" smtClean="0"/>
              <a:t>повість</a:t>
            </a:r>
            <a:r>
              <a:rPr lang="ru-RU" dirty="0" smtClean="0"/>
              <a:t> на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реальності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казки</a:t>
            </a:r>
            <a:r>
              <a:rPr lang="ru-RU" dirty="0" smtClean="0"/>
              <a:t>, </a:t>
            </a:r>
            <a:r>
              <a:rPr lang="ru-RU" dirty="0" err="1" smtClean="0"/>
              <a:t>дійсності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уяви</a:t>
            </a:r>
            <a:r>
              <a:rPr lang="ru-RU" dirty="0" smtClean="0"/>
              <a:t>, </a:t>
            </a:r>
            <a:r>
              <a:rPr lang="ru-RU" dirty="0" err="1" smtClean="0"/>
              <a:t>достовірності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фантазії</a:t>
            </a:r>
            <a:r>
              <a:rPr lang="ru-RU" dirty="0" smtClean="0"/>
              <a:t>… </a:t>
            </a:r>
            <a:r>
              <a:rPr lang="ru-RU" dirty="0" err="1" smtClean="0"/>
              <a:t>Уяві</a:t>
            </a:r>
            <a:r>
              <a:rPr lang="ru-RU" dirty="0" smtClean="0"/>
              <a:t> Параджанова, </a:t>
            </a:r>
            <a:r>
              <a:rPr lang="ru-RU" dirty="0" err="1" smtClean="0"/>
              <a:t>здається</a:t>
            </a:r>
            <a:r>
              <a:rPr lang="ru-RU" dirty="0" smtClean="0"/>
              <a:t>, </a:t>
            </a:r>
            <a:r>
              <a:rPr lang="ru-RU" dirty="0" err="1" smtClean="0"/>
              <a:t>немає</a:t>
            </a:r>
            <a:r>
              <a:rPr lang="ru-RU" dirty="0" smtClean="0"/>
              <a:t> меж. </a:t>
            </a:r>
            <a:r>
              <a:rPr lang="ru-RU" dirty="0" err="1" smtClean="0"/>
              <a:t>Червоні</a:t>
            </a:r>
            <a:r>
              <a:rPr lang="ru-RU" dirty="0" smtClean="0"/>
              <a:t> </a:t>
            </a:r>
            <a:r>
              <a:rPr lang="ru-RU" dirty="0" err="1" smtClean="0"/>
              <a:t>гілки</a:t>
            </a:r>
            <a:r>
              <a:rPr lang="ru-RU" dirty="0" smtClean="0"/>
              <a:t> дерев, </a:t>
            </a:r>
            <a:r>
              <a:rPr lang="ru-RU" dirty="0" err="1" smtClean="0"/>
              <a:t>геометрична</a:t>
            </a:r>
            <a:r>
              <a:rPr lang="ru-RU" dirty="0" smtClean="0"/>
              <a:t> </a:t>
            </a:r>
            <a:r>
              <a:rPr lang="ru-RU" dirty="0" err="1" smtClean="0"/>
              <a:t>композиція</a:t>
            </a:r>
            <a:r>
              <a:rPr lang="ru-RU" dirty="0" smtClean="0"/>
              <a:t> </a:t>
            </a:r>
            <a:r>
              <a:rPr lang="ru-RU" dirty="0" err="1" smtClean="0"/>
              <a:t>усередині</a:t>
            </a:r>
            <a:r>
              <a:rPr lang="ru-RU" dirty="0" smtClean="0"/>
              <a:t> </a:t>
            </a:r>
            <a:r>
              <a:rPr lang="ru-RU" dirty="0" err="1" smtClean="0"/>
              <a:t>корчми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нечисленним</a:t>
            </a:r>
            <a:r>
              <a:rPr lang="ru-RU" dirty="0" smtClean="0"/>
              <a:t> </a:t>
            </a:r>
            <a:r>
              <a:rPr lang="ru-RU" dirty="0" err="1" smtClean="0"/>
              <a:t>реквізитом</a:t>
            </a:r>
            <a:r>
              <a:rPr lang="ru-RU" dirty="0" smtClean="0"/>
              <a:t> на </a:t>
            </a:r>
            <a:r>
              <a:rPr lang="ru-RU" dirty="0" err="1" smtClean="0"/>
              <a:t>фоні</a:t>
            </a:r>
            <a:r>
              <a:rPr lang="ru-RU" dirty="0" smtClean="0"/>
              <a:t> </a:t>
            </a:r>
            <a:r>
              <a:rPr lang="ru-RU" dirty="0" err="1" smtClean="0"/>
              <a:t>білих</a:t>
            </a:r>
            <a:r>
              <a:rPr lang="ru-RU" dirty="0" smtClean="0"/>
              <a:t> </a:t>
            </a:r>
            <a:r>
              <a:rPr lang="ru-RU" dirty="0" err="1" smtClean="0"/>
              <a:t>стін</a:t>
            </a:r>
            <a:r>
              <a:rPr lang="ru-RU" dirty="0" smtClean="0"/>
              <a:t>, </a:t>
            </a:r>
            <a:r>
              <a:rPr lang="ru-RU" dirty="0" err="1" smtClean="0"/>
              <a:t>Палагна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коні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червоною</a:t>
            </a:r>
            <a:r>
              <a:rPr lang="ru-RU" dirty="0" smtClean="0"/>
              <a:t> </a:t>
            </a:r>
            <a:r>
              <a:rPr lang="ru-RU" dirty="0" err="1" smtClean="0"/>
              <a:t>парасолькою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напіводягненими</a:t>
            </a:r>
            <a:r>
              <a:rPr lang="ru-RU" dirty="0" smtClean="0"/>
              <a:t> ногами, </a:t>
            </a:r>
            <a:r>
              <a:rPr lang="ru-RU" dirty="0" err="1" smtClean="0"/>
              <a:t>грубість</a:t>
            </a:r>
            <a:r>
              <a:rPr lang="ru-RU" dirty="0" smtClean="0"/>
              <a:t> похоронного ритуалу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обмиванням</a:t>
            </a:r>
            <a:r>
              <a:rPr lang="ru-RU" dirty="0" smtClean="0"/>
              <a:t> </a:t>
            </a:r>
            <a:r>
              <a:rPr lang="ru-RU" dirty="0" err="1" smtClean="0"/>
              <a:t>померлого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сцена </a:t>
            </a:r>
            <a:r>
              <a:rPr lang="ru-RU" dirty="0" err="1" smtClean="0"/>
              <a:t>оргіастичних</a:t>
            </a:r>
            <a:r>
              <a:rPr lang="ru-RU" dirty="0" smtClean="0"/>
              <a:t> забав у </a:t>
            </a:r>
            <a:r>
              <a:rPr lang="ru-RU" dirty="0" err="1" smtClean="0"/>
              <a:t>фіналі</a:t>
            </a:r>
            <a:r>
              <a:rPr lang="ru-RU" dirty="0" smtClean="0"/>
              <a:t>… Параджанов </a:t>
            </a:r>
            <a:r>
              <a:rPr lang="ru-RU" dirty="0" err="1" smtClean="0"/>
              <a:t>відкриває</a:t>
            </a:r>
            <a:r>
              <a:rPr lang="ru-RU" dirty="0" smtClean="0"/>
              <a:t> у </a:t>
            </a:r>
            <a:r>
              <a:rPr lang="ru-RU" dirty="0" err="1" smtClean="0"/>
              <a:t>фольклорі</a:t>
            </a:r>
            <a:r>
              <a:rPr lang="ru-RU" dirty="0" smtClean="0"/>
              <a:t>, </a:t>
            </a:r>
            <a:r>
              <a:rPr lang="ru-RU" dirty="0" err="1" smtClean="0"/>
              <a:t>звичаях</a:t>
            </a:r>
            <a:r>
              <a:rPr lang="ru-RU" dirty="0" smtClean="0"/>
              <a:t>, обрядах </a:t>
            </a:r>
            <a:r>
              <a:rPr lang="ru-RU" dirty="0" err="1" smtClean="0"/>
              <a:t>самобутній</a:t>
            </a:r>
            <a:r>
              <a:rPr lang="ru-RU" dirty="0" smtClean="0"/>
              <a:t> </a:t>
            </a:r>
            <a:r>
              <a:rPr lang="ru-RU" dirty="0" err="1" smtClean="0"/>
              <a:t>культурний</a:t>
            </a:r>
            <a:r>
              <a:rPr lang="ru-RU" dirty="0" smtClean="0"/>
              <a:t> ритуал в рамках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дійсність</a:t>
            </a:r>
            <a:r>
              <a:rPr lang="ru-RU" dirty="0" smtClean="0"/>
              <a:t> </a:t>
            </a:r>
            <a:r>
              <a:rPr lang="ru-RU" dirty="0" err="1" smtClean="0"/>
              <a:t>реагує</a:t>
            </a:r>
            <a:r>
              <a:rPr lang="ru-RU" dirty="0" smtClean="0"/>
              <a:t> на </a:t>
            </a:r>
            <a:r>
              <a:rPr lang="ru-RU" dirty="0" err="1" smtClean="0"/>
              <a:t>турботу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трагедію</a:t>
            </a:r>
            <a:r>
              <a:rPr lang="ru-RU" dirty="0" smtClean="0"/>
              <a:t> особи».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E727D-DAEA-49DB-9895-EF9C2CC0868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Деталі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сюжету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Десятки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років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ворогували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два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Гуцули"/>
              </a:rPr>
              <a:t>гуцульських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роди —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Палійчуки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Гутенюки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Але сталось так,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покохав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Іван Палійчук"/>
              </a:rPr>
              <a:t>Іван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Іван Палійчук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Іван Палійчук"/>
              </a:rPr>
              <a:t>Палійчук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красуню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із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ворожого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роду —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Марічку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якій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судилося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прожити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коротке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але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щасливе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життя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… Не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міг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без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бути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щасливим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Іванко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Але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він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жив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далі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Одружився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коханим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Дітей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Господарював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І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шукав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смерть, яка забрала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нього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кохану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Тільки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передсмертному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маренні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Іван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знову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набув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щастя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Поетичний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рефрен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картини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— три пастухи,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з'являються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переломних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моментах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Ридаючі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голоси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трембіт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надають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подіям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необхідне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емоційне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забарвлення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підкреслюючи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колорит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легенди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E727D-DAEA-49DB-9895-EF9C2CC0868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Monotype Corsiva" pitchFamily="66" charset="0"/>
              </a:rPr>
              <a:t>У 1970-х </a:t>
            </a:r>
            <a:r>
              <a:rPr lang="ru-RU" dirty="0" err="1" smtClean="0">
                <a:latin typeface="Monotype Corsiva" pitchFamily="66" charset="0"/>
              </a:rPr>
              <a:t>рр</a:t>
            </a:r>
            <a:r>
              <a:rPr lang="ru-RU" dirty="0" smtClean="0">
                <a:latin typeface="Monotype Corsiva" pitchFamily="66" charset="0"/>
              </a:rPr>
              <a:t>., коли </a:t>
            </a:r>
            <a:r>
              <a:rPr lang="ru-RU" dirty="0" err="1" smtClean="0">
                <a:latin typeface="Monotype Corsiva" pitchFamily="66" charset="0"/>
              </a:rPr>
              <a:t>почалися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гоніння</a:t>
            </a:r>
            <a:r>
              <a:rPr lang="ru-RU" dirty="0" smtClean="0">
                <a:latin typeface="Monotype Corsiva" pitchFamily="66" charset="0"/>
              </a:rPr>
              <a:t> на </a:t>
            </a:r>
            <a:r>
              <a:rPr lang="ru-RU" dirty="0" err="1" smtClean="0">
                <a:latin typeface="Monotype Corsiva" pitchFamily="66" charset="0"/>
              </a:rPr>
              <a:t>діячів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української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культури</a:t>
            </a:r>
            <a:r>
              <a:rPr lang="ru-RU" dirty="0" smtClean="0">
                <a:latin typeface="Monotype Corsiva" pitchFamily="66" charset="0"/>
              </a:rPr>
              <a:t>, «</a:t>
            </a:r>
            <a:r>
              <a:rPr lang="ru-RU" dirty="0" err="1" smtClean="0">
                <a:latin typeface="Monotype Corsiva" pitchFamily="66" charset="0"/>
              </a:rPr>
              <a:t>Тіні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забутих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предків</a:t>
            </a:r>
            <a:r>
              <a:rPr lang="ru-RU" dirty="0" smtClean="0">
                <a:latin typeface="Monotype Corsiva" pitchFamily="66" charset="0"/>
              </a:rPr>
              <a:t>» </a:t>
            </a:r>
            <a:r>
              <a:rPr lang="ru-RU" dirty="0" err="1" smtClean="0">
                <a:latin typeface="Monotype Corsiva" pitchFamily="66" charset="0"/>
              </a:rPr>
              <a:t>тривалий</a:t>
            </a:r>
            <a:r>
              <a:rPr lang="ru-RU" dirty="0" smtClean="0">
                <a:latin typeface="Monotype Corsiva" pitchFamily="66" charset="0"/>
              </a:rPr>
              <a:t> час </a:t>
            </a:r>
            <a:r>
              <a:rPr lang="ru-RU" dirty="0" err="1" smtClean="0">
                <a:latin typeface="Monotype Corsiva" pitchFamily="66" charset="0"/>
              </a:rPr>
              <a:t>фактично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були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заборонені</a:t>
            </a:r>
            <a:r>
              <a:rPr lang="ru-RU" dirty="0" smtClean="0">
                <a:latin typeface="Monotype Corsiva" pitchFamily="66" charset="0"/>
              </a:rPr>
              <a:t> до показу.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E727D-DAEA-49DB-9895-EF9C2CC0868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На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рубежі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2000-х р. низка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українських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акторів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знімається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у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зарубіжних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фільмах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.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Величезний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успіх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мав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фільм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польського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режисера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Єжи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Гофмана „Вогнем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і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мечем”, у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якому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український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актор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Богдан Ступка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зіграв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роль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гетьмана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Богдана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Хмельницького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. З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цього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часу Богдан Ступка став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головним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гетьманом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українського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екрану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–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йому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належать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також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ролі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в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історичному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серіалі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„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Чорна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рада”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Миколи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Засєєва-Руденка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(2000) та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фільмі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Юрія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Іллєнка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„Молитва за </a:t>
            </a:r>
            <a:r>
              <a:rPr lang="ru-RU" sz="1200" b="1" dirty="0" err="1" smtClean="0">
                <a:solidFill>
                  <a:schemeClr val="bg1"/>
                </a:solidFill>
                <a:latin typeface="Monotype Corsiva" pitchFamily="66" charset="0"/>
              </a:rPr>
              <a:t>гетьмана</a:t>
            </a:r>
            <a:r>
              <a:rPr lang="ru-RU" sz="1200" b="1" dirty="0" smtClean="0">
                <a:solidFill>
                  <a:schemeClr val="bg1"/>
                </a:solidFill>
                <a:latin typeface="Monotype Corsiva" pitchFamily="66" charset="0"/>
              </a:rPr>
              <a:t> Мазепу” (2001).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E727D-DAEA-49DB-9895-EF9C2CC0868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0000"/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film.ua/ru/shootinginukraine/history" TargetMode="External"/><Relationship Id="rId2" Type="http://schemas.openxmlformats.org/officeDocument/2006/relationships/hyperlink" Target="http://myukraine.info/uk/culture/art/fil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" TargetMode="External"/><Relationship Id="rId4" Type="http://schemas.openxmlformats.org/officeDocument/2006/relationships/hyperlink" Target="http://buklib.net/books/2894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Кіномистецтво</a:t>
            </a:r>
            <a:endParaRPr lang="ru-RU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http://t1.gstatic.com/images?q=tbn:ANd9GcTyyJarxbJYHExaUvYGzM0kvoQ875gRq4ishuyAw5ILPD5ifBrR8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56592" y="0"/>
            <a:ext cx="1100379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764704"/>
            <a:ext cx="6048672" cy="536145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    За „</a:t>
            </a:r>
            <a:r>
              <a:rPr lang="ru-RU" sz="2800" b="1" dirty="0" err="1" smtClean="0">
                <a:solidFill>
                  <a:schemeClr val="bg1"/>
                </a:solidFill>
                <a:latin typeface="Monotype Corsiva" pitchFamily="66" charset="0"/>
              </a:rPr>
              <a:t>перебудови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” </a:t>
            </a:r>
            <a:r>
              <a:rPr lang="ru-RU" sz="2800" b="1" dirty="0" err="1" smtClean="0">
                <a:solidFill>
                  <a:schemeClr val="bg1"/>
                </a:solidFill>
                <a:latin typeface="Monotype Corsiva" pitchFamily="66" charset="0"/>
              </a:rPr>
              <a:t>створюється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latin typeface="Monotype Corsiva" pitchFamily="66" charset="0"/>
              </a:rPr>
              <a:t>багато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latin typeface="Monotype Corsiva" pitchFamily="66" charset="0"/>
              </a:rPr>
              <a:t>фільмів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, </a:t>
            </a:r>
            <a:r>
              <a:rPr lang="ru-RU" sz="2800" b="1" dirty="0" err="1" smtClean="0">
                <a:solidFill>
                  <a:schemeClr val="bg1"/>
                </a:solidFill>
                <a:latin typeface="Monotype Corsiva" pitchFamily="66" charset="0"/>
              </a:rPr>
              <a:t>присвячених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latin typeface="Monotype Corsiva" pitchFamily="66" charset="0"/>
              </a:rPr>
              <a:t>гострій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latin typeface="Monotype Corsiva" pitchFamily="66" charset="0"/>
              </a:rPr>
              <a:t>соціальній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latin typeface="Monotype Corsiva" pitchFamily="66" charset="0"/>
              </a:rPr>
              <a:t>проблематиці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. Аж  у 90-х  </a:t>
            </a:r>
            <a:r>
              <a:rPr lang="ru-RU" sz="2800" b="1" dirty="0" err="1" smtClean="0">
                <a:solidFill>
                  <a:schemeClr val="bg1"/>
                </a:solidFill>
                <a:latin typeface="Monotype Corsiva" pitchFamily="66" charset="0"/>
              </a:rPr>
              <a:t>українське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latin typeface="Monotype Corsiva" pitchFamily="66" charset="0"/>
              </a:rPr>
              <a:t>телебачення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latin typeface="Monotype Corsiva" pitchFamily="66" charset="0"/>
              </a:rPr>
              <a:t>розпочало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latin typeface="Monotype Corsiva" pitchFamily="66" charset="0"/>
              </a:rPr>
              <a:t>освоєння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latin typeface="Monotype Corsiva" pitchFamily="66" charset="0"/>
              </a:rPr>
              <a:t>поширеного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 у </a:t>
            </a:r>
            <a:r>
              <a:rPr lang="ru-RU" sz="2800" b="1" dirty="0" err="1" smtClean="0">
                <a:solidFill>
                  <a:schemeClr val="bg1"/>
                </a:solidFill>
                <a:latin typeface="Monotype Corsiva" pitchFamily="66" charset="0"/>
              </a:rPr>
              <a:t>всьому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latin typeface="Monotype Corsiva" pitchFamily="66" charset="0"/>
              </a:rPr>
              <a:t>світі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 жанру </a:t>
            </a:r>
            <a:r>
              <a:rPr lang="ru-RU" sz="2800" b="1" dirty="0" err="1" smtClean="0">
                <a:solidFill>
                  <a:schemeClr val="bg1"/>
                </a:solidFill>
                <a:latin typeface="Monotype Corsiva" pitchFamily="66" charset="0"/>
              </a:rPr>
              <a:t>телесеріалу</a:t>
            </a:r>
            <a:endParaRPr lang="ru-RU" sz="2800" b="1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pPr>
              <a:buNone/>
            </a:pPr>
            <a:endParaRPr lang="ru-RU" sz="2800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Список використаних джерел: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332037"/>
            <a:ext cx="8229600" cy="2969171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http://myukraine.info/uk/culture/art/film/</a:t>
            </a:r>
            <a:endParaRPr lang="uk-UA" dirty="0" smtClean="0"/>
          </a:p>
          <a:p>
            <a:r>
              <a:rPr lang="en-US" dirty="0" smtClean="0">
                <a:hlinkClick r:id="rId3"/>
              </a:rPr>
              <a:t>http://film.ua/ru/shootinginukraine/history</a:t>
            </a:r>
            <a:endParaRPr lang="uk-UA" dirty="0" smtClean="0"/>
          </a:p>
          <a:p>
            <a:r>
              <a:rPr lang="en-US" dirty="0" smtClean="0">
                <a:hlinkClick r:id="rId4"/>
              </a:rPr>
              <a:t>http://buklib.net/books/28940/</a:t>
            </a:r>
            <a:endParaRPr lang="uk-UA" dirty="0" smtClean="0"/>
          </a:p>
          <a:p>
            <a:r>
              <a:rPr lang="en-US" dirty="0" smtClean="0">
                <a:hlinkClick r:id="rId5"/>
              </a:rPr>
              <a:t>http://uk.wikipedia.org</a:t>
            </a:r>
            <a:endParaRPr lang="en-US" dirty="0" smtClean="0"/>
          </a:p>
          <a:p>
            <a:endParaRPr lang="uk-UA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21138"/>
            <a:ext cx="3102938" cy="243686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51520" y="476672"/>
            <a:ext cx="5832648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Monotype Corsiva" pitchFamily="66" charset="0"/>
              </a:rPr>
              <a:t>В </a:t>
            </a:r>
            <a:r>
              <a:rPr lang="ru-RU" sz="2400" dirty="0" err="1" smtClean="0">
                <a:latin typeface="Monotype Corsiva" pitchFamily="66" charset="0"/>
              </a:rPr>
              <a:t>умовах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панування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тоталітарного</a:t>
            </a:r>
            <a:r>
              <a:rPr lang="ru-RU" sz="2400" dirty="0" smtClean="0">
                <a:latin typeface="Monotype Corsiva" pitchFamily="66" charset="0"/>
              </a:rPr>
              <a:t> режиму </a:t>
            </a:r>
            <a:r>
              <a:rPr lang="ru-RU" sz="2400" dirty="0" err="1" smtClean="0">
                <a:latin typeface="Monotype Corsiva" pitchFamily="66" charset="0"/>
              </a:rPr>
              <a:t>українській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культурі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випало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самоздійснюватися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під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впливом</a:t>
            </a:r>
            <a:r>
              <a:rPr lang="ru-RU" sz="2400" dirty="0" smtClean="0">
                <a:latin typeface="Monotype Corsiva" pitchFamily="66" charset="0"/>
              </a:rPr>
              <a:t> не </a:t>
            </a:r>
            <a:r>
              <a:rPr lang="ru-RU" sz="2400" dirty="0" err="1" smtClean="0">
                <a:latin typeface="Monotype Corsiva" pitchFamily="66" charset="0"/>
              </a:rPr>
              <a:t>стільки</a:t>
            </a:r>
            <a:r>
              <a:rPr lang="ru-RU" sz="2400" dirty="0" smtClean="0">
                <a:latin typeface="Monotype Corsiva" pitchFamily="66" charset="0"/>
              </a:rPr>
              <a:t> науки, </a:t>
            </a:r>
            <a:r>
              <a:rPr lang="ru-RU" sz="2400" dirty="0" err="1" smtClean="0">
                <a:latin typeface="Monotype Corsiva" pitchFamily="66" charset="0"/>
              </a:rPr>
              <a:t>скільки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політики</a:t>
            </a:r>
            <a:r>
              <a:rPr lang="ru-RU" sz="2400" dirty="0" smtClean="0">
                <a:latin typeface="Monotype Corsiva" pitchFamily="66" charset="0"/>
              </a:rPr>
              <a:t>. </a:t>
            </a:r>
            <a:r>
              <a:rPr lang="ru-RU" sz="2400" dirty="0" err="1" smtClean="0">
                <a:latin typeface="Monotype Corsiva" pitchFamily="66" charset="0"/>
              </a:rPr>
              <a:t>Радянська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влада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закріпила</a:t>
            </a:r>
            <a:r>
              <a:rPr lang="ru-RU" sz="2400" dirty="0" smtClean="0">
                <a:latin typeface="Monotype Corsiva" pitchFamily="66" charset="0"/>
              </a:rPr>
              <a:t> в </a:t>
            </a:r>
            <a:r>
              <a:rPr lang="ru-RU" sz="2400" dirty="0" err="1" smtClean="0">
                <a:latin typeface="Monotype Corsiva" pitchFamily="66" charset="0"/>
              </a:rPr>
              <a:t>суспільній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практиці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пріоритети</a:t>
            </a:r>
            <a:r>
              <a:rPr lang="ru-RU" sz="2400" dirty="0" smtClean="0">
                <a:latin typeface="Monotype Corsiva" pitchFamily="66" charset="0"/>
              </a:rPr>
              <a:t> за </a:t>
            </a:r>
            <a:r>
              <a:rPr lang="ru-RU" sz="2400" dirty="0" err="1" smtClean="0">
                <a:latin typeface="Monotype Corsiva" pitchFamily="66" charset="0"/>
              </a:rPr>
              <a:t>матеріальною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виробничою</a:t>
            </a:r>
            <a:r>
              <a:rPr lang="ru-RU" sz="2400" dirty="0" smtClean="0">
                <a:latin typeface="Monotype Corsiva" pitchFamily="66" charset="0"/>
              </a:rPr>
              <a:t> сферою, </a:t>
            </a:r>
            <a:r>
              <a:rPr lang="ru-RU" sz="2400" dirty="0" err="1" smtClean="0">
                <a:latin typeface="Monotype Corsiva" pitchFamily="66" charset="0"/>
              </a:rPr>
              <a:t>відсунувши</a:t>
            </a:r>
            <a:r>
              <a:rPr lang="ru-RU" sz="2400" dirty="0" smtClean="0">
                <a:latin typeface="Monotype Corsiva" pitchFamily="66" charset="0"/>
              </a:rPr>
              <a:t> на </a:t>
            </a:r>
            <a:r>
              <a:rPr lang="ru-RU" sz="2400" dirty="0" err="1" smtClean="0">
                <a:latin typeface="Monotype Corsiva" pitchFamily="66" charset="0"/>
              </a:rPr>
              <a:t>другий</a:t>
            </a:r>
            <a:r>
              <a:rPr lang="ru-RU" sz="2400" dirty="0" smtClean="0">
                <a:latin typeface="Monotype Corsiva" pitchFamily="66" charset="0"/>
              </a:rPr>
              <a:t> план </a:t>
            </a:r>
            <a:r>
              <a:rPr lang="ru-RU" sz="2400" dirty="0" err="1" smtClean="0">
                <a:latin typeface="Monotype Corsiva" pitchFamily="66" charset="0"/>
              </a:rPr>
              <a:t>нематеріальну</a:t>
            </a:r>
            <a:r>
              <a:rPr lang="ru-RU" sz="2400" dirty="0" smtClean="0">
                <a:latin typeface="Monotype Corsiva" pitchFamily="66" charset="0"/>
              </a:rPr>
              <a:t> сферу. </a:t>
            </a:r>
            <a:endParaRPr lang="ru-RU" sz="2400" dirty="0">
              <a:latin typeface="Monotype Corsiva" pitchFamily="66" charset="0"/>
            </a:endParaRPr>
          </a:p>
        </p:txBody>
      </p:sp>
      <p:pic>
        <p:nvPicPr>
          <p:cNvPr id="8" name="Рисунок 7" descr="5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392501">
            <a:off x="3769754" y="3630404"/>
            <a:ext cx="3682013" cy="25603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739672">
            <a:off x="6264634" y="872270"/>
            <a:ext cx="2588715" cy="1941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5554960" cy="4641379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>
                <a:latin typeface="Monotype Corsiva" pitchFamily="66" charset="0"/>
              </a:rPr>
              <a:t>Українське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кіно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часів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Другої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світової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війни</a:t>
            </a:r>
            <a:r>
              <a:rPr lang="ru-RU" dirty="0" smtClean="0">
                <a:latin typeface="Monotype Corsiva" pitchFamily="66" charset="0"/>
              </a:rPr>
              <a:t>  </a:t>
            </a:r>
            <a:r>
              <a:rPr lang="ru-RU" dirty="0" err="1" smtClean="0">
                <a:latin typeface="Monotype Corsiva" pitchFamily="66" charset="0"/>
              </a:rPr>
              <a:t>було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підпорядковане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ідеологічним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завданням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воєнної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доби.В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цей</a:t>
            </a:r>
            <a:r>
              <a:rPr lang="ru-RU" dirty="0" smtClean="0">
                <a:latin typeface="Monotype Corsiva" pitchFamily="66" charset="0"/>
              </a:rPr>
              <a:t> час </a:t>
            </a:r>
            <a:r>
              <a:rPr lang="ru-RU" dirty="0" err="1" smtClean="0">
                <a:latin typeface="Monotype Corsiva" pitchFamily="66" charset="0"/>
              </a:rPr>
              <a:t>були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зняті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і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справжні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кіношедеври</a:t>
            </a:r>
            <a:r>
              <a:rPr lang="ru-RU" dirty="0" smtClean="0">
                <a:latin typeface="Monotype Corsiva" pitchFamily="66" charset="0"/>
              </a:rPr>
              <a:t>. До них </a:t>
            </a:r>
            <a:r>
              <a:rPr lang="ru-RU" dirty="0" err="1" smtClean="0">
                <a:latin typeface="Monotype Corsiva" pitchFamily="66" charset="0"/>
              </a:rPr>
              <a:t>можна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віднести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фільм</a:t>
            </a:r>
            <a:r>
              <a:rPr lang="ru-RU" dirty="0" smtClean="0">
                <a:latin typeface="Monotype Corsiva" pitchFamily="66" charset="0"/>
              </a:rPr>
              <a:t> «</a:t>
            </a:r>
            <a:r>
              <a:rPr lang="ru-RU" dirty="0" err="1" smtClean="0">
                <a:latin typeface="Monotype Corsiva" pitchFamily="66" charset="0"/>
              </a:rPr>
              <a:t>Райдуга</a:t>
            </a:r>
            <a:r>
              <a:rPr lang="ru-RU" dirty="0" smtClean="0">
                <a:latin typeface="Monotype Corsiva" pitchFamily="66" charset="0"/>
              </a:rPr>
              <a:t>» Марка </a:t>
            </a:r>
            <a:r>
              <a:rPr lang="ru-RU" dirty="0" err="1" smtClean="0">
                <a:latin typeface="Monotype Corsiva" pitchFamily="66" charset="0"/>
              </a:rPr>
              <a:t>Донського</a:t>
            </a:r>
            <a:r>
              <a:rPr lang="ru-RU" dirty="0" smtClean="0">
                <a:latin typeface="Monotype Corsiva" pitchFamily="66" charset="0"/>
              </a:rPr>
              <a:t> за </a:t>
            </a:r>
            <a:r>
              <a:rPr lang="ru-RU" dirty="0" err="1" smtClean="0">
                <a:latin typeface="Monotype Corsiva" pitchFamily="66" charset="0"/>
              </a:rPr>
              <a:t>сценарієм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Ванди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Василевської</a:t>
            </a:r>
            <a:r>
              <a:rPr lang="ru-RU" dirty="0" smtClean="0">
                <a:latin typeface="Monotype Corsiva" pitchFamily="66" charset="0"/>
              </a:rPr>
              <a:t>, </a:t>
            </a:r>
            <a:r>
              <a:rPr lang="ru-RU" dirty="0" err="1" smtClean="0">
                <a:latin typeface="Monotype Corsiva" pitchFamily="66" charset="0"/>
              </a:rPr>
              <a:t>який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з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надзвичайною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художньою</a:t>
            </a:r>
            <a:r>
              <a:rPr lang="ru-RU" dirty="0" smtClean="0">
                <a:latin typeface="Monotype Corsiva" pitchFamily="66" charset="0"/>
              </a:rPr>
              <a:t> силою </a:t>
            </a:r>
            <a:r>
              <a:rPr lang="ru-RU" dirty="0" err="1" smtClean="0">
                <a:latin typeface="Monotype Corsiva" pitchFamily="66" charset="0"/>
              </a:rPr>
              <a:t>передає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трагедію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окупованого</a:t>
            </a:r>
            <a:r>
              <a:rPr lang="ru-RU" dirty="0" smtClean="0">
                <a:latin typeface="Monotype Corsiva" pitchFamily="66" charset="0"/>
              </a:rPr>
              <a:t> фашистами </a:t>
            </a:r>
            <a:r>
              <a:rPr lang="ru-RU" dirty="0" err="1" smtClean="0">
                <a:latin typeface="Monotype Corsiva" pitchFamily="66" charset="0"/>
              </a:rPr>
              <a:t>українського</a:t>
            </a:r>
            <a:r>
              <a:rPr lang="ru-RU" dirty="0" smtClean="0">
                <a:latin typeface="Monotype Corsiva" pitchFamily="66" charset="0"/>
              </a:rPr>
              <a:t> села. 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32656"/>
            <a:ext cx="36324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«</a:t>
            </a:r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Райдуга</a:t>
            </a:r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»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Рисунок 4" descr="8145c368b20fad792a2d4e38c29dfd6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1196752"/>
            <a:ext cx="3256756" cy="481999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348880"/>
            <a:ext cx="8229600" cy="229026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Monotype Corsiva" pitchFamily="66" charset="0"/>
              </a:rPr>
              <a:t>У </a:t>
            </a:r>
            <a:r>
              <a:rPr lang="ru-RU" dirty="0" err="1" smtClean="0">
                <a:latin typeface="Monotype Corsiva" pitchFamily="66" charset="0"/>
              </a:rPr>
              <a:t>часи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політичної</a:t>
            </a:r>
            <a:r>
              <a:rPr lang="ru-RU" dirty="0" smtClean="0">
                <a:latin typeface="Monotype Corsiva" pitchFamily="66" charset="0"/>
              </a:rPr>
              <a:t> „</a:t>
            </a:r>
            <a:r>
              <a:rPr lang="ru-RU" dirty="0" err="1" smtClean="0">
                <a:latin typeface="Monotype Corsiva" pitchFamily="66" charset="0"/>
              </a:rPr>
              <a:t>відлиги</a:t>
            </a:r>
            <a:r>
              <a:rPr lang="ru-RU" dirty="0" smtClean="0">
                <a:latin typeface="Monotype Corsiva" pitchFamily="66" charset="0"/>
              </a:rPr>
              <a:t>” </a:t>
            </a:r>
            <a:r>
              <a:rPr lang="ru-RU" dirty="0" err="1" smtClean="0">
                <a:latin typeface="Monotype Corsiva" pitchFamily="66" charset="0"/>
              </a:rPr>
              <a:t>другої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половини</a:t>
            </a:r>
            <a:r>
              <a:rPr lang="ru-RU" dirty="0" smtClean="0">
                <a:latin typeface="Monotype Corsiva" pitchFamily="66" charset="0"/>
              </a:rPr>
              <a:t> 1950-х - </a:t>
            </a:r>
            <a:r>
              <a:rPr lang="ru-RU" dirty="0" err="1" smtClean="0">
                <a:latin typeface="Monotype Corsiva" pitchFamily="66" charset="0"/>
              </a:rPr>
              <a:t>поч</a:t>
            </a:r>
            <a:r>
              <a:rPr lang="ru-RU" dirty="0" smtClean="0">
                <a:latin typeface="Monotype Corsiva" pitchFamily="66" charset="0"/>
              </a:rPr>
              <a:t>. 60-х </a:t>
            </a:r>
            <a:r>
              <a:rPr lang="ru-RU" dirty="0" err="1" smtClean="0">
                <a:latin typeface="Monotype Corsiva" pitchFamily="66" charset="0"/>
              </a:rPr>
              <a:t>рр</a:t>
            </a:r>
            <a:r>
              <a:rPr lang="ru-RU" dirty="0" smtClean="0">
                <a:latin typeface="Monotype Corsiva" pitchFamily="66" charset="0"/>
              </a:rPr>
              <a:t>. </a:t>
            </a:r>
            <a:r>
              <a:rPr lang="ru-RU" dirty="0" err="1" smtClean="0">
                <a:latin typeface="Monotype Corsiva" pitchFamily="66" charset="0"/>
              </a:rPr>
              <a:t>стрімко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зростає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українська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кінопродукція</a:t>
            </a:r>
            <a:r>
              <a:rPr lang="ru-RU" dirty="0" smtClean="0">
                <a:latin typeface="Monotype Corsiva" pitchFamily="66" charset="0"/>
              </a:rPr>
              <a:t>. </a:t>
            </a:r>
            <a:r>
              <a:rPr lang="ru-RU" dirty="0" err="1" smtClean="0">
                <a:latin typeface="Monotype Corsiva" pitchFamily="66" charset="0"/>
              </a:rPr>
              <a:t>З’являються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фільми</a:t>
            </a:r>
            <a:r>
              <a:rPr lang="ru-RU" dirty="0" smtClean="0">
                <a:latin typeface="Monotype Corsiva" pitchFamily="66" charset="0"/>
              </a:rPr>
              <a:t>, </a:t>
            </a:r>
            <a:r>
              <a:rPr lang="ru-RU" dirty="0" err="1" smtClean="0">
                <a:latin typeface="Monotype Corsiva" pitchFamily="66" charset="0"/>
              </a:rPr>
              <a:t>які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досі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користуються</a:t>
            </a:r>
            <a:r>
              <a:rPr lang="ru-RU" dirty="0" smtClean="0">
                <a:latin typeface="Monotype Corsiva" pitchFamily="66" charset="0"/>
              </a:rPr>
              <a:t> великим </a:t>
            </a:r>
            <a:r>
              <a:rPr lang="ru-RU" dirty="0" err="1" smtClean="0">
                <a:latin typeface="Monotype Corsiva" pitchFamily="66" charset="0"/>
              </a:rPr>
              <a:t>глядацьким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успіхом</a:t>
            </a:r>
            <a:r>
              <a:rPr lang="ru-RU" dirty="0" smtClean="0">
                <a:latin typeface="Monotype Corsiva" pitchFamily="66" charset="0"/>
              </a:rPr>
              <a:t>: „Весна на </a:t>
            </a:r>
            <a:r>
              <a:rPr lang="ru-RU" dirty="0" err="1" smtClean="0">
                <a:latin typeface="Monotype Corsiva" pitchFamily="66" charset="0"/>
              </a:rPr>
              <a:t>Зарічній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вулиці</a:t>
            </a:r>
            <a:r>
              <a:rPr lang="ru-RU" dirty="0" smtClean="0">
                <a:latin typeface="Monotype Corsiva" pitchFamily="66" charset="0"/>
              </a:rPr>
              <a:t>” (1956, </a:t>
            </a:r>
            <a:r>
              <a:rPr lang="ru-RU" dirty="0" err="1" smtClean="0">
                <a:latin typeface="Monotype Corsiva" pitchFamily="66" charset="0"/>
              </a:rPr>
              <a:t>режисери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М.Хуцієв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і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Ф.Миронер</a:t>
            </a:r>
            <a:r>
              <a:rPr lang="ru-RU" dirty="0" smtClean="0">
                <a:latin typeface="Monotype Corsiva" pitchFamily="66" charset="0"/>
              </a:rPr>
              <a:t>), „За </a:t>
            </a:r>
            <a:r>
              <a:rPr lang="ru-RU" dirty="0" err="1" smtClean="0">
                <a:latin typeface="Monotype Corsiva" pitchFamily="66" charset="0"/>
              </a:rPr>
              <a:t>двома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зайцями</a:t>
            </a:r>
            <a:r>
              <a:rPr lang="ru-RU" dirty="0" smtClean="0">
                <a:latin typeface="Monotype Corsiva" pitchFamily="66" charset="0"/>
              </a:rPr>
              <a:t>” (1961, </a:t>
            </a:r>
            <a:r>
              <a:rPr lang="ru-RU" dirty="0" err="1" smtClean="0">
                <a:latin typeface="Monotype Corsiva" pitchFamily="66" charset="0"/>
              </a:rPr>
              <a:t>режисер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В.Іванов</a:t>
            </a:r>
            <a:r>
              <a:rPr lang="ru-RU" dirty="0" smtClean="0">
                <a:latin typeface="Monotype Corsiva" pitchFamily="66" charset="0"/>
              </a:rPr>
              <a:t>).</a:t>
            </a:r>
            <a:br>
              <a:rPr lang="ru-RU" dirty="0" smtClean="0">
                <a:latin typeface="Monotype Corsiva" pitchFamily="66" charset="0"/>
              </a:rPr>
            </a:b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3314" name="Picture 2" descr="Файл:1961 za dvumya zaytsam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338519">
            <a:off x="1209008" y="1128844"/>
            <a:ext cx="5967894" cy="45803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 descr="55558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188640"/>
            <a:ext cx="3980101" cy="6308459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772817"/>
            <a:ext cx="8626308" cy="4799455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>
                <a:latin typeface="Monotype Corsiva" pitchFamily="66" charset="0"/>
              </a:rPr>
              <a:t>    У </a:t>
            </a:r>
            <a:r>
              <a:rPr lang="ru-RU" dirty="0" err="1" smtClean="0">
                <a:latin typeface="Monotype Corsiva" pitchFamily="66" charset="0"/>
              </a:rPr>
              <a:t>робоче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smtClean="0">
                <a:latin typeface="Monotype Corsiva" pitchFamily="66" charset="0"/>
              </a:rPr>
              <a:t>селище </a:t>
            </a:r>
            <a:r>
              <a:rPr lang="ru-RU" dirty="0" err="1" smtClean="0">
                <a:latin typeface="Monotype Corsiva" pitchFamily="66" charset="0"/>
              </a:rPr>
              <a:t>приїжджає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випускниця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педагогічного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інституту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Тетяна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Сергіївна</a:t>
            </a:r>
            <a:r>
              <a:rPr lang="ru-RU" dirty="0" smtClean="0">
                <a:latin typeface="Monotype Corsiva" pitchFamily="66" charset="0"/>
              </a:rPr>
              <a:t> Левченко, </a:t>
            </a:r>
            <a:r>
              <a:rPr lang="ru-RU" dirty="0" err="1" smtClean="0">
                <a:latin typeface="Monotype Corsiva" pitchFamily="66" charset="0"/>
              </a:rPr>
              <a:t>щоб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викладати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російську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мову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і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літературу</a:t>
            </a:r>
            <a:r>
              <a:rPr lang="ru-RU" dirty="0" smtClean="0">
                <a:latin typeface="Monotype Corsiva" pitchFamily="66" charset="0"/>
              </a:rPr>
              <a:t>. В </a:t>
            </a:r>
            <a:r>
              <a:rPr lang="ru-RU" dirty="0" err="1" smtClean="0">
                <a:latin typeface="Monotype Corsiva" pitchFamily="66" charset="0"/>
              </a:rPr>
              <a:t>її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класі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появляється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хлопець</a:t>
            </a:r>
            <a:r>
              <a:rPr lang="ru-RU" dirty="0" smtClean="0">
                <a:latin typeface="Monotype Corsiva" pitchFamily="66" charset="0"/>
              </a:rPr>
              <a:t> Саша Савченко, </a:t>
            </a:r>
            <a:r>
              <a:rPr lang="ru-RU" dirty="0" err="1" smtClean="0">
                <a:latin typeface="Monotype Corsiva" pitchFamily="66" charset="0"/>
              </a:rPr>
              <a:t>з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яким</a:t>
            </a:r>
            <a:r>
              <a:rPr lang="ru-RU" dirty="0" smtClean="0">
                <a:latin typeface="Monotype Corsiva" pitchFamily="66" charset="0"/>
              </a:rPr>
              <a:t> вона </a:t>
            </a:r>
            <a:r>
              <a:rPr lang="ru-RU" dirty="0" err="1" smtClean="0">
                <a:latin typeface="Monotype Corsiva" pitchFamily="66" charset="0"/>
              </a:rPr>
              <a:t>познайомилася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трохи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раніше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smtClean="0">
                <a:latin typeface="Monotype Corsiva" pitchFamily="66" charset="0"/>
              </a:rPr>
              <a:t>,по </a:t>
            </a:r>
            <a:r>
              <a:rPr lang="ru-RU" dirty="0" err="1" smtClean="0">
                <a:latin typeface="Monotype Corsiva" pitchFamily="66" charset="0"/>
              </a:rPr>
              <a:t>дорозі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з</a:t>
            </a:r>
            <a:r>
              <a:rPr lang="ru-RU" dirty="0" smtClean="0">
                <a:latin typeface="Monotype Corsiva" pitchFamily="66" charset="0"/>
              </a:rPr>
              <a:t> вокзалу. Саша - </a:t>
            </a:r>
            <a:r>
              <a:rPr lang="ru-RU" dirty="0" err="1" smtClean="0">
                <a:latin typeface="Monotype Corsiva" pitchFamily="66" charset="0"/>
              </a:rPr>
              <a:t>відома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людина</a:t>
            </a:r>
            <a:r>
              <a:rPr lang="ru-RU" dirty="0" smtClean="0">
                <a:latin typeface="Monotype Corsiva" pitchFamily="66" charset="0"/>
              </a:rPr>
              <a:t> на </a:t>
            </a:r>
            <a:r>
              <a:rPr lang="ru-RU" dirty="0" err="1" smtClean="0">
                <a:latin typeface="Monotype Corsiva" pitchFamily="66" charset="0"/>
              </a:rPr>
              <a:t>заводі</a:t>
            </a:r>
            <a:r>
              <a:rPr lang="ru-RU" dirty="0" smtClean="0">
                <a:latin typeface="Monotype Corsiva" pitchFamily="66" charset="0"/>
              </a:rPr>
              <a:t> , </a:t>
            </a:r>
            <a:r>
              <a:rPr lang="ru-RU" dirty="0" err="1" smtClean="0">
                <a:latin typeface="Monotype Corsiva" pitchFamily="66" charset="0"/>
              </a:rPr>
              <a:t>він</a:t>
            </a:r>
            <a:r>
              <a:rPr lang="ru-RU" dirty="0" smtClean="0">
                <a:latin typeface="Monotype Corsiva" pitchFamily="66" charset="0"/>
              </a:rPr>
              <a:t> - сталевар , ударник </a:t>
            </a:r>
            <a:r>
              <a:rPr lang="ru-RU" dirty="0" err="1" smtClean="0">
                <a:latin typeface="Monotype Corsiva" pitchFamily="66" charset="0"/>
              </a:rPr>
              <a:t>праці</a:t>
            </a:r>
            <a:r>
              <a:rPr lang="ru-RU" dirty="0" smtClean="0">
                <a:latin typeface="Monotype Corsiva" pitchFamily="66" charset="0"/>
              </a:rPr>
              <a:t> . З початку </a:t>
            </a:r>
            <a:r>
              <a:rPr lang="ru-RU" dirty="0" err="1" smtClean="0">
                <a:latin typeface="Monotype Corsiva" pitchFamily="66" charset="0"/>
              </a:rPr>
              <a:t>фільму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виникає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кілька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любовних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трикутників</a:t>
            </a:r>
            <a:r>
              <a:rPr lang="ru-RU" dirty="0" smtClean="0">
                <a:latin typeface="Monotype Corsiva" pitchFamily="66" charset="0"/>
              </a:rPr>
              <a:t>, </a:t>
            </a:r>
            <a:r>
              <a:rPr lang="ru-RU" dirty="0" smtClean="0">
                <a:latin typeface="Monotype Corsiva" pitchFamily="66" charset="0"/>
              </a:rPr>
              <a:t>центральною темою </a:t>
            </a:r>
            <a:r>
              <a:rPr lang="ru-RU" dirty="0" err="1" smtClean="0">
                <a:latin typeface="Monotype Corsiva" pitchFamily="66" charset="0"/>
              </a:rPr>
              <a:t>яких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стає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любов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Саші</a:t>
            </a:r>
            <a:r>
              <a:rPr lang="ru-RU" dirty="0" smtClean="0">
                <a:latin typeface="Monotype Corsiva" pitchFamily="66" charset="0"/>
              </a:rPr>
              <a:t> до </a:t>
            </a:r>
            <a:r>
              <a:rPr lang="ru-RU" dirty="0" err="1" smtClean="0">
                <a:latin typeface="Monotype Corsiva" pitchFamily="66" charset="0"/>
              </a:rPr>
              <a:t>його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вчительки</a:t>
            </a:r>
            <a:r>
              <a:rPr lang="ru-RU" dirty="0" smtClean="0">
                <a:latin typeface="Monotype Corsiva" pitchFamily="66" charset="0"/>
              </a:rPr>
              <a:t>. У </a:t>
            </a:r>
            <a:r>
              <a:rPr lang="ru-RU" dirty="0" err="1" smtClean="0">
                <a:latin typeface="Monotype Corsiva" pitchFamily="66" charset="0"/>
              </a:rPr>
              <a:t>фільмі</a:t>
            </a:r>
            <a:r>
              <a:rPr lang="ru-RU" dirty="0" smtClean="0">
                <a:latin typeface="Monotype Corsiva" pitchFamily="66" charset="0"/>
              </a:rPr>
              <a:t> показано </a:t>
            </a:r>
            <a:r>
              <a:rPr lang="ru-RU" dirty="0" err="1" smtClean="0">
                <a:latin typeface="Monotype Corsiva" pitchFamily="66" charset="0"/>
              </a:rPr>
              <a:t>побут</a:t>
            </a:r>
            <a:r>
              <a:rPr lang="ru-RU" dirty="0" smtClean="0">
                <a:latin typeface="Monotype Corsiva" pitchFamily="66" charset="0"/>
              </a:rPr>
              <a:t>, </a:t>
            </a:r>
            <a:r>
              <a:rPr lang="ru-RU" dirty="0" err="1" smtClean="0">
                <a:latin typeface="Monotype Corsiva" pitchFamily="66" charset="0"/>
              </a:rPr>
              <a:t>традиції</a:t>
            </a:r>
            <a:r>
              <a:rPr lang="ru-RU" dirty="0" smtClean="0">
                <a:latin typeface="Monotype Corsiva" pitchFamily="66" charset="0"/>
              </a:rPr>
              <a:t>, </a:t>
            </a:r>
            <a:r>
              <a:rPr lang="ru-RU" dirty="0" err="1" smtClean="0">
                <a:latin typeface="Monotype Corsiva" pitchFamily="66" charset="0"/>
              </a:rPr>
              <a:t>поведінка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післявоєнної</a:t>
            </a:r>
            <a:r>
              <a:rPr lang="ru-RU" dirty="0" smtClean="0">
                <a:latin typeface="Monotype Corsiva" pitchFamily="66" charset="0"/>
              </a:rPr>
              <a:t>, </a:t>
            </a:r>
            <a:r>
              <a:rPr lang="ru-RU" dirty="0" err="1" smtClean="0">
                <a:latin typeface="Monotype Corsiva" pitchFamily="66" charset="0"/>
              </a:rPr>
              <a:t>що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виросла</a:t>
            </a:r>
            <a:r>
              <a:rPr lang="ru-RU" dirty="0" smtClean="0">
                <a:latin typeface="Monotype Corsiva" pitchFamily="66" charset="0"/>
              </a:rPr>
              <a:t> без </a:t>
            </a:r>
            <a:r>
              <a:rPr lang="ru-RU" dirty="0" err="1" smtClean="0">
                <a:latin typeface="Monotype Corsiva" pitchFamily="66" charset="0"/>
              </a:rPr>
              <a:t>батьків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smtClean="0">
                <a:latin typeface="Monotype Corsiva" pitchFamily="66" charset="0"/>
              </a:rPr>
              <a:t>.</a:t>
            </a:r>
            <a:endParaRPr lang="ru-RU" dirty="0" smtClean="0">
              <a:latin typeface="Monotype Corsiva" pitchFamily="66" charset="0"/>
            </a:endParaRPr>
          </a:p>
          <a:p>
            <a:pPr algn="just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229080" y="0"/>
            <a:ext cx="93730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onotype Corsiva" pitchFamily="66" charset="0"/>
              </a:rPr>
              <a:t>Весна на </a:t>
            </a:r>
            <a:br>
              <a:rPr lang="uk-U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onotype Corsiva" pitchFamily="66" charset="0"/>
              </a:rPr>
            </a:br>
            <a:r>
              <a:rPr lang="uk-UA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onotype Corsiva" pitchFamily="66" charset="0"/>
              </a:rPr>
              <a:t>заречной</a:t>
            </a:r>
            <a:r>
              <a:rPr lang="uk-U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onotype Corsiva" pitchFamily="66" charset="0"/>
              </a:rPr>
              <a:t> улице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6" name="Рисунок 5" descr="8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84635">
            <a:off x="301345" y="1727338"/>
            <a:ext cx="6480544" cy="471312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290" name="Picture 2" descr="http://stat18.privet.ru/lr/0a324c29d46eaa28466888ecd0712a4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161218">
            <a:off x="2997196" y="1365511"/>
            <a:ext cx="5161756" cy="387131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2292" name="Picture 4" descr="http://movies.ya1.ru/uploads/posts/2013-07/1374065169_887a34f53ef133a6ca4ddae547497_7d_29_tet_kirienko_f10_fm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305703">
            <a:off x="637152" y="573505"/>
            <a:ext cx="5605061" cy="406901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60000"/>
                <a:lumOff val="4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294" name="Picture 6" descr="http://i.obozrevatel.ua/15/1542728/gallery/28729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142852"/>
            <a:ext cx="8712968" cy="6534727"/>
          </a:xfrm>
          <a:prstGeom prst="rect">
            <a:avLst/>
          </a:prstGeom>
          <a:ln w="127000" cap="rnd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6" name="Picture 12" descr="http://fs132.www.ex.ua/show/17624023/17624023.jpg?16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3573016"/>
            <a:ext cx="2088232" cy="2998701"/>
          </a:xfrm>
          <a:prstGeom prst="rect">
            <a:avLst/>
          </a:prstGeom>
          <a:noFill/>
        </p:spPr>
      </p:pic>
      <p:pic>
        <p:nvPicPr>
          <p:cNvPr id="11270" name="Picture 6" descr="http://mignews.com.ua/files/pictures/201207/134294542836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05417">
            <a:off x="6288626" y="831981"/>
            <a:ext cx="2509271" cy="23995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Українське</a:t>
            </a:r>
            <a:r>
              <a:rPr lang="ru-RU" b="1" dirty="0" smtClean="0"/>
              <a:t> </a:t>
            </a:r>
            <a:r>
              <a:rPr lang="ru-RU" b="1" dirty="0" err="1" smtClean="0"/>
              <a:t>поетичне</a:t>
            </a:r>
            <a:r>
              <a:rPr lang="ru-RU" b="1" dirty="0" smtClean="0"/>
              <a:t> </a:t>
            </a:r>
            <a:r>
              <a:rPr lang="ru-RU" b="1" dirty="0" err="1" smtClean="0"/>
              <a:t>кіно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908720"/>
            <a:ext cx="4762872" cy="521744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кінематограф</a:t>
            </a:r>
            <a:r>
              <a:rPr lang="ru-RU" dirty="0" smtClean="0"/>
              <a:t> 1960-70-х </a:t>
            </a:r>
            <a:r>
              <a:rPr lang="ru-RU" dirty="0" err="1" smtClean="0"/>
              <a:t>років</a:t>
            </a:r>
            <a:r>
              <a:rPr lang="ru-RU" dirty="0" smtClean="0"/>
              <a:t> представлений </a:t>
            </a:r>
            <a:r>
              <a:rPr lang="ru-RU" dirty="0" err="1" smtClean="0"/>
              <a:t>іменами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ваги: </a:t>
            </a:r>
            <a:r>
              <a:rPr lang="ru-RU" dirty="0" err="1" smtClean="0"/>
              <a:t>режисери</a:t>
            </a:r>
            <a:r>
              <a:rPr lang="ru-RU" dirty="0" smtClean="0"/>
              <a:t> </a:t>
            </a:r>
            <a:r>
              <a:rPr lang="ru-RU" dirty="0" err="1" smtClean="0"/>
              <a:t>Юрій</a:t>
            </a:r>
            <a:r>
              <a:rPr lang="ru-RU" dirty="0" smtClean="0"/>
              <a:t> </a:t>
            </a:r>
            <a:r>
              <a:rPr lang="ru-RU" dirty="0" err="1" smtClean="0"/>
              <a:t>Іллєнко</a:t>
            </a:r>
            <a:r>
              <a:rPr lang="ru-RU" dirty="0" smtClean="0"/>
              <a:t>, </a:t>
            </a:r>
            <a:r>
              <a:rPr lang="ru-RU" dirty="0" err="1" smtClean="0"/>
              <a:t>Леонід</a:t>
            </a:r>
            <a:r>
              <a:rPr lang="ru-RU" dirty="0" smtClean="0"/>
              <a:t> </a:t>
            </a:r>
            <a:r>
              <a:rPr lang="ru-RU" dirty="0" err="1" smtClean="0"/>
              <a:t>Осика</a:t>
            </a:r>
            <a:r>
              <a:rPr lang="ru-RU" dirty="0" smtClean="0"/>
              <a:t>, </a:t>
            </a:r>
            <a:r>
              <a:rPr lang="ru-RU" dirty="0" err="1" smtClean="0"/>
              <a:t>Микола</a:t>
            </a:r>
            <a:r>
              <a:rPr lang="ru-RU" dirty="0" smtClean="0"/>
              <a:t> Мащенко; </a:t>
            </a:r>
            <a:br>
              <a:rPr lang="ru-RU" dirty="0" smtClean="0"/>
            </a:br>
            <a:r>
              <a:rPr lang="ru-RU" dirty="0" err="1" smtClean="0"/>
              <a:t>актори</a:t>
            </a:r>
            <a:r>
              <a:rPr lang="ru-RU" dirty="0" smtClean="0"/>
              <a:t>: 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Миколайчук</a:t>
            </a:r>
            <a:r>
              <a:rPr lang="ru-RU" dirty="0" smtClean="0"/>
              <a:t>, </a:t>
            </a:r>
            <a:r>
              <a:rPr lang="ru-RU" dirty="0" err="1" smtClean="0"/>
              <a:t>Юрій</a:t>
            </a:r>
            <a:r>
              <a:rPr lang="ru-RU" dirty="0" smtClean="0"/>
              <a:t> </a:t>
            </a:r>
            <a:r>
              <a:rPr lang="ru-RU" dirty="0" err="1" smtClean="0"/>
              <a:t>Шумський</a:t>
            </a:r>
            <a:r>
              <a:rPr lang="ru-RU" dirty="0" smtClean="0"/>
              <a:t>, </a:t>
            </a:r>
            <a:r>
              <a:rPr lang="ru-RU" dirty="0" err="1" smtClean="0"/>
              <a:t>Гнат</a:t>
            </a:r>
            <a:r>
              <a:rPr lang="ru-RU" dirty="0" smtClean="0"/>
              <a:t> Юра, </a:t>
            </a:r>
            <a:r>
              <a:rPr lang="ru-RU" dirty="0" err="1" smtClean="0"/>
              <a:t>Костянтин</a:t>
            </a:r>
            <a:r>
              <a:rPr lang="ru-RU" dirty="0" smtClean="0"/>
              <a:t> </a:t>
            </a:r>
            <a:r>
              <a:rPr lang="ru-RU" dirty="0" err="1" smtClean="0"/>
              <a:t>Степанков</a:t>
            </a:r>
            <a:r>
              <a:rPr lang="ru-RU" dirty="0" smtClean="0"/>
              <a:t>, </a:t>
            </a:r>
            <a:r>
              <a:rPr lang="ru-RU" dirty="0" err="1" smtClean="0"/>
              <a:t>Микола</a:t>
            </a:r>
            <a:r>
              <a:rPr lang="ru-RU" dirty="0" smtClean="0"/>
              <a:t> </a:t>
            </a:r>
            <a:r>
              <a:rPr lang="ru-RU" dirty="0" err="1" smtClean="0"/>
              <a:t>Гринько</a:t>
            </a:r>
            <a:r>
              <a:rPr lang="ru-RU" dirty="0" smtClean="0"/>
              <a:t>, Богдан Ступка.</a:t>
            </a:r>
            <a:endParaRPr lang="ru-RU" dirty="0"/>
          </a:p>
        </p:txBody>
      </p:sp>
      <p:pic>
        <p:nvPicPr>
          <p:cNvPr id="11266" name="Picture 2" descr="http://fs150.www.ex.ua/show/2759279/2759279.jpg?16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431669">
            <a:off x="251520" y="908720"/>
            <a:ext cx="1905000" cy="2486026"/>
          </a:xfrm>
          <a:prstGeom prst="rect">
            <a:avLst/>
          </a:prstGeom>
          <a:noFill/>
        </p:spPr>
      </p:pic>
      <p:pic>
        <p:nvPicPr>
          <p:cNvPr id="11268" name="Picture 4" descr="http://upload.wikimedia.org/wikipedia/ru/thumb/7/78/%D0%9B%D0%B5%D0%BE%D0%BD%D0%B8%D0%B4_%D0%9C%D0%B8%D1%85%D0%B0%D0%B9%D0%BB%D0%BE%D0%B2%D0%B8%D1%87_%D0%9E%D1%81%D1%8B%D0%BA%D0%B0.jpg/200px-%D0%9B%D0%B5%D0%BE%D0%BD%D0%B8%D0%B4_%D0%9C%D0%B8%D1%85%D0%B0%D0%B9%D0%BB%D0%BE%D0%B2%D0%B8%D1%87_%D0%9E%D1%81%D1%8B%D0%BA%D0%B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1219339">
            <a:off x="323528" y="3861048"/>
            <a:ext cx="1905000" cy="2495551"/>
          </a:xfrm>
          <a:prstGeom prst="rect">
            <a:avLst/>
          </a:prstGeom>
          <a:noFill/>
        </p:spPr>
      </p:pic>
      <p:sp>
        <p:nvSpPr>
          <p:cNvPr id="11272" name="AutoShape 8" descr="http://img0.liveinternet.ru/images/attach/c/5/88/320/88320680_3869930_i_mykolajchuktini_1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4" name="AutoShape 10" descr="http://img0.liveinternet.ru/images/attach/c/5/88/320/88320680_3869930_i_mykolajchuktini_1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Monotype Corsiva" pitchFamily="66" charset="0"/>
              </a:rPr>
              <a:t>Параджанов </a:t>
            </a:r>
            <a:r>
              <a:rPr lang="ru-RU" b="1" dirty="0" err="1" smtClean="0">
                <a:latin typeface="Monotype Corsiva" pitchFamily="66" charset="0"/>
              </a:rPr>
              <a:t>Сергій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Йосипович</a:t>
            </a:r>
            <a:r>
              <a:rPr lang="ru-RU" b="1" dirty="0" smtClean="0">
                <a:latin typeface="Monotype Corsiva" pitchFamily="66" charset="0"/>
              </a:rPr>
              <a:t/>
            </a:r>
            <a:br>
              <a:rPr lang="ru-RU" b="1" dirty="0" smtClean="0">
                <a:latin typeface="Monotype Corsiva" pitchFamily="66" charset="0"/>
              </a:rPr>
            </a:br>
            <a:r>
              <a:rPr lang="ru-RU" b="1" dirty="0" smtClean="0">
                <a:latin typeface="Monotype Corsiva" pitchFamily="66" charset="0"/>
              </a:rPr>
              <a:t>(1924-1990рр.)</a:t>
            </a:r>
            <a:r>
              <a:rPr lang="ru-RU" dirty="0" smtClean="0">
                <a:latin typeface="Monotype Corsiva" pitchFamily="66" charset="0"/>
              </a:rPr>
              <a:t> 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600200"/>
            <a:ext cx="5040560" cy="50691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latin typeface="Monotype Corsiva" pitchFamily="66" charset="0"/>
              </a:rPr>
              <a:t>    </a:t>
            </a:r>
            <a:r>
              <a:rPr lang="ru-RU" dirty="0" err="1" smtClean="0">
                <a:latin typeface="Monotype Corsiva" pitchFamily="66" charset="0"/>
              </a:rPr>
              <a:t>вірменський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і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український</a:t>
            </a:r>
            <a:r>
              <a:rPr lang="ru-RU" dirty="0" smtClean="0">
                <a:latin typeface="Monotype Corsiva" pitchFamily="66" charset="0"/>
              </a:rPr>
              <a:t> </a:t>
            </a:r>
            <a:r>
              <a:rPr lang="ru-RU" dirty="0" err="1" smtClean="0">
                <a:latin typeface="Monotype Corsiva" pitchFamily="66" charset="0"/>
              </a:rPr>
              <a:t>кінорежисер</a:t>
            </a:r>
            <a:r>
              <a:rPr lang="ru-RU" dirty="0" smtClean="0">
                <a:latin typeface="Monotype Corsiva" pitchFamily="66" charset="0"/>
              </a:rPr>
              <a:t>, </a:t>
            </a:r>
            <a:r>
              <a:rPr lang="ru-RU" dirty="0" err="1" smtClean="0">
                <a:latin typeface="Monotype Corsiva" pitchFamily="66" charset="0"/>
              </a:rPr>
              <a:t>народний</a:t>
            </a:r>
            <a:r>
              <a:rPr lang="ru-RU" dirty="0" smtClean="0">
                <a:latin typeface="Monotype Corsiva" pitchFamily="66" charset="0"/>
              </a:rPr>
              <a:t> артист </a:t>
            </a:r>
            <a:r>
              <a:rPr lang="ru-RU" dirty="0" err="1" smtClean="0">
                <a:latin typeface="Monotype Corsiva" pitchFamily="66" charset="0"/>
              </a:rPr>
              <a:t>УРСР,лауреат</a:t>
            </a:r>
            <a:r>
              <a:rPr lang="ru-RU" dirty="0" smtClean="0">
                <a:latin typeface="Monotype Corsiva" pitchFamily="66" charset="0"/>
              </a:rPr>
              <a:t> </a:t>
            </a:r>
            <a:r>
              <a:rPr lang="ru-RU" dirty="0" err="1" smtClean="0">
                <a:latin typeface="Monotype Corsiva" pitchFamily="66" charset="0"/>
              </a:rPr>
              <a:t>Державної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премії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України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ім</a:t>
            </a:r>
            <a:r>
              <a:rPr lang="ru-RU" dirty="0" smtClean="0">
                <a:latin typeface="Monotype Corsiva" pitchFamily="66" charset="0"/>
              </a:rPr>
              <a:t>. </a:t>
            </a:r>
            <a:r>
              <a:rPr lang="ru-RU" dirty="0" err="1" smtClean="0">
                <a:latin typeface="Monotype Corsiva" pitchFamily="66" charset="0"/>
              </a:rPr>
              <a:t>Т.Шевченка</a:t>
            </a:r>
            <a:r>
              <a:rPr lang="ru-RU" dirty="0" smtClean="0">
                <a:latin typeface="Monotype Corsiva" pitchFamily="66" charset="0"/>
              </a:rPr>
              <a:t>.</a:t>
            </a:r>
            <a:br>
              <a:rPr lang="ru-RU" dirty="0" smtClean="0">
                <a:latin typeface="Monotype Corsiva" pitchFamily="66" charset="0"/>
              </a:rPr>
            </a:br>
            <a:r>
              <a:rPr lang="ru-RU" dirty="0" err="1" smtClean="0">
                <a:latin typeface="Monotype Corsiva" pitchFamily="66" charset="0"/>
              </a:rPr>
              <a:t>Міжнародне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визнання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прийшло</a:t>
            </a:r>
            <a:r>
              <a:rPr lang="ru-RU" dirty="0" smtClean="0">
                <a:latin typeface="Monotype Corsiva" pitchFamily="66" charset="0"/>
              </a:rPr>
              <a:t> до Параджанова </a:t>
            </a:r>
            <a:r>
              <a:rPr lang="ru-RU" dirty="0" err="1" smtClean="0">
                <a:latin typeface="Monotype Corsiva" pitchFamily="66" charset="0"/>
              </a:rPr>
              <a:t>після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екранізації</a:t>
            </a:r>
            <a:r>
              <a:rPr lang="ru-RU" dirty="0" smtClean="0">
                <a:latin typeface="Monotype Corsiva" pitchFamily="66" charset="0"/>
              </a:rPr>
              <a:t> в 1964 </a:t>
            </a:r>
            <a:r>
              <a:rPr lang="ru-RU" dirty="0" err="1" smtClean="0">
                <a:latin typeface="Monotype Corsiva" pitchFamily="66" charset="0"/>
              </a:rPr>
              <a:t>повісті</a:t>
            </a:r>
            <a:r>
              <a:rPr lang="ru-RU" dirty="0" smtClean="0">
                <a:latin typeface="Monotype Corsiva" pitchFamily="66" charset="0"/>
              </a:rPr>
              <a:t> М. </a:t>
            </a:r>
            <a:r>
              <a:rPr lang="ru-RU" dirty="0" err="1" smtClean="0">
                <a:latin typeface="Monotype Corsiva" pitchFamily="66" charset="0"/>
              </a:rPr>
              <a:t>Коцюбинського</a:t>
            </a:r>
            <a:r>
              <a:rPr lang="ru-RU" dirty="0" smtClean="0">
                <a:latin typeface="Monotype Corsiva" pitchFamily="66" charset="0"/>
              </a:rPr>
              <a:t> «</a:t>
            </a:r>
            <a:r>
              <a:rPr lang="ru-RU" dirty="0" err="1" smtClean="0">
                <a:latin typeface="Monotype Corsiva" pitchFamily="66" charset="0"/>
              </a:rPr>
              <a:t>Тіні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забутих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предків</a:t>
            </a:r>
            <a:r>
              <a:rPr lang="ru-RU" dirty="0" smtClean="0">
                <a:latin typeface="Monotype Corsiva" pitchFamily="66" charset="0"/>
              </a:rPr>
              <a:t>». </a:t>
            </a:r>
            <a:r>
              <a:rPr lang="ru-RU" dirty="0" err="1" smtClean="0">
                <a:latin typeface="Monotype Corsiva" pitchFamily="66" charset="0"/>
              </a:rPr>
              <a:t>Фільм</a:t>
            </a:r>
            <a:r>
              <a:rPr lang="ru-RU" dirty="0" smtClean="0">
                <a:latin typeface="Monotype Corsiva" pitchFamily="66" charset="0"/>
              </a:rPr>
              <a:t> «</a:t>
            </a:r>
            <a:r>
              <a:rPr lang="ru-RU" dirty="0" err="1" smtClean="0">
                <a:latin typeface="Monotype Corsiva" pitchFamily="66" charset="0"/>
              </a:rPr>
              <a:t>Тіні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забутих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предків</a:t>
            </a:r>
            <a:r>
              <a:rPr lang="ru-RU" dirty="0" smtClean="0">
                <a:latin typeface="Monotype Corsiva" pitchFamily="66" charset="0"/>
              </a:rPr>
              <a:t>» </a:t>
            </a:r>
            <a:r>
              <a:rPr lang="ru-RU" dirty="0" err="1" smtClean="0">
                <a:latin typeface="Monotype Corsiva" pitchFamily="66" charset="0"/>
              </a:rPr>
              <a:t>був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удостоєний</a:t>
            </a:r>
            <a:r>
              <a:rPr lang="ru-RU" dirty="0" smtClean="0">
                <a:latin typeface="Monotype Corsiva" pitchFamily="66" charset="0"/>
              </a:rPr>
              <a:t> призу на Всесоюзному </a:t>
            </a:r>
            <a:r>
              <a:rPr lang="ru-RU" dirty="0" err="1" smtClean="0">
                <a:latin typeface="Monotype Corsiva" pitchFamily="66" charset="0"/>
              </a:rPr>
              <a:t>кінофестивалі</a:t>
            </a:r>
            <a:r>
              <a:rPr lang="ru-RU" dirty="0" smtClean="0">
                <a:latin typeface="Monotype Corsiva" pitchFamily="66" charset="0"/>
              </a:rPr>
              <a:t> в </a:t>
            </a:r>
            <a:r>
              <a:rPr lang="ru-RU" dirty="0" err="1" smtClean="0">
                <a:latin typeface="Monotype Corsiva" pitchFamily="66" charset="0"/>
              </a:rPr>
              <a:t>Києві</a:t>
            </a:r>
            <a:r>
              <a:rPr lang="ru-RU" dirty="0" smtClean="0">
                <a:latin typeface="Monotype Corsiva" pitchFamily="66" charset="0"/>
              </a:rPr>
              <a:t> (1966). Та все ж на </a:t>
            </a:r>
            <a:r>
              <a:rPr lang="ru-RU" dirty="0" err="1" smtClean="0">
                <a:latin typeface="Monotype Corsiva" pitchFamily="66" charset="0"/>
              </a:rPr>
              <a:t>Заході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інтерес</a:t>
            </a:r>
            <a:r>
              <a:rPr lang="ru-RU" dirty="0" smtClean="0">
                <a:latin typeface="Monotype Corsiva" pitchFamily="66" charset="0"/>
              </a:rPr>
              <a:t> до </a:t>
            </a:r>
            <a:r>
              <a:rPr lang="ru-RU" dirty="0" err="1" smtClean="0">
                <a:latin typeface="Monotype Corsiva" pitchFamily="66" charset="0"/>
              </a:rPr>
              <a:t>нього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був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значно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більшим</a:t>
            </a:r>
            <a:r>
              <a:rPr lang="ru-RU" dirty="0" smtClean="0">
                <a:latin typeface="Monotype Corsiva" pitchFamily="66" charset="0"/>
              </a:rPr>
              <a:t>, </a:t>
            </a:r>
            <a:r>
              <a:rPr lang="ru-RU" dirty="0" err="1" smtClean="0">
                <a:latin typeface="Monotype Corsiva" pitchFamily="66" charset="0"/>
              </a:rPr>
              <a:t>ніж</a:t>
            </a:r>
            <a:r>
              <a:rPr lang="ru-RU" dirty="0" smtClean="0">
                <a:latin typeface="Monotype Corsiva" pitchFamily="66" charset="0"/>
              </a:rPr>
              <a:t> на </a:t>
            </a:r>
            <a:r>
              <a:rPr lang="ru-RU" dirty="0" err="1" smtClean="0">
                <a:latin typeface="Monotype Corsiva" pitchFamily="66" charset="0"/>
              </a:rPr>
              <a:t>батьківщині</a:t>
            </a:r>
            <a:r>
              <a:rPr lang="ru-RU" dirty="0" smtClean="0">
                <a:latin typeface="Monotype Corsiva" pitchFamily="66" charset="0"/>
              </a:rPr>
              <a:t>.</a:t>
            </a:r>
          </a:p>
        </p:txBody>
      </p:sp>
      <p:pic>
        <p:nvPicPr>
          <p:cNvPr id="4" name="Рисунок 3" descr="88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1556792"/>
            <a:ext cx="3168352" cy="44655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uateka.com/uploads/news/2011/08/18/580aeebd017b14d2cccafbd0bc238e38618d4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717032"/>
            <a:ext cx="3998055" cy="29985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8676" name="Picture 4" descr="http://dlm3.meta.ua/pic/0/58/134/glyj3S_Sf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73961">
            <a:off x="3976162" y="308282"/>
            <a:ext cx="4827948" cy="3466467"/>
          </a:xfrm>
          <a:prstGeom prst="rect">
            <a:avLst/>
          </a:prstGeom>
          <a:noFill/>
        </p:spPr>
      </p:pic>
      <p:pic>
        <p:nvPicPr>
          <p:cNvPr id="28678" name="Picture 6" descr="http://library.vspu.edu.ua/ilustr/kocyub1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391188">
            <a:off x="257096" y="507717"/>
            <a:ext cx="3476118" cy="2661713"/>
          </a:xfrm>
          <a:prstGeom prst="rect">
            <a:avLst/>
          </a:prstGeom>
          <a:noFill/>
        </p:spPr>
      </p:pic>
      <p:pic>
        <p:nvPicPr>
          <p:cNvPr id="28680" name="Picture 8" descr="http://www.day.kiev.ua/sites/default/files/main/openpublish_article/20111026/4193-4-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361287">
            <a:off x="4716016" y="4149080"/>
            <a:ext cx="2857500" cy="23241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48680"/>
            <a:ext cx="8568952" cy="59766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Monotype Corsiva" pitchFamily="66" charset="0"/>
              </a:rPr>
              <a:t>   </a:t>
            </a:r>
            <a:r>
              <a:rPr lang="ru-RU" sz="2800" dirty="0" err="1" smtClean="0">
                <a:latin typeface="Monotype Corsiva" pitchFamily="66" charset="0"/>
              </a:rPr>
              <a:t>Після</a:t>
            </a:r>
            <a:r>
              <a:rPr lang="ru-RU" sz="2800" dirty="0" smtClean="0">
                <a:latin typeface="Monotype Corsiva" pitchFamily="66" charset="0"/>
              </a:rPr>
              <a:t>  </a:t>
            </a:r>
            <a:r>
              <a:rPr lang="ru-RU" sz="2800" dirty="0" err="1" smtClean="0">
                <a:latin typeface="Monotype Corsiva" pitchFamily="66" charset="0"/>
              </a:rPr>
              <a:t>презентації</a:t>
            </a:r>
            <a:r>
              <a:rPr lang="ru-RU" sz="2800" dirty="0" smtClean="0">
                <a:latin typeface="Monotype Corsiva" pitchFamily="66" charset="0"/>
              </a:rPr>
              <a:t> у </a:t>
            </a:r>
            <a:r>
              <a:rPr lang="ru-RU" sz="2800" dirty="0" err="1" smtClean="0">
                <a:latin typeface="Monotype Corsiva" pitchFamily="66" charset="0"/>
              </a:rPr>
              <a:t>київському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br>
              <a:rPr lang="ru-RU" sz="2800" dirty="0" smtClean="0">
                <a:latin typeface="Monotype Corsiva" pitchFamily="66" charset="0"/>
              </a:rPr>
            </a:br>
            <a:r>
              <a:rPr lang="ru-RU" sz="2800" dirty="0" err="1" smtClean="0">
                <a:latin typeface="Monotype Corsiva" pitchFamily="66" charset="0"/>
              </a:rPr>
              <a:t>кінотеатрі</a:t>
            </a:r>
            <a:r>
              <a:rPr lang="ru-RU" sz="2800" dirty="0" smtClean="0">
                <a:latin typeface="Monotype Corsiva" pitchFamily="66" charset="0"/>
              </a:rPr>
              <a:t> «</a:t>
            </a:r>
            <a:r>
              <a:rPr lang="ru-RU" sz="2800" dirty="0" err="1" smtClean="0">
                <a:latin typeface="Monotype Corsiva" pitchFamily="66" charset="0"/>
              </a:rPr>
              <a:t>Україна</a:t>
            </a:r>
            <a:r>
              <a:rPr lang="ru-RU" sz="2800" dirty="0" smtClean="0">
                <a:latin typeface="Monotype Corsiva" pitchFamily="66" charset="0"/>
              </a:rPr>
              <a:t>» </a:t>
            </a:r>
            <a:r>
              <a:rPr lang="ru-RU" sz="2800" dirty="0" err="1" smtClean="0">
                <a:latin typeface="Monotype Corsiva" pitchFamily="66" charset="0"/>
              </a:rPr>
              <a:t>фільму</a:t>
            </a:r>
            <a:r>
              <a:rPr lang="ru-RU" sz="2800" dirty="0" smtClean="0">
                <a:latin typeface="Monotype Corsiva" pitchFamily="66" charset="0"/>
              </a:rPr>
              <a:t> «</a:t>
            </a:r>
            <a:r>
              <a:rPr lang="ru-RU" sz="2800" dirty="0" err="1" smtClean="0">
                <a:latin typeface="Monotype Corsiva" pitchFamily="66" charset="0"/>
              </a:rPr>
              <a:t>Тіні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br>
              <a:rPr lang="ru-RU" sz="2800" dirty="0" smtClean="0">
                <a:latin typeface="Monotype Corsiva" pitchFamily="66" charset="0"/>
              </a:rPr>
            </a:br>
            <a:r>
              <a:rPr lang="ru-RU" sz="2800" dirty="0" err="1" smtClean="0">
                <a:latin typeface="Monotype Corsiva" pitchFamily="66" charset="0"/>
              </a:rPr>
              <a:t>забутих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предків</a:t>
            </a:r>
            <a:r>
              <a:rPr lang="ru-RU" sz="2800" dirty="0" smtClean="0">
                <a:latin typeface="Monotype Corsiva" pitchFamily="66" charset="0"/>
              </a:rPr>
              <a:t>» </a:t>
            </a:r>
            <a:r>
              <a:rPr lang="ru-RU" sz="2800" dirty="0" err="1" smtClean="0">
                <a:latin typeface="Monotype Corsiva" pitchFamily="66" charset="0"/>
              </a:rPr>
              <a:t>у</a:t>
            </a:r>
            <a:r>
              <a:rPr lang="ru-RU" sz="2800" dirty="0" smtClean="0">
                <a:latin typeface="Monotype Corsiva" pitchFamily="66" charset="0"/>
              </a:rPr>
              <a:t> </a:t>
            </a:r>
            <a:r>
              <a:rPr lang="ru-RU" sz="2800" dirty="0" err="1" smtClean="0">
                <a:latin typeface="Monotype Corsiva" pitchFamily="66" charset="0"/>
              </a:rPr>
              <a:t>вересні</a:t>
            </a:r>
            <a:r>
              <a:rPr lang="ru-RU" sz="2800" dirty="0" smtClean="0">
                <a:latin typeface="Monotype Corsiva" pitchFamily="66" charset="0"/>
              </a:rPr>
              <a:t> </a:t>
            </a:r>
            <a:br>
              <a:rPr lang="ru-RU" sz="2800" dirty="0" smtClean="0">
                <a:latin typeface="Monotype Corsiva" pitchFamily="66" charset="0"/>
              </a:rPr>
            </a:br>
            <a:r>
              <a:rPr lang="ru-RU" sz="2800" dirty="0" smtClean="0">
                <a:latin typeface="Monotype Corsiva" pitchFamily="66" charset="0"/>
              </a:rPr>
              <a:t>1965 року </a:t>
            </a:r>
            <a:r>
              <a:rPr lang="ru-RU" sz="2800" dirty="0" err="1" smtClean="0">
                <a:latin typeface="Monotype Corsiva" pitchFamily="66" charset="0"/>
              </a:rPr>
              <a:t>з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різкою</a:t>
            </a:r>
            <a:r>
              <a:rPr lang="ru-RU" sz="2800" dirty="0" smtClean="0">
                <a:latin typeface="Monotype Corsiva" pitchFamily="66" charset="0"/>
              </a:rPr>
              <a:t> критикою  </a:t>
            </a:r>
            <a:br>
              <a:rPr lang="ru-RU" sz="2800" dirty="0" smtClean="0">
                <a:latin typeface="Monotype Corsiva" pitchFamily="66" charset="0"/>
              </a:rPr>
            </a:br>
            <a:r>
              <a:rPr lang="ru-RU" sz="2800" dirty="0" err="1" smtClean="0">
                <a:latin typeface="Monotype Corsiva" pitchFamily="66" charset="0"/>
              </a:rPr>
              <a:t>серед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інтелігенції</a:t>
            </a:r>
            <a:r>
              <a:rPr lang="ru-RU" sz="2800" dirty="0" smtClean="0">
                <a:latin typeface="Monotype Corsiva" pitchFamily="66" charset="0"/>
              </a:rPr>
              <a:t>, </a:t>
            </a:r>
            <a:r>
              <a:rPr lang="ru-RU" sz="2800" dirty="0" err="1" smtClean="0">
                <a:latin typeface="Monotype Corsiva" pitchFamily="66" charset="0"/>
              </a:rPr>
              <a:t>які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відбулися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влітку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br>
              <a:rPr lang="ru-RU" sz="2800" dirty="0" smtClean="0">
                <a:latin typeface="Monotype Corsiva" pitchFamily="66" charset="0"/>
              </a:rPr>
            </a:br>
            <a:r>
              <a:rPr lang="ru-RU" sz="2800" dirty="0" err="1" smtClean="0">
                <a:latin typeface="Monotype Corsiva" pitchFamily="66" charset="0"/>
              </a:rPr>
              <a:t>цього</a:t>
            </a:r>
            <a:r>
              <a:rPr lang="ru-RU" sz="2800" dirty="0" smtClean="0">
                <a:latin typeface="Monotype Corsiva" pitchFamily="66" charset="0"/>
              </a:rPr>
              <a:t> ж  року, </a:t>
            </a:r>
            <a:r>
              <a:rPr lang="ru-RU" sz="2800" dirty="0" err="1" smtClean="0">
                <a:latin typeface="Monotype Corsiva" pitchFamily="66" charset="0"/>
              </a:rPr>
              <a:t>виступили</a:t>
            </a:r>
            <a:r>
              <a:rPr lang="ru-RU" sz="2800" dirty="0" smtClean="0">
                <a:latin typeface="Monotype Corsiva" pitchFamily="66" charset="0"/>
              </a:rPr>
              <a:t> </a:t>
            </a:r>
            <a:r>
              <a:rPr lang="ru-RU" sz="2800" u="sng" dirty="0" err="1" smtClean="0">
                <a:latin typeface="Monotype Corsiva" pitchFamily="66" charset="0"/>
              </a:rPr>
              <a:t>Іван</a:t>
            </a:r>
            <a:r>
              <a:rPr lang="ru-RU" sz="2800" u="sng" dirty="0" smtClean="0">
                <a:latin typeface="Monotype Corsiva" pitchFamily="66" charset="0"/>
              </a:rPr>
              <a:t> Дзюба,</a:t>
            </a:r>
            <a:r>
              <a:rPr lang="ru-RU" sz="2800" dirty="0" smtClean="0">
                <a:latin typeface="Monotype Corsiva" pitchFamily="66" charset="0"/>
              </a:rPr>
              <a:t> </a:t>
            </a:r>
            <a:r>
              <a:rPr lang="ru-RU" sz="2800" u="sng" dirty="0" smtClean="0">
                <a:latin typeface="Monotype Corsiva" pitchFamily="66" charset="0"/>
              </a:rPr>
              <a:t>Василь </a:t>
            </a:r>
            <a:r>
              <a:rPr lang="ru-RU" sz="2800" u="sng" dirty="0" err="1" smtClean="0">
                <a:latin typeface="Monotype Corsiva" pitchFamily="66" charset="0"/>
              </a:rPr>
              <a:t>Стус</a:t>
            </a:r>
            <a:r>
              <a:rPr lang="ru-RU" sz="2800" dirty="0" smtClean="0">
                <a:latin typeface="Monotype Corsiva" pitchFamily="66" charset="0"/>
              </a:rPr>
              <a:t> </a:t>
            </a:r>
            <a:r>
              <a:rPr lang="ru-RU" sz="2800" dirty="0" err="1" smtClean="0">
                <a:latin typeface="Monotype Corsiva" pitchFamily="66" charset="0"/>
              </a:rPr>
              <a:t>і</a:t>
            </a:r>
            <a:r>
              <a:rPr lang="ru-RU" sz="2800" dirty="0" smtClean="0">
                <a:latin typeface="Monotype Corsiva" pitchFamily="66" charset="0"/>
              </a:rPr>
              <a:t> </a:t>
            </a:r>
            <a:r>
              <a:rPr lang="ru-RU" sz="2800" u="sng" dirty="0" err="1" smtClean="0">
                <a:latin typeface="Monotype Corsiva" pitchFamily="66" charset="0"/>
              </a:rPr>
              <a:t>В'ячеслав</a:t>
            </a:r>
            <a:r>
              <a:rPr lang="ru-RU" sz="2800" u="sng" dirty="0" smtClean="0">
                <a:latin typeface="Monotype Corsiva" pitchFamily="66" charset="0"/>
              </a:rPr>
              <a:t> </a:t>
            </a:r>
            <a:r>
              <a:rPr lang="ru-RU" sz="2800" u="sng" dirty="0" err="1" smtClean="0">
                <a:latin typeface="Monotype Corsiva" pitchFamily="66" charset="0"/>
              </a:rPr>
              <a:t>Чорновіл</a:t>
            </a:r>
            <a:r>
              <a:rPr lang="ru-RU" sz="2800" dirty="0" smtClean="0">
                <a:latin typeface="Monotype Corsiva" pitchFamily="66" charset="0"/>
              </a:rPr>
              <a:t>. </a:t>
            </a:r>
            <a:r>
              <a:rPr lang="ru-RU" sz="2800" dirty="0" err="1" smtClean="0">
                <a:latin typeface="Monotype Corsiva" pitchFamily="66" charset="0"/>
              </a:rPr>
              <a:t>Після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цього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реакція</a:t>
            </a:r>
            <a:r>
              <a:rPr lang="ru-RU" sz="2800" dirty="0" smtClean="0">
                <a:latin typeface="Monotype Corsiva" pitchFamily="66" charset="0"/>
              </a:rPr>
              <a:t> властей </a:t>
            </a:r>
            <a:r>
              <a:rPr lang="ru-RU" sz="2800" dirty="0" err="1" smtClean="0">
                <a:latin typeface="Monotype Corsiva" pitchFamily="66" charset="0"/>
              </a:rPr>
              <a:t>була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блискавичною</a:t>
            </a:r>
            <a:r>
              <a:rPr lang="ru-RU" sz="2800" dirty="0" smtClean="0">
                <a:latin typeface="Monotype Corsiva" pitchFamily="66" charset="0"/>
              </a:rPr>
              <a:t> — </a:t>
            </a:r>
            <a:r>
              <a:rPr lang="ru-RU" sz="2800" dirty="0" err="1" smtClean="0">
                <a:latin typeface="Monotype Corsiva" pitchFamily="66" charset="0"/>
              </a:rPr>
              <a:t>Івана</a:t>
            </a:r>
            <a:r>
              <a:rPr lang="ru-RU" sz="2800" dirty="0" smtClean="0">
                <a:latin typeface="Monotype Corsiva" pitchFamily="66" charset="0"/>
              </a:rPr>
              <a:t> Дзюбу </a:t>
            </a:r>
            <a:r>
              <a:rPr lang="ru-RU" sz="2800" dirty="0" err="1" smtClean="0">
                <a:latin typeface="Monotype Corsiva" pitchFamily="66" charset="0"/>
              </a:rPr>
              <a:t>звільнили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з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роботи</a:t>
            </a:r>
            <a:r>
              <a:rPr lang="ru-RU" sz="2800" dirty="0" smtClean="0">
                <a:latin typeface="Monotype Corsiva" pitchFamily="66" charset="0"/>
              </a:rPr>
              <a:t> у </a:t>
            </a:r>
            <a:r>
              <a:rPr lang="ru-RU" sz="2800" dirty="0" err="1" smtClean="0">
                <a:latin typeface="Monotype Corsiva" pitchFamily="66" charset="0"/>
              </a:rPr>
              <a:t>видавництві</a:t>
            </a:r>
            <a:r>
              <a:rPr lang="ru-RU" sz="2800" dirty="0" smtClean="0">
                <a:latin typeface="Monotype Corsiva" pitchFamily="66" charset="0"/>
              </a:rPr>
              <a:t> «Молодь» </a:t>
            </a:r>
            <a:r>
              <a:rPr lang="ru-RU" sz="2800" dirty="0" err="1" smtClean="0">
                <a:latin typeface="Monotype Corsiva" pitchFamily="66" charset="0"/>
              </a:rPr>
              <a:t>і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виключили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з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аспірантури</a:t>
            </a:r>
            <a:r>
              <a:rPr lang="ru-RU" sz="2800" dirty="0" smtClean="0">
                <a:latin typeface="Monotype Corsiva" pitchFamily="66" charset="0"/>
              </a:rPr>
              <a:t> </a:t>
            </a:r>
            <a:r>
              <a:rPr lang="ru-RU" sz="2800" dirty="0" err="1" smtClean="0">
                <a:latin typeface="Monotype Corsiva" pitchFamily="66" charset="0"/>
              </a:rPr>
              <a:t>Київського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педагогічного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інституту</a:t>
            </a:r>
            <a:r>
              <a:rPr lang="ru-RU" sz="2800" dirty="0" smtClean="0">
                <a:latin typeface="Monotype Corsiva" pitchFamily="66" charset="0"/>
              </a:rPr>
              <a:t>, </a:t>
            </a:r>
            <a:r>
              <a:rPr lang="ru-RU" sz="2800" dirty="0" err="1" smtClean="0">
                <a:latin typeface="Monotype Corsiva" pitchFamily="66" charset="0"/>
              </a:rPr>
              <a:t>Чорновола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звільнили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з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редакції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газети</a:t>
            </a:r>
            <a:r>
              <a:rPr lang="ru-RU" sz="2800" dirty="0" smtClean="0">
                <a:latin typeface="Monotype Corsiva" pitchFamily="66" charset="0"/>
              </a:rPr>
              <a:t> «Молода </a:t>
            </a:r>
            <a:r>
              <a:rPr lang="ru-RU" sz="2800" dirty="0" err="1" smtClean="0">
                <a:latin typeface="Monotype Corsiva" pitchFamily="66" charset="0"/>
              </a:rPr>
              <a:t>гвардія</a:t>
            </a:r>
            <a:r>
              <a:rPr lang="ru-RU" sz="2800" dirty="0" smtClean="0">
                <a:latin typeface="Monotype Corsiva" pitchFamily="66" charset="0"/>
              </a:rPr>
              <a:t>», Василя </a:t>
            </a:r>
            <a:r>
              <a:rPr lang="ru-RU" sz="2800" dirty="0" err="1" smtClean="0">
                <a:latin typeface="Monotype Corsiva" pitchFamily="66" charset="0"/>
              </a:rPr>
              <a:t>Стуса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відрахували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з</a:t>
            </a:r>
            <a:r>
              <a:rPr lang="ru-RU" sz="2800" dirty="0" smtClean="0">
                <a:latin typeface="Monotype Corsiva" pitchFamily="66" charset="0"/>
              </a:rPr>
              <a:t> </a:t>
            </a:r>
            <a:r>
              <a:rPr lang="ru-RU" sz="2800" dirty="0" err="1" smtClean="0">
                <a:latin typeface="Monotype Corsiva" pitchFamily="66" charset="0"/>
              </a:rPr>
              <a:t>Інституту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літератури</a:t>
            </a:r>
            <a:r>
              <a:rPr lang="ru-RU" sz="2800" dirty="0" smtClean="0">
                <a:latin typeface="Monotype Corsiva" pitchFamily="66" charset="0"/>
              </a:rPr>
              <a:t> УРСР, де </a:t>
            </a:r>
            <a:r>
              <a:rPr lang="ru-RU" sz="2800" dirty="0" err="1" smtClean="0">
                <a:latin typeface="Monotype Corsiva" pitchFamily="66" charset="0"/>
              </a:rPr>
              <a:t>він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був</a:t>
            </a:r>
            <a:r>
              <a:rPr lang="ru-RU" sz="2800" dirty="0" smtClean="0">
                <a:latin typeface="Monotype Corsiva" pitchFamily="66" charset="0"/>
              </a:rPr>
              <a:t> </a:t>
            </a:r>
            <a:r>
              <a:rPr lang="ru-RU" sz="2800" dirty="0" err="1" smtClean="0">
                <a:latin typeface="Monotype Corsiva" pitchFamily="66" charset="0"/>
              </a:rPr>
              <a:t>аспірантом</a:t>
            </a:r>
            <a:r>
              <a:rPr lang="ru-RU" sz="2800" dirty="0" smtClean="0">
                <a:latin typeface="Monotype Corsiva" pitchFamily="66" charset="0"/>
              </a:rPr>
              <a:t>.</a:t>
            </a:r>
          </a:p>
          <a:p>
            <a:endParaRPr lang="ru-RU" sz="2800" dirty="0">
              <a:latin typeface="Monotype Corsiva" pitchFamily="66" charset="0"/>
            </a:endParaRPr>
          </a:p>
        </p:txBody>
      </p:sp>
      <p:pic>
        <p:nvPicPr>
          <p:cNvPr id="5" name="Рисунок 4" descr="14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332656"/>
            <a:ext cx="2376264" cy="2360527"/>
          </a:xfrm>
          <a:prstGeom prst="rect">
            <a:avLst/>
          </a:prstGeom>
        </p:spPr>
      </p:pic>
      <p:sp>
        <p:nvSpPr>
          <p:cNvPr id="6" name="Умножение 5"/>
          <p:cNvSpPr/>
          <p:nvPr/>
        </p:nvSpPr>
        <p:spPr>
          <a:xfrm>
            <a:off x="6084168" y="764704"/>
            <a:ext cx="2771800" cy="1800200"/>
          </a:xfrm>
          <a:prstGeom prst="mathMultiply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757</Words>
  <Application>Microsoft Office PowerPoint</Application>
  <PresentationFormat>Экран (4:3)</PresentationFormat>
  <Paragraphs>35</Paragraphs>
  <Slides>11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Кіномистецтво</vt:lpstr>
      <vt:lpstr>Слайд 2</vt:lpstr>
      <vt:lpstr>Слайд 3</vt:lpstr>
      <vt:lpstr>У часи політичної „відлиги” другої половини 1950-х - поч. 60-х рр. стрімко зростає українська кінопродукція. З’являються фільми, які досі користуються великим глядацьким успіхом: „Весна на Зарічній вулиці” (1956, режисери М.Хуцієв і Ф.Миронер), „За двома зайцями” (1961, режисер В.Іванов). </vt:lpstr>
      <vt:lpstr>Слайд 5</vt:lpstr>
      <vt:lpstr>Українське поетичне кіно </vt:lpstr>
      <vt:lpstr>Параджанов Сергій Йосипович (1924-1990рр.) </vt:lpstr>
      <vt:lpstr>Слайд 8</vt:lpstr>
      <vt:lpstr>Слайд 9</vt:lpstr>
      <vt:lpstr>Слайд 10</vt:lpstr>
      <vt:lpstr>Список використаних джерел: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Натуся-Рося</cp:lastModifiedBy>
  <cp:revision>86</cp:revision>
  <dcterms:created xsi:type="dcterms:W3CDTF">2012-12-20T15:26:38Z</dcterms:created>
  <dcterms:modified xsi:type="dcterms:W3CDTF">2013-11-27T20:20:13Z</dcterms:modified>
</cp:coreProperties>
</file>