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0%D0%B2%D1%96%D1%82%D0%B0%D1%86%D1%96%D0%B9%D0%BD%D1%96_%D1%85%D0%B2%D0%B8%D0%BB%D1%96" TargetMode="External"/><Relationship Id="rId2" Type="http://schemas.openxmlformats.org/officeDocument/2006/relationships/hyperlink" Target="http://uk.wikipedia.org/wiki/%D0%92%D1%81%D0%B5%D1%81%D0%B2%D1%96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B%D0%B0%D0%BF%D1%81%D0%B0%D1%80" TargetMode="External"/><Relationship Id="rId5" Type="http://schemas.openxmlformats.org/officeDocument/2006/relationships/hyperlink" Target="http://uk.wikipedia.org/w/index.php?title=%D0%92%D0%B8%D0%BF%D1%80%D0%BE%D0%BC%D1%96%D0%BD%D1%8E%D0%B2%D0%B0%D0%BD%D0%BD%D1%8F_%D0%A5%D0%BE%D0%BA%D1%96%D0%BD%D0%B3%D0%B0&amp;action=edit&amp;redlink=1" TargetMode="External"/><Relationship Id="rId4" Type="http://schemas.openxmlformats.org/officeDocument/2006/relationships/hyperlink" Target="http://uk.wikipedia.org/w/index.php?title=%D0%94%D0%B5%D0%BC%D0%B5%D1%82%D1%80%D1%96%D0%BE%D1%81%D0%BE%D0%BC_%D0%9A%D1%80%D1%96%D1%81%D1%82%D0%BE%D0%B4%D1%83%D0%BB%D1%83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0%B9%D1%82%D1%80%D0%BE%D0%BD%D0%BD%D0%B0_%D0%B7%D0%BE%D1%80%D1%8F" TargetMode="External"/><Relationship Id="rId2" Type="http://schemas.openxmlformats.org/officeDocument/2006/relationships/hyperlink" Target="http://uk.wikipedia.org/wiki/%D0%9C%D0%B5%D0%B6%D0%B0_%D0%A7%D0%B0%D0%BD%D0%B4%D1%80%D0%B0%D1%81%D0%B5%D0%BA%D0%B0%D1%80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C%D0%B5%D0%B6%D0%B0_%D0%9E%D0%BF%D0%BF%D0%B5%D0%BD%D0%B3%D0%B5%D0%B9%D0%BC%D0%B5%D1%80%D0%B0_%E2%80%94_%D0%92%D0%BE%D0%BB%D0%BA%D0%BE%D0%B2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5%D1%81%D1%81%D1%8C%D1%94_87" TargetMode="External"/><Relationship Id="rId2" Type="http://schemas.openxmlformats.org/officeDocument/2006/relationships/hyperlink" Target="http://uk.wikipedia.org/wiki/%D0%A1%D1%82%D1%80%D1%96%D0%BB%D0%B5%D1%86%D1%8C_A*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F%D0%BB%D0%B0%D0%BD%D0%BA%D0%BE%D0%B2%D1%81%D1%8C%D0%BA%D0%B0_%D1%87%D0%BE%D1%80%D0%BD%D0%B0_%D0%B4%D1%96%D1%80%D0%B0&amp;action=edit&amp;redlink=1" TargetMode="External"/><Relationship Id="rId2" Type="http://schemas.openxmlformats.org/officeDocument/2006/relationships/hyperlink" Target="http://uk.wikipedia.org/w/index.php?title=%D0%A1%D0%BF%D0%B5%D0%BA%D1%82%D1%80_%D0%BC%D0%B0%D1%81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E%D0%BC%D0%BF%D1%82%D0%BE%D0%BD%D1%96%D0%B2%D1%81%D1%8C%D0%BA%D0%B0_%D0%B4%D0%BE%D0%B2%D0%B6%D0%B8%D0%BD%D0%B0_%D1%85%D0%B2%D0%B8%D0%BB%D1%9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F%D0%BB%D0%B0%D0%BD%D0%BA%D0%BE%D0%B2%D1%81%D1%8C%D0%BA%D0%B0_%D1%87%D0%BE%D1%80%D0%BD%D0%B0_%D0%B4%D1%96%D1%80%D0%B0&amp;action=edit&amp;redlink=1" TargetMode="External"/><Relationship Id="rId2" Type="http://schemas.openxmlformats.org/officeDocument/2006/relationships/hyperlink" Target="http://uk.wikipedia.org/wiki/%D0%95%D0%BB%D0%B5%D0%BC%D0%B5%D0%BD%D1%82%D0%B0%D1%80%D0%BD%D1%96_%D1%87%D0%B0%D1%81%D1%82%D0%B8%D0%BD%D0%BA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2%D0%B5%D0%BB%D0%B8%D0%BA%D0%B8%D0%B9_%D0%B0%D0%B4%D1%80%D0%BE%D0%BD%D0%BD%D0%B8%D0%B9_%D0%BA%D0%BE%D0%BB%D0%B0%D0%B9%D0%B4%D0%B5%D1%80" TargetMode="External"/><Relationship Id="rId4" Type="http://schemas.openxmlformats.org/officeDocument/2006/relationships/hyperlink" Target="http://uk.wikipedia.org/w/index.php?title=%D0%9C%D0%B0%D0%BA%D1%81%D0%B8%D0%BC%D0%BE%D0%BD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8%D0%BB%D0%B0_%D1%82%D1%8F%D0%B6%D1%96%D0%BD%D0%BD%D1%8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k.wikipedia.org/wiki/%D0%A1%D0%B2%D1%96%D1%82%D0%BB%D0%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B%D0%B0%D1%81%D0%B8%D1%87%D0%BD%D0%B0_%D0%B5%D0%BB%D0%B5%D0%BA%D1%82%D1%80%D0%BE%D0%B4%D0%B8%D0%BD%D0%B0%D0%BC%D1%96%D0%BA%D0%B0" TargetMode="External"/><Relationship Id="rId3" Type="http://schemas.openxmlformats.org/officeDocument/2006/relationships/hyperlink" Target="http://uk.wikipedia.org/wiki/1787" TargetMode="External"/><Relationship Id="rId7" Type="http://schemas.openxmlformats.org/officeDocument/2006/relationships/hyperlink" Target="http://uk.wikipedia.org/wiki/%D0%94%D0%B6%D0%B5%D0%B9%D0%BC%D1%81_%D0%9A%D0%BB%D0%B5%D1%80%D0%BA_%D0%9C%D0%B0%D0%BA%D1%81%D0%B2%D0%B5%D0%BB%D0%BB" TargetMode="External"/><Relationship Id="rId2" Type="http://schemas.openxmlformats.org/officeDocument/2006/relationships/hyperlink" Target="http://uk.wikipedia.org/wiki/%D0%9B%D0%B0%D0%BF%D0%BB%D0%B0%D1%81_%D0%9F%27%D1%94%D1%80-%D0%A1%D0%B8%D0%BC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B%D0%B0%D1%81%D0%B8%D1%87%D0%BD%D0%B0_%D1%84%D1%96%D0%B7%D0%B8%D0%BA%D0%B0" TargetMode="External"/><Relationship Id="rId5" Type="http://schemas.openxmlformats.org/officeDocument/2006/relationships/hyperlink" Target="http://uk.wikipedia.org/wiki/%D0%A8%D0%B2%D0%B8%D0%B4%D0%BA%D1%96%D1%81%D1%82%D1%8C_%D1%81%D0%B2%D1%96%D1%82%D0%BB%D0%B0" TargetMode="External"/><Relationship Id="rId4" Type="http://schemas.openxmlformats.org/officeDocument/2006/relationships/hyperlink" Target="http://uk.wikipedia.org/wiki/%D0%94%D1%80%D1%83%D0%B3%D0%B0_%D0%BA%D0%BE%D1%81%D0%BC%D1%96%D1%87%D0%BD%D0%B0_%D1%88%D0%B2%D0%B8%D0%B4%D0%BA%D1%96%D1%81%D1%82%D1%8C" TargetMode="External"/><Relationship Id="rId9" Type="http://schemas.openxmlformats.org/officeDocument/2006/relationships/hyperlink" Target="http://uk.wikipedia.org/wiki/%D0%9F%D0%B5%D1%80%D0%B5%D1%82%D0%B2%D0%BE%D1%80%D0%B5%D0%BD%D0%BD%D1%8F_%D0%93%D0%B0%D0%BB%D1%96%D0%BB%D0%B5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B%D1%8F%D1%82%D0%B8%D0%B2%D1%96%D1%81%D1%82%D1%81%D1%8C%D0%BA%D0%B0_%D0%BC%D0%B5%D1%85%D0%B0%D0%BD%D1%96%D0%BA%D0%B0" TargetMode="External"/><Relationship Id="rId3" Type="http://schemas.openxmlformats.org/officeDocument/2006/relationships/hyperlink" Target="http://uk.wikipedia.org/wiki/%D0%9F%D0%B5%D1%80%D0%B5%D1%82%D0%B2%D0%BE%D1%80%D0%B5%D0%BD%D0%BD%D1%8F_%D0%9B%D0%BE%D1%80%D0%B5%D0%BD%D1%86%D0%B0" TargetMode="External"/><Relationship Id="rId7" Type="http://schemas.openxmlformats.org/officeDocument/2006/relationships/hyperlink" Target="http://uk.wikipedia.org/wiki/%D0%9B%D0%BE%D1%80%D0%B5%D0%BD%D1%86-%D1%96%D0%BD%D0%B2%D0%B0%D1%80%D1%96%D0%B0%D0%BD%D1%82%D0%BD%D1%96%D1%81%D1%82%D1%8C" TargetMode="External"/><Relationship Id="rId2" Type="http://schemas.openxmlformats.org/officeDocument/2006/relationships/hyperlink" Target="http://uk.wikipedia.org/wiki/%D0%93%D0%B5%D0%BD%D0%B4%D1%80%D1%96%D0%BA_%D0%90%D0%BD%D1%82%D0%BE%D0%BD_%D0%9B%D0%BE%D1%80%D0%B5%D0%BD%D1%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F%D0%B5%D1%86%D1%96%D0%B0%D0%BB%D1%8C%D0%BD%D0%B0_%D1%82%D0%B5%D0%BE%D1%80%D1%96%D1%8F_%D0%B2%D1%96%D0%B4%D0%BD%D0%BE%D1%81%D0%BD%D0%BE%D1%81%D1%82%D1%96" TargetMode="External"/><Relationship Id="rId5" Type="http://schemas.openxmlformats.org/officeDocument/2006/relationships/hyperlink" Target="http://uk.wikipedia.org/wiki/%D0%90%D0%BB%D1%8C%D0%B1%D0%B5%D1%80%D1%82_%D0%95%D0%B9%D0%BD%D1%88%D1%82%D0%B5%D0%B9%D0%BD" TargetMode="External"/><Relationship Id="rId10" Type="http://schemas.openxmlformats.org/officeDocument/2006/relationships/hyperlink" Target="http://uk.wikipedia.org/wiki/%D0%97%D0%B0%D0%B3%D0%B0%D0%BB%D1%8C%D0%BD%D0%B0_%D1%82%D0%B5%D0%BE%D1%80%D1%96%D1%8F_%D0%B2%D1%96%D0%B4%D0%BD%D0%BE%D1%81%D0%BD%D0%BE%D1%81%D1%82%D1%96" TargetMode="External"/><Relationship Id="rId4" Type="http://schemas.openxmlformats.org/officeDocument/2006/relationships/hyperlink" Target="http://uk.wikipedia.org/wiki/%D0%90%D0%BD%D1%80%D1%96_%D0%9F%D1%83%D0%B0%D0%BD%D0%BA%D0%B0%D1%80%D0%B5" TargetMode="External"/><Relationship Id="rId9" Type="http://schemas.openxmlformats.org/officeDocument/2006/relationships/hyperlink" Target="http://uk.wikipedia.org/wiki/%D0%A8%D0%B2%D0%B8%D0%B4%D0%BA%D1%96%D1%81%D1%82%D1%8C_%D1%81%D0%B2%D1%96%D1%82%D0%BB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4%D1%80%D0%BE_%D0%B0%D1%82%D0%BE%D0%BC%D0%B0" TargetMode="External"/><Relationship Id="rId2" Type="http://schemas.openxmlformats.org/officeDocument/2006/relationships/hyperlink" Target="http://uk.wikipedia.org/wiki/%D0%A1%D1%82%D1%96%D0%B2%D0%B5%D0%BD_%D0%A5%D0%BE%D0%BA%D1%96%D0%BD%D0%B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3%D0%B0%D0%BB%D0%B0%D0%BA%D1%82%D0%B8%D0%BA%D0%B0" TargetMode="External"/><Relationship Id="rId4" Type="http://schemas.openxmlformats.org/officeDocument/2006/relationships/hyperlink" Target="http://uk.wikipedia.org/wiki/%D0%92%D0%B5%D0%BB%D0%B8%D0%BA%D0%B8%D0%B9_%D0%B2%D0%B8%D0%B1%D1%83%D1%8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80%D0%B0%D0%B2%D1%96%D1%82%D0%B0%D1%86%D1%96%D0%B9%D0%BD%D0%B0_%D1%81%D0%B8%D0%BD%D0%B3%D1%83%D0%BB%D1%8F%D1%80%D0%BD%D1%96%D1%81%D1%82%D1%8C" TargetMode="External"/><Relationship Id="rId3" Type="http://schemas.openxmlformats.org/officeDocument/2006/relationships/hyperlink" Target="http://uk.wikipedia.org/wiki/%D0%95%D0%BB%D0%B5%D0%BA%D1%82%D1%80%D0%B8%D1%87%D0%BD%D0%B8%D0%B9_%D0%B7%D0%B0%D1%80%D1%8F%D0%B4" TargetMode="External"/><Relationship Id="rId7" Type="http://schemas.openxmlformats.org/officeDocument/2006/relationships/hyperlink" Target="http://uk.wikipedia.org/wiki/%D0%95%D1%84%D0%B5%D0%BA%D1%82_%D0%9B%D0%B5%D0%BD%D0%B7%D0%B5-%D0%A2%D1%96%D1%80%D1%80%D0%B8%D0%BD%D0%B3%D0%B0" TargetMode="External"/><Relationship Id="rId2" Type="http://schemas.openxmlformats.org/officeDocument/2006/relationships/hyperlink" Target="http://uk.wikipedia.org/wiki/%D0%9C%D0%B0%D1%8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1%80%D0%B3%D0%BE%D1%81%D1%84%D0%B5%D1%80%D0%B0" TargetMode="External"/><Relationship Id="rId5" Type="http://schemas.openxmlformats.org/officeDocument/2006/relationships/hyperlink" Target="http://uk.wikipedia.org/wiki/%D0%93%D0%BE%D1%80%D0%B8%D0%B7%D0%BE%D0%BD%D1%82_%D0%BF%D0%BE%D0%B4%D1%96%D0%B9" TargetMode="External"/><Relationship Id="rId4" Type="http://schemas.openxmlformats.org/officeDocument/2006/relationships/hyperlink" Target="http://uk.wikipedia.org/wiki/%D0%9C%D0%BE%D0%BC%D0%B5%D0%BD%D1%82_%D1%96%D0%BC%D0%BF%D1%83%D0%BB%D1%8C%D1%81%D1%8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0%D0%B2%D1%96%D1%82%D0%B0%D1%86%D1%96%D0%B9%D0%BD%D0%B5_%D0%BB%D1%96%D0%BD%D0%B7%D1%83%D0%B2%D0%B0%D0%BD%D0%BD%D1%8F" TargetMode="External"/><Relationship Id="rId2" Type="http://schemas.openxmlformats.org/officeDocument/2006/relationships/hyperlink" Target="http://uk.wikipedia.org/wiki/%D0%A2%D0%B5%D0%BB%D0%B5%D1%81%D0%BA%D0%BE%D0%B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C%D0%B5%D1%81%D1%81%D1%8C%D1%94_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0%D0%BB%D0%B0%D0%BA%D1%82%D0%B8%D0%BA%D0%B0" TargetMode="External"/><Relationship Id="rId2" Type="http://schemas.openxmlformats.org/officeDocument/2006/relationships/hyperlink" Target="http://uk.wikipedia.org/wiki/%D0%93%D1%80%D0%B0%D0%B2%D1%96%D1%82%D0%B0%D1%86%D1%96%D0%B9%D0%BD%D0%B0_%D0%BB%D1%96%D0%BD%D0%B7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428728" y="2000240"/>
            <a:ext cx="8229600" cy="1470025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accent6">
                    <a:lumMod val="50000"/>
                  </a:schemeClr>
                </a:solidFill>
              </a:rPr>
              <a:t>Чорні діри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868680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50" dirty="0" smtClean="0"/>
              <a:t>З часу теоретичного </a:t>
            </a:r>
            <a:r>
              <a:rPr lang="ru-RU" sz="1550" dirty="0" err="1" smtClean="0"/>
              <a:t>передбачення</a:t>
            </a:r>
            <a:r>
              <a:rPr lang="ru-RU" sz="1550" dirty="0" smtClean="0"/>
              <a:t> </a:t>
            </a:r>
            <a:r>
              <a:rPr lang="ru-RU" sz="1550" dirty="0" err="1" smtClean="0"/>
              <a:t>чорних</a:t>
            </a:r>
            <a:r>
              <a:rPr lang="ru-RU" sz="1550" dirty="0" smtClean="0"/>
              <a:t> </a:t>
            </a:r>
            <a:r>
              <a:rPr lang="ru-RU" sz="1550" dirty="0" err="1" smtClean="0"/>
              <a:t>дір</a:t>
            </a:r>
            <a:r>
              <a:rPr lang="ru-RU" sz="1550" dirty="0" smtClean="0"/>
              <a:t> </a:t>
            </a:r>
            <a:r>
              <a:rPr lang="ru-RU" sz="1550" dirty="0" err="1" smtClean="0"/>
              <a:t>залишалося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відкритим</a:t>
            </a:r>
            <a:r>
              <a:rPr lang="ru-RU" sz="1550" dirty="0" smtClean="0"/>
              <a:t> </a:t>
            </a:r>
            <a:r>
              <a:rPr lang="ru-RU" sz="1550" dirty="0" err="1" smtClean="0"/>
              <a:t>питання</a:t>
            </a:r>
            <a:r>
              <a:rPr lang="ru-RU" sz="1550" dirty="0" smtClean="0"/>
              <a:t> про </a:t>
            </a:r>
            <a:r>
              <a:rPr lang="ru-RU" sz="1550" dirty="0" err="1" smtClean="0"/>
              <a:t>їх</a:t>
            </a:r>
            <a:r>
              <a:rPr lang="ru-RU" sz="1550" dirty="0" smtClean="0"/>
              <a:t> </a:t>
            </a:r>
            <a:r>
              <a:rPr lang="ru-RU" sz="1550" dirty="0" err="1" smtClean="0"/>
              <a:t>існування</a:t>
            </a:r>
            <a:r>
              <a:rPr lang="ru-RU" sz="1550" dirty="0" smtClean="0"/>
              <a:t>, </a:t>
            </a:r>
            <a:endParaRPr lang="ru-RU" sz="1550" dirty="0" smtClean="0"/>
          </a:p>
          <a:p>
            <a:pPr>
              <a:buNone/>
            </a:pPr>
            <a:r>
              <a:rPr lang="ru-RU" sz="1550" dirty="0" smtClean="0"/>
              <a:t>тому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наявність</a:t>
            </a:r>
            <a:r>
              <a:rPr lang="ru-RU" sz="1550" dirty="0" smtClean="0"/>
              <a:t> </a:t>
            </a:r>
            <a:r>
              <a:rPr lang="ru-RU" sz="1550" dirty="0" err="1" smtClean="0"/>
              <a:t>рішення</a:t>
            </a:r>
            <a:r>
              <a:rPr lang="ru-RU" sz="1550" dirty="0" smtClean="0"/>
              <a:t> типу «</a:t>
            </a:r>
            <a:r>
              <a:rPr lang="ru-RU" sz="1550" dirty="0" err="1" smtClean="0"/>
              <a:t>чорна</a:t>
            </a:r>
            <a:r>
              <a:rPr lang="ru-RU" sz="1550" dirty="0" smtClean="0"/>
              <a:t> </a:t>
            </a:r>
            <a:r>
              <a:rPr lang="ru-RU" sz="1550" dirty="0" err="1" smtClean="0"/>
              <a:t>діра</a:t>
            </a:r>
            <a:r>
              <a:rPr lang="ru-RU" sz="1550" dirty="0" smtClean="0"/>
              <a:t>» </a:t>
            </a:r>
            <a:r>
              <a:rPr lang="ru-RU" sz="1550" dirty="0" err="1" smtClean="0"/>
              <a:t>ще</a:t>
            </a:r>
            <a:r>
              <a:rPr lang="ru-RU" sz="1550" dirty="0" smtClean="0"/>
              <a:t> не </a:t>
            </a:r>
            <a:r>
              <a:rPr lang="ru-RU" sz="1550" dirty="0" err="1" smtClean="0"/>
              <a:t>гарантує</a:t>
            </a:r>
            <a:r>
              <a:rPr lang="ru-RU" sz="1550" dirty="0" smtClean="0"/>
              <a:t>,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існують</a:t>
            </a:r>
            <a:r>
              <a:rPr lang="ru-RU" sz="1550" dirty="0" smtClean="0"/>
              <a:t> </a:t>
            </a:r>
            <a:r>
              <a:rPr lang="ru-RU" sz="1550" dirty="0" err="1" smtClean="0"/>
              <a:t>механізми</a:t>
            </a:r>
            <a:r>
              <a:rPr lang="ru-RU" sz="1550" dirty="0" smtClean="0"/>
              <a:t> </a:t>
            </a:r>
            <a:r>
              <a:rPr lang="ru-RU" sz="1550" dirty="0" err="1" smtClean="0"/>
              <a:t>утворення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подібних</a:t>
            </a:r>
            <a:r>
              <a:rPr lang="ru-RU" sz="1550" dirty="0" smtClean="0"/>
              <a:t> </a:t>
            </a:r>
            <a:r>
              <a:rPr lang="ru-RU" sz="1550" dirty="0" err="1" smtClean="0"/>
              <a:t>об'єктів</a:t>
            </a:r>
            <a:r>
              <a:rPr lang="ru-RU" sz="1550" dirty="0" smtClean="0"/>
              <a:t> у </a:t>
            </a:r>
            <a:r>
              <a:rPr lang="ru-RU" sz="1550" dirty="0" err="1" smtClean="0">
                <a:hlinkClick r:id="rId2" tooltip="Всесвіт"/>
              </a:rPr>
              <a:t>Всесвіті</a:t>
            </a:r>
            <a:r>
              <a:rPr lang="ru-RU" sz="1550" dirty="0" smtClean="0"/>
              <a:t>. З </a:t>
            </a:r>
            <a:r>
              <a:rPr lang="ru-RU" sz="1550" dirty="0" err="1" smtClean="0"/>
              <a:t>математичної</a:t>
            </a:r>
            <a:r>
              <a:rPr lang="ru-RU" sz="1550" dirty="0" smtClean="0"/>
              <a:t> точки </a:t>
            </a:r>
            <a:r>
              <a:rPr lang="ru-RU" sz="1550" dirty="0" err="1" smtClean="0"/>
              <a:t>зору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відомо</a:t>
            </a:r>
            <a:r>
              <a:rPr lang="ru-RU" sz="1550" dirty="0" smtClean="0"/>
              <a:t>, </a:t>
            </a:r>
            <a:r>
              <a:rPr lang="ru-RU" sz="1550" dirty="0" err="1" smtClean="0"/>
              <a:t>що</a:t>
            </a:r>
            <a:r>
              <a:rPr lang="ru-RU" sz="1550" dirty="0" smtClean="0"/>
              <a:t> як </a:t>
            </a:r>
            <a:r>
              <a:rPr lang="ru-RU" sz="1550" dirty="0" err="1" smtClean="0"/>
              <a:t>мінімум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колапс</a:t>
            </a:r>
            <a:r>
              <a:rPr lang="ru-RU" sz="1550" dirty="0" err="1" smtClean="0">
                <a:hlinkClick r:id="rId3" tooltip="Гравітаційні хвилі"/>
              </a:rPr>
              <a:t>гравітаційних</a:t>
            </a:r>
            <a:r>
              <a:rPr lang="ru-RU" sz="1550" dirty="0" smtClean="0">
                <a:hlinkClick r:id="rId3" tooltip="Гравітаційні хвилі"/>
              </a:rPr>
              <a:t>  </a:t>
            </a:r>
            <a:r>
              <a:rPr lang="ru-RU" sz="1550" dirty="0" err="1" smtClean="0">
                <a:hlinkClick r:id="rId3" tooltip="Гравітаційні хвилі"/>
              </a:rPr>
              <a:t>хвиль</a:t>
            </a:r>
            <a:r>
              <a:rPr lang="ru-RU" sz="1550" dirty="0" smtClean="0"/>
              <a:t> в </a:t>
            </a:r>
            <a:r>
              <a:rPr lang="ru-RU" sz="1550" dirty="0" err="1" smtClean="0"/>
              <a:t>загальній</a:t>
            </a:r>
            <a:r>
              <a:rPr lang="ru-RU" sz="1550" dirty="0" smtClean="0"/>
              <a:t> </a:t>
            </a:r>
            <a:r>
              <a:rPr lang="ru-RU" sz="1550" dirty="0" err="1" smtClean="0"/>
              <a:t>теорії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відносності</a:t>
            </a:r>
            <a:r>
              <a:rPr lang="ru-RU" sz="1550" dirty="0" smtClean="0"/>
              <a:t> </a:t>
            </a:r>
            <a:r>
              <a:rPr lang="ru-RU" sz="1550" dirty="0" err="1" smtClean="0"/>
              <a:t>стійко</a:t>
            </a:r>
            <a:r>
              <a:rPr lang="ru-RU" sz="1550" dirty="0" smtClean="0"/>
              <a:t> </a:t>
            </a:r>
            <a:r>
              <a:rPr lang="ru-RU" sz="1550" dirty="0" err="1" smtClean="0"/>
              <a:t>веде</a:t>
            </a:r>
            <a:r>
              <a:rPr lang="ru-RU" sz="1550" dirty="0" smtClean="0"/>
              <a:t> до </a:t>
            </a:r>
            <a:r>
              <a:rPr lang="ru-RU" sz="1550" dirty="0" err="1" smtClean="0"/>
              <a:t>формування</a:t>
            </a:r>
            <a:r>
              <a:rPr lang="ru-RU" sz="1550" dirty="0" smtClean="0"/>
              <a:t> </a:t>
            </a:r>
            <a:r>
              <a:rPr lang="ru-RU" sz="1550" dirty="0" err="1" smtClean="0"/>
              <a:t>пасткових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поверхонь</a:t>
            </a:r>
            <a:r>
              <a:rPr lang="ru-RU" sz="1550" dirty="0" smtClean="0"/>
              <a:t>, а </a:t>
            </a:r>
            <a:r>
              <a:rPr lang="ru-RU" sz="1550" dirty="0" err="1" smtClean="0"/>
              <a:t>отже</a:t>
            </a:r>
            <a:r>
              <a:rPr lang="ru-RU" sz="1550" dirty="0" smtClean="0"/>
              <a:t>, </a:t>
            </a:r>
            <a:r>
              <a:rPr lang="ru-RU" sz="1550" dirty="0" err="1" smtClean="0"/>
              <a:t>і</a:t>
            </a:r>
            <a:r>
              <a:rPr lang="ru-RU" sz="1550" dirty="0" smtClean="0"/>
              <a:t>  </a:t>
            </a:r>
            <a:r>
              <a:rPr lang="ru-RU" sz="1550" dirty="0" err="1" smtClean="0"/>
              <a:t>чорної</a:t>
            </a:r>
            <a:r>
              <a:rPr lang="ru-RU" sz="1550" dirty="0" smtClean="0"/>
              <a:t> </a:t>
            </a:r>
            <a:r>
              <a:rPr lang="ru-RU" sz="1550" dirty="0" err="1" smtClean="0"/>
              <a:t>діри</a:t>
            </a:r>
            <a:r>
              <a:rPr lang="ru-RU" sz="1550" dirty="0" smtClean="0"/>
              <a:t>, як доведено </a:t>
            </a:r>
            <a:r>
              <a:rPr lang="ru-RU" sz="1550" dirty="0" err="1" smtClean="0">
                <a:hlinkClick r:id="rId4" tooltip="Деметріосом Крістодулу (ще не написана)"/>
              </a:rPr>
              <a:t>Деметріосом</a:t>
            </a:r>
            <a:r>
              <a:rPr lang="ru-RU" sz="1550" dirty="0" smtClean="0">
                <a:hlinkClick r:id="rId4" tooltip="Деметріосом Крістодулу (ще не написана)"/>
              </a:rPr>
              <a:t> </a:t>
            </a:r>
            <a:r>
              <a:rPr lang="ru-RU" sz="1550" dirty="0" err="1" smtClean="0">
                <a:hlinkClick r:id="rId4" tooltip="Деметріосом Крістодулу (ще не написана)"/>
              </a:rPr>
              <a:t>Крістодулу</a:t>
            </a:r>
            <a:r>
              <a:rPr lang="ru-RU" sz="1550" dirty="0" smtClean="0"/>
              <a:t> в 2000-х роках (</a:t>
            </a:r>
            <a:r>
              <a:rPr lang="ru-RU" sz="1550" dirty="0" err="1" smtClean="0"/>
              <a:t>Премія</a:t>
            </a:r>
            <a:r>
              <a:rPr lang="ru-RU" sz="1550" dirty="0" smtClean="0"/>
              <a:t> </a:t>
            </a:r>
            <a:r>
              <a:rPr lang="ru-RU" sz="1550" dirty="0" smtClean="0"/>
              <a:t> </a:t>
            </a:r>
          </a:p>
          <a:p>
            <a:pPr>
              <a:buNone/>
            </a:pPr>
            <a:r>
              <a:rPr lang="ru-RU" sz="1550" dirty="0" smtClean="0"/>
              <a:t>Шоу </a:t>
            </a:r>
            <a:r>
              <a:rPr lang="ru-RU" sz="1550" dirty="0" smtClean="0"/>
              <a:t>за 2011 </a:t>
            </a:r>
            <a:r>
              <a:rPr lang="ru-RU" sz="1550" dirty="0" err="1" smtClean="0"/>
              <a:t>рік</a:t>
            </a:r>
            <a:r>
              <a:rPr lang="ru-RU" sz="1550" dirty="0" smtClean="0"/>
              <a:t>).</a:t>
            </a:r>
          </a:p>
          <a:p>
            <a:pPr>
              <a:buNone/>
            </a:pPr>
            <a:r>
              <a:rPr lang="ru-RU" sz="1550" dirty="0" smtClean="0"/>
              <a:t>З </a:t>
            </a:r>
            <a:r>
              <a:rPr lang="ru-RU" sz="1550" dirty="0" err="1" smtClean="0"/>
              <a:t>фізичної</a:t>
            </a:r>
            <a:r>
              <a:rPr lang="ru-RU" sz="1550" dirty="0" smtClean="0"/>
              <a:t> точки </a:t>
            </a:r>
            <a:r>
              <a:rPr lang="ru-RU" sz="1550" dirty="0" err="1" smtClean="0"/>
              <a:t>зору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відомі</a:t>
            </a:r>
            <a:r>
              <a:rPr lang="ru-RU" sz="1550" dirty="0" smtClean="0"/>
              <a:t> </a:t>
            </a:r>
            <a:r>
              <a:rPr lang="ru-RU" sz="1550" dirty="0" err="1" smtClean="0"/>
              <a:t>механізми</a:t>
            </a:r>
            <a:r>
              <a:rPr lang="ru-RU" sz="1550" dirty="0" smtClean="0"/>
              <a:t>, </a:t>
            </a:r>
            <a:r>
              <a:rPr lang="ru-RU" sz="1550" dirty="0" err="1" smtClean="0"/>
              <a:t>які</a:t>
            </a:r>
            <a:r>
              <a:rPr lang="ru-RU" sz="1550" dirty="0" smtClean="0"/>
              <a:t> </a:t>
            </a:r>
            <a:r>
              <a:rPr lang="ru-RU" sz="1550" dirty="0" err="1" smtClean="0"/>
              <a:t>можуть</a:t>
            </a:r>
            <a:r>
              <a:rPr lang="ru-RU" sz="1550" dirty="0" smtClean="0"/>
              <a:t> </a:t>
            </a:r>
            <a:r>
              <a:rPr lang="ru-RU" sz="1550" dirty="0" err="1" smtClean="0"/>
              <a:t>призводити</a:t>
            </a:r>
            <a:r>
              <a:rPr lang="ru-RU" sz="1550" dirty="0" smtClean="0"/>
              <a:t> до того,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деяка</a:t>
            </a:r>
            <a:r>
              <a:rPr lang="ru-RU" sz="1550" dirty="0" smtClean="0"/>
              <a:t> область </a:t>
            </a:r>
            <a:endParaRPr lang="ru-RU" sz="1550" dirty="0" smtClean="0"/>
          </a:p>
          <a:p>
            <a:pPr>
              <a:buNone/>
            </a:pPr>
            <a:r>
              <a:rPr lang="ru-RU" sz="1550" dirty="0" smtClean="0"/>
              <a:t>простору-часу </a:t>
            </a:r>
            <a:r>
              <a:rPr lang="ru-RU" sz="1550" dirty="0" smtClean="0"/>
              <a:t>буде </a:t>
            </a:r>
            <a:r>
              <a:rPr lang="ru-RU" sz="1550" dirty="0" err="1" smtClean="0"/>
              <a:t>мати</a:t>
            </a:r>
            <a:r>
              <a:rPr lang="ru-RU" sz="1550" dirty="0" smtClean="0"/>
              <a:t> </a:t>
            </a:r>
            <a:r>
              <a:rPr lang="ru-RU" sz="1550" dirty="0" err="1" smtClean="0"/>
              <a:t>ті</a:t>
            </a:r>
            <a:r>
              <a:rPr lang="ru-RU" sz="1550" dirty="0" smtClean="0"/>
              <a:t> ж </a:t>
            </a:r>
            <a:r>
              <a:rPr lang="ru-RU" sz="1550" dirty="0" err="1" smtClean="0"/>
              <a:t>властивості</a:t>
            </a:r>
            <a:r>
              <a:rPr lang="ru-RU" sz="1550" dirty="0" smtClean="0"/>
              <a:t> (ту ж </a:t>
            </a:r>
            <a:r>
              <a:rPr lang="ru-RU" sz="1550" dirty="0" err="1" smtClean="0"/>
              <a:t>геометрію</a:t>
            </a:r>
            <a:r>
              <a:rPr lang="ru-RU" sz="1550" dirty="0" smtClean="0"/>
              <a:t>),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і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відповідна</a:t>
            </a:r>
            <a:r>
              <a:rPr lang="ru-RU" sz="1550" dirty="0" smtClean="0"/>
              <a:t> область у </a:t>
            </a:r>
            <a:r>
              <a:rPr lang="ru-RU" sz="1550" dirty="0" err="1" smtClean="0"/>
              <a:t>чорної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діри</a:t>
            </a:r>
            <a:r>
              <a:rPr lang="ru-RU" sz="1550" dirty="0" smtClean="0"/>
              <a:t>.</a:t>
            </a:r>
          </a:p>
          <a:p>
            <a:pPr>
              <a:buNone/>
            </a:pPr>
            <a:r>
              <a:rPr lang="ru-RU" sz="1550" dirty="0" smtClean="0"/>
              <a:t>В </a:t>
            </a:r>
            <a:r>
              <a:rPr lang="ru-RU" sz="1550" dirty="0" err="1" smtClean="0"/>
              <a:t>реальності</a:t>
            </a:r>
            <a:r>
              <a:rPr lang="ru-RU" sz="1550" dirty="0" smtClean="0"/>
              <a:t> через </a:t>
            </a:r>
            <a:r>
              <a:rPr lang="ru-RU" sz="1550" dirty="0" err="1" smtClean="0"/>
              <a:t>аккреції</a:t>
            </a:r>
            <a:r>
              <a:rPr lang="ru-RU" sz="1550" dirty="0" smtClean="0"/>
              <a:t> </a:t>
            </a:r>
            <a:r>
              <a:rPr lang="ru-RU" sz="1550" dirty="0" err="1" smtClean="0"/>
              <a:t>речовини</a:t>
            </a:r>
            <a:r>
              <a:rPr lang="ru-RU" sz="1550" dirty="0" smtClean="0"/>
              <a:t>, </a:t>
            </a:r>
            <a:r>
              <a:rPr lang="ru-RU" sz="1550" dirty="0" err="1" smtClean="0"/>
              <a:t>з</a:t>
            </a:r>
            <a:r>
              <a:rPr lang="ru-RU" sz="1550" dirty="0" smtClean="0"/>
              <a:t> одного боку, </a:t>
            </a:r>
            <a:r>
              <a:rPr lang="ru-RU" sz="1550" dirty="0" err="1" smtClean="0"/>
              <a:t>і</a:t>
            </a:r>
            <a:r>
              <a:rPr lang="ru-RU" sz="1550" dirty="0" smtClean="0"/>
              <a:t> (</a:t>
            </a:r>
            <a:r>
              <a:rPr lang="ru-RU" sz="1550" dirty="0" err="1" smtClean="0"/>
              <a:t>можливо</a:t>
            </a:r>
            <a:r>
              <a:rPr lang="ru-RU" sz="1550" dirty="0" smtClean="0"/>
              <a:t>) </a:t>
            </a:r>
            <a:r>
              <a:rPr lang="ru-RU" sz="1550" dirty="0" err="1" smtClean="0">
                <a:hlinkClick r:id="rId5" tooltip="Випромінювання Хокінга (ще не написана)"/>
              </a:rPr>
              <a:t>випромінювання</a:t>
            </a:r>
            <a:r>
              <a:rPr lang="ru-RU" sz="1550" dirty="0" smtClean="0">
                <a:hlinkClick r:id="rId5" tooltip="Випромінювання Хокінга (ще не написана)"/>
              </a:rPr>
              <a:t> </a:t>
            </a:r>
            <a:r>
              <a:rPr lang="ru-RU" sz="1550" dirty="0" err="1" smtClean="0">
                <a:hlinkClick r:id="rId5" tooltip="Випромінювання Хокінга (ще не написана)"/>
              </a:rPr>
              <a:t>Хокінга</a:t>
            </a:r>
            <a:r>
              <a:rPr lang="ru-RU" sz="1550" dirty="0" smtClean="0"/>
              <a:t>, </a:t>
            </a:r>
            <a:r>
              <a:rPr lang="ru-RU" sz="1550" dirty="0" err="1" smtClean="0"/>
              <a:t>з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іншого</a:t>
            </a:r>
            <a:r>
              <a:rPr lang="ru-RU" sz="1550" dirty="0" smtClean="0"/>
              <a:t>, </a:t>
            </a:r>
            <a:r>
              <a:rPr lang="ru-RU" sz="1550" dirty="0" err="1" smtClean="0"/>
              <a:t>простір-час</a:t>
            </a:r>
            <a:r>
              <a:rPr lang="ru-RU" sz="1550" dirty="0" smtClean="0"/>
              <a:t> </a:t>
            </a:r>
            <a:r>
              <a:rPr lang="ru-RU" sz="1550" dirty="0" err="1" smtClean="0"/>
              <a:t>навколо</a:t>
            </a:r>
            <a:r>
              <a:rPr lang="ru-RU" sz="1550" dirty="0" smtClean="0"/>
              <a:t> </a:t>
            </a:r>
            <a:r>
              <a:rPr lang="ru-RU" sz="1550" dirty="0" err="1" smtClean="0">
                <a:hlinkClick r:id="rId6" tooltip="Колапсар"/>
              </a:rPr>
              <a:t>колапсара</a:t>
            </a:r>
            <a:r>
              <a:rPr lang="ru-RU" sz="1550" dirty="0" smtClean="0"/>
              <a:t> </a:t>
            </a:r>
            <a:r>
              <a:rPr lang="ru-RU" sz="1550" dirty="0" err="1" smtClean="0"/>
              <a:t>відхиляється</a:t>
            </a:r>
            <a:r>
              <a:rPr lang="ru-RU" sz="1550" dirty="0" smtClean="0"/>
              <a:t> </a:t>
            </a:r>
            <a:r>
              <a:rPr lang="ru-RU" sz="1550" dirty="0" err="1" smtClean="0"/>
              <a:t>від</a:t>
            </a:r>
            <a:r>
              <a:rPr lang="ru-RU" sz="1550" dirty="0" smtClean="0"/>
              <a:t> </a:t>
            </a:r>
            <a:r>
              <a:rPr lang="ru-RU" sz="1550" dirty="0" err="1" smtClean="0"/>
              <a:t>наведених</a:t>
            </a:r>
            <a:r>
              <a:rPr lang="ru-RU" sz="1550" dirty="0" smtClean="0"/>
              <a:t> </a:t>
            </a:r>
            <a:r>
              <a:rPr lang="ru-RU" sz="1550" dirty="0" err="1" smtClean="0"/>
              <a:t>вище</a:t>
            </a:r>
            <a:r>
              <a:rPr lang="ru-RU" sz="1550" dirty="0" smtClean="0"/>
              <a:t> </a:t>
            </a:r>
            <a:r>
              <a:rPr lang="ru-RU" sz="1550" dirty="0" err="1" smtClean="0"/>
              <a:t>точних</a:t>
            </a:r>
            <a:r>
              <a:rPr lang="ru-RU" sz="1550" dirty="0" smtClean="0"/>
              <a:t> </a:t>
            </a:r>
            <a:r>
              <a:rPr lang="ru-RU" sz="1550" dirty="0" err="1" smtClean="0"/>
              <a:t>розв'язків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рівнянь</a:t>
            </a:r>
            <a:r>
              <a:rPr lang="ru-RU" sz="1550" dirty="0" smtClean="0"/>
              <a:t> </a:t>
            </a:r>
          </a:p>
          <a:p>
            <a:pPr>
              <a:buNone/>
            </a:pPr>
            <a:r>
              <a:rPr lang="ru-RU" sz="1550" dirty="0" err="1" smtClean="0"/>
              <a:t>Ейнштейна</a:t>
            </a:r>
            <a:r>
              <a:rPr lang="ru-RU" sz="1550" dirty="0" smtClean="0"/>
              <a:t>. І </a:t>
            </a:r>
            <a:r>
              <a:rPr lang="ru-RU" sz="1550" dirty="0" err="1" smtClean="0"/>
              <a:t>хоча</a:t>
            </a:r>
            <a:r>
              <a:rPr lang="ru-RU" sz="1550" dirty="0" smtClean="0"/>
              <a:t> в </a:t>
            </a:r>
            <a:r>
              <a:rPr lang="ru-RU" sz="1550" dirty="0" err="1" smtClean="0"/>
              <a:t>будь-якій</a:t>
            </a:r>
            <a:r>
              <a:rPr lang="ru-RU" sz="1550" dirty="0" smtClean="0"/>
              <a:t> </a:t>
            </a:r>
            <a:r>
              <a:rPr lang="ru-RU" sz="1550" dirty="0" err="1" smtClean="0"/>
              <a:t>невеликій</a:t>
            </a:r>
            <a:r>
              <a:rPr lang="ru-RU" sz="1550" dirty="0" smtClean="0"/>
              <a:t> </a:t>
            </a:r>
            <a:r>
              <a:rPr lang="ru-RU" sz="1550" dirty="0" err="1" smtClean="0"/>
              <a:t>області</a:t>
            </a:r>
            <a:r>
              <a:rPr lang="ru-RU" sz="1550" dirty="0" smtClean="0"/>
              <a:t> (</a:t>
            </a:r>
            <a:r>
              <a:rPr lang="ru-RU" sz="1550" dirty="0" err="1" smtClean="0"/>
              <a:t>крім</a:t>
            </a:r>
            <a:r>
              <a:rPr lang="ru-RU" sz="1550" dirty="0" smtClean="0"/>
              <a:t> </a:t>
            </a:r>
            <a:r>
              <a:rPr lang="ru-RU" sz="1550" dirty="0" err="1" smtClean="0"/>
              <a:t>околиць</a:t>
            </a:r>
            <a:r>
              <a:rPr lang="ru-RU" sz="1550" dirty="0" smtClean="0"/>
              <a:t> </a:t>
            </a:r>
            <a:r>
              <a:rPr lang="ru-RU" sz="1550" dirty="0" err="1" smtClean="0"/>
              <a:t>сингулярності</a:t>
            </a:r>
            <a:r>
              <a:rPr lang="ru-RU" sz="1550" dirty="0" smtClean="0"/>
              <a:t>) метрика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спотворена</a:t>
            </a:r>
            <a:r>
              <a:rPr lang="ru-RU" sz="1550" dirty="0" smtClean="0"/>
              <a:t> </a:t>
            </a:r>
          </a:p>
          <a:p>
            <a:pPr>
              <a:buNone/>
            </a:pPr>
            <a:r>
              <a:rPr lang="ru-RU" sz="1550" dirty="0" smtClean="0"/>
              <a:t>не </a:t>
            </a:r>
            <a:r>
              <a:rPr lang="ru-RU" sz="1550" dirty="0" err="1" smtClean="0"/>
              <a:t>надто</a:t>
            </a:r>
            <a:r>
              <a:rPr lang="ru-RU" sz="1550" dirty="0" smtClean="0"/>
              <a:t> сильно, глобальна причинна структура простору-часу </a:t>
            </a:r>
            <a:r>
              <a:rPr lang="ru-RU" sz="1550" dirty="0" err="1" smtClean="0"/>
              <a:t>може</a:t>
            </a:r>
            <a:r>
              <a:rPr lang="ru-RU" sz="1550" dirty="0" smtClean="0"/>
              <a:t> </a:t>
            </a:r>
            <a:r>
              <a:rPr lang="ru-RU" sz="1550" dirty="0" err="1" smtClean="0"/>
              <a:t>відрізнятися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smtClean="0"/>
              <a:t>кардинально</a:t>
            </a:r>
            <a:r>
              <a:rPr lang="ru-RU" sz="1550" dirty="0" smtClean="0"/>
              <a:t>.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Зокрема</a:t>
            </a:r>
            <a:r>
              <a:rPr lang="ru-RU" sz="1550" dirty="0" smtClean="0"/>
              <a:t>, </a:t>
            </a:r>
            <a:r>
              <a:rPr lang="ru-RU" sz="1550" dirty="0" err="1" smtClean="0"/>
              <a:t>даний</a:t>
            </a:r>
            <a:r>
              <a:rPr lang="ru-RU" sz="1550" dirty="0" smtClean="0"/>
              <a:t> </a:t>
            </a:r>
            <a:r>
              <a:rPr lang="ru-RU" sz="1550" dirty="0" err="1" smtClean="0"/>
              <a:t>простір-час</a:t>
            </a:r>
            <a:r>
              <a:rPr lang="ru-RU" sz="1550" dirty="0" smtClean="0"/>
              <a:t> </a:t>
            </a:r>
            <a:r>
              <a:rPr lang="ru-RU" sz="1550" dirty="0" err="1" smtClean="0"/>
              <a:t>може</a:t>
            </a:r>
            <a:r>
              <a:rPr lang="ru-RU" sz="1550" dirty="0" smtClean="0"/>
              <a:t>, за </a:t>
            </a:r>
            <a:r>
              <a:rPr lang="ru-RU" sz="1550" dirty="0" err="1" smtClean="0"/>
              <a:t>деякими</a:t>
            </a:r>
            <a:r>
              <a:rPr lang="ru-RU" sz="1550" dirty="0" smtClean="0"/>
              <a:t> </a:t>
            </a:r>
            <a:r>
              <a:rPr lang="ru-RU" sz="1550" dirty="0" err="1" smtClean="0"/>
              <a:t>теоріями</a:t>
            </a:r>
            <a:r>
              <a:rPr lang="ru-RU" sz="1550" dirty="0" smtClean="0"/>
              <a:t>, </a:t>
            </a:r>
            <a:r>
              <a:rPr lang="ru-RU" sz="1550" dirty="0" err="1" smtClean="0"/>
              <a:t>вже</a:t>
            </a:r>
            <a:r>
              <a:rPr lang="ru-RU" sz="1550" dirty="0" smtClean="0"/>
              <a:t> </a:t>
            </a:r>
            <a:r>
              <a:rPr lang="ru-RU" sz="1550" dirty="0" err="1" smtClean="0"/>
              <a:t>й</a:t>
            </a:r>
            <a:r>
              <a:rPr lang="ru-RU" sz="1550" dirty="0" smtClean="0"/>
              <a:t> не </a:t>
            </a:r>
            <a:r>
              <a:rPr lang="ru-RU" sz="1550" dirty="0" err="1" smtClean="0"/>
              <a:t>мати</a:t>
            </a:r>
            <a:r>
              <a:rPr lang="ru-RU" sz="1550" dirty="0" smtClean="0"/>
              <a:t> горизонту </a:t>
            </a:r>
            <a:r>
              <a:rPr lang="ru-RU" sz="1550" dirty="0" err="1" smtClean="0"/>
              <a:t>подій</a:t>
            </a:r>
            <a:r>
              <a:rPr lang="ru-RU" sz="1550" dirty="0" smtClean="0"/>
              <a:t>. </a:t>
            </a:r>
            <a:r>
              <a:rPr lang="ru-RU" sz="1550" dirty="0" err="1" smtClean="0"/>
              <a:t>Це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пов'язано</a:t>
            </a:r>
            <a:r>
              <a:rPr lang="ru-RU" sz="1550" dirty="0" smtClean="0"/>
              <a:t> </a:t>
            </a:r>
            <a:r>
              <a:rPr lang="ru-RU" sz="1550" dirty="0" err="1" smtClean="0"/>
              <a:t>з</a:t>
            </a:r>
            <a:r>
              <a:rPr lang="ru-RU" sz="1550" dirty="0" smtClean="0"/>
              <a:t> </a:t>
            </a:r>
            <a:r>
              <a:rPr lang="ru-RU" sz="1550" dirty="0" err="1" smtClean="0"/>
              <a:t>тим</a:t>
            </a:r>
            <a:r>
              <a:rPr lang="ru-RU" sz="1550" dirty="0" smtClean="0"/>
              <a:t>,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наявність</a:t>
            </a:r>
            <a:r>
              <a:rPr lang="ru-RU" sz="1550" dirty="0" smtClean="0"/>
              <a:t> </a:t>
            </a:r>
            <a:r>
              <a:rPr lang="ru-RU" sz="1550" dirty="0" err="1" smtClean="0"/>
              <a:t>або</a:t>
            </a:r>
            <a:r>
              <a:rPr lang="ru-RU" sz="1550" dirty="0" smtClean="0"/>
              <a:t> </a:t>
            </a:r>
            <a:r>
              <a:rPr lang="ru-RU" sz="1550" dirty="0" err="1" smtClean="0"/>
              <a:t>відсутність</a:t>
            </a:r>
            <a:r>
              <a:rPr lang="ru-RU" sz="1550" dirty="0" smtClean="0"/>
              <a:t> горизонту </a:t>
            </a:r>
            <a:r>
              <a:rPr lang="ru-RU" sz="1550" dirty="0" err="1" smtClean="0"/>
              <a:t>подій</a:t>
            </a:r>
            <a:r>
              <a:rPr lang="ru-RU" sz="1550" dirty="0" smtClean="0"/>
              <a:t> </a:t>
            </a:r>
            <a:r>
              <a:rPr lang="ru-RU" sz="1550" dirty="0" err="1" smtClean="0"/>
              <a:t>визначається</a:t>
            </a:r>
            <a:r>
              <a:rPr lang="ru-RU" sz="1550" dirty="0" smtClean="0"/>
              <a:t>, </a:t>
            </a:r>
            <a:r>
              <a:rPr lang="ru-RU" sz="1550" dirty="0" err="1" smtClean="0"/>
              <a:t>серед</a:t>
            </a:r>
            <a:r>
              <a:rPr lang="ru-RU" sz="1550" dirty="0" smtClean="0"/>
              <a:t> </a:t>
            </a:r>
            <a:r>
              <a:rPr lang="ru-RU" sz="1550" dirty="0" err="1" smtClean="0"/>
              <a:t>іншого</a:t>
            </a:r>
            <a:r>
              <a:rPr lang="ru-RU" sz="1550" dirty="0" smtClean="0"/>
              <a:t>, </a:t>
            </a:r>
            <a:r>
              <a:rPr lang="ru-RU" sz="1550" dirty="0" err="1" smtClean="0"/>
              <a:t>і</a:t>
            </a:r>
            <a:r>
              <a:rPr lang="ru-RU" sz="1550" dirty="0" smtClean="0"/>
              <a:t> </a:t>
            </a:r>
            <a:endParaRPr lang="ru-RU" sz="1550" dirty="0" smtClean="0"/>
          </a:p>
          <a:p>
            <a:pPr>
              <a:buNone/>
            </a:pPr>
            <a:r>
              <a:rPr lang="ru-RU" sz="1550" dirty="0" err="1" smtClean="0"/>
              <a:t>подіями</a:t>
            </a:r>
            <a:r>
              <a:rPr lang="ru-RU" sz="1550" dirty="0" smtClean="0"/>
              <a:t>, </a:t>
            </a:r>
            <a:r>
              <a:rPr lang="ru-RU" sz="1550" dirty="0" err="1" smtClean="0"/>
              <a:t>що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відбуваються</a:t>
            </a:r>
            <a:r>
              <a:rPr lang="ru-RU" sz="1550" dirty="0" smtClean="0"/>
              <a:t> в </a:t>
            </a:r>
            <a:r>
              <a:rPr lang="ru-RU" sz="1550" dirty="0" err="1" smtClean="0"/>
              <a:t>нескінченно</a:t>
            </a:r>
            <a:r>
              <a:rPr lang="ru-RU" sz="1550" dirty="0" smtClean="0"/>
              <a:t> </a:t>
            </a:r>
            <a:r>
              <a:rPr lang="ru-RU" sz="1550" dirty="0" err="1" smtClean="0"/>
              <a:t>віддаленому</a:t>
            </a:r>
            <a:r>
              <a:rPr lang="ru-RU" sz="1550" dirty="0" smtClean="0"/>
              <a:t> </a:t>
            </a:r>
            <a:r>
              <a:rPr lang="ru-RU" sz="1550" dirty="0" err="1" smtClean="0"/>
              <a:t>майбутньому</a:t>
            </a:r>
            <a:r>
              <a:rPr lang="ru-RU" sz="1550" dirty="0" smtClean="0"/>
              <a:t> </a:t>
            </a:r>
            <a:r>
              <a:rPr lang="ru-RU" sz="1550" dirty="0" err="1" smtClean="0"/>
              <a:t>спостерігача</a:t>
            </a:r>
            <a:r>
              <a:rPr lang="ru-RU" sz="1550" baseline="30000" dirty="0" smtClean="0"/>
              <a:t>[</a:t>
            </a:r>
            <a:r>
              <a:rPr lang="ru-RU" sz="1550" dirty="0" smtClean="0"/>
              <a:t>.</a:t>
            </a:r>
            <a:endParaRPr lang="ru-RU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Чорні</a:t>
            </a:r>
            <a:r>
              <a:rPr lang="ru-RU" b="1" dirty="0" smtClean="0"/>
              <a:t> </a:t>
            </a:r>
            <a:r>
              <a:rPr lang="ru-RU" b="1" dirty="0" err="1" smtClean="0"/>
              <a:t>діри</a:t>
            </a:r>
            <a:r>
              <a:rPr lang="ru-RU" b="1" dirty="0" smtClean="0"/>
              <a:t> </a:t>
            </a:r>
            <a:r>
              <a:rPr lang="ru-RU" b="1" dirty="0" err="1" smtClean="0"/>
              <a:t>зоряних</a:t>
            </a:r>
            <a:r>
              <a:rPr lang="ru-RU" b="1" dirty="0" smtClean="0"/>
              <a:t> </a:t>
            </a:r>
            <a:r>
              <a:rPr lang="ru-RU" b="1" dirty="0" err="1" smtClean="0"/>
              <a:t>мас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29642" cy="505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як </a:t>
            </a:r>
            <a:r>
              <a:rPr lang="ru-RU" dirty="0" err="1" smtClean="0"/>
              <a:t>кінцевий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вигоряння</a:t>
            </a:r>
            <a:r>
              <a:rPr lang="ru-RU" dirty="0" smtClean="0"/>
              <a:t> </a:t>
            </a:r>
            <a:r>
              <a:rPr lang="ru-RU" dirty="0" smtClean="0"/>
              <a:t>термоядерного </a:t>
            </a:r>
            <a:r>
              <a:rPr lang="ru-RU" dirty="0" err="1" smtClean="0"/>
              <a:t>палива</a:t>
            </a:r>
            <a:r>
              <a:rPr lang="ru-RU" dirty="0" smtClean="0"/>
              <a:t> та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 теоретично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повинна </a:t>
            </a:r>
            <a:r>
              <a:rPr lang="ru-RU" dirty="0" err="1" smtClean="0"/>
              <a:t>почати</a:t>
            </a:r>
            <a:r>
              <a:rPr lang="ru-RU" dirty="0" smtClean="0"/>
              <a:t> </a:t>
            </a:r>
            <a:r>
              <a:rPr lang="ru-RU" dirty="0" err="1" smtClean="0"/>
              <a:t>охолоджуватися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призведе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стиснення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ru-RU" dirty="0" smtClean="0"/>
              <a:t>. </a:t>
            </a:r>
            <a:r>
              <a:rPr lang="ru-RU" dirty="0" err="1" smtClean="0"/>
              <a:t>Стиснення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зупинитися</a:t>
            </a:r>
            <a:r>
              <a:rPr lang="ru-RU" dirty="0" smtClean="0"/>
              <a:t> на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етапі</a:t>
            </a:r>
            <a:r>
              <a:rPr lang="ru-RU" dirty="0" smtClean="0"/>
              <a:t>, а </a:t>
            </a:r>
            <a:r>
              <a:rPr lang="ru-RU" dirty="0" err="1" smtClean="0"/>
              <a:t>може</a:t>
            </a:r>
            <a:r>
              <a:rPr lang="ru-RU" dirty="0" smtClean="0"/>
              <a:t> перейти в </a:t>
            </a:r>
            <a:r>
              <a:rPr lang="ru-RU" dirty="0" err="1" smtClean="0"/>
              <a:t>стрімкий</a:t>
            </a:r>
            <a:r>
              <a:rPr lang="ru-RU" dirty="0" smtClean="0"/>
              <a:t> </a:t>
            </a:r>
            <a:r>
              <a:rPr lang="ru-RU" dirty="0" err="1" smtClean="0"/>
              <a:t>гравітаційний</a:t>
            </a:r>
            <a:r>
              <a:rPr lang="ru-RU" dirty="0" smtClean="0"/>
              <a:t> </a:t>
            </a:r>
            <a:r>
              <a:rPr lang="ru-RU" dirty="0" err="1" smtClean="0"/>
              <a:t>колапс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обертального</a:t>
            </a:r>
            <a:r>
              <a:rPr lang="ru-RU" dirty="0" smtClean="0"/>
              <a:t> моменту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кінцеві</a:t>
            </a:r>
            <a:r>
              <a:rPr lang="ru-RU" dirty="0" smtClean="0"/>
              <a:t> </a:t>
            </a:r>
            <a:r>
              <a:rPr lang="ru-RU" dirty="0" err="1" smtClean="0"/>
              <a:t>стани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err="1" smtClean="0"/>
              <a:t>Згасла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щільна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в основному,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гелію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err="1" smtClean="0"/>
              <a:t>кисню</a:t>
            </a:r>
            <a:r>
              <a:rPr lang="ru-RU" dirty="0" smtClean="0"/>
              <a:t>, неону, </a:t>
            </a:r>
            <a:r>
              <a:rPr lang="ru-RU" dirty="0" err="1" smtClean="0"/>
              <a:t>магнію</a:t>
            </a:r>
            <a:r>
              <a:rPr lang="ru-RU" dirty="0" smtClean="0"/>
              <a:t>, </a:t>
            </a:r>
            <a:r>
              <a:rPr lang="ru-RU" dirty="0" err="1" smtClean="0"/>
              <a:t>кремнію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(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перераховані</a:t>
            </a:r>
            <a:r>
              <a:rPr lang="ru-RU" dirty="0" smtClean="0"/>
              <a:t> </a:t>
            </a:r>
            <a:r>
              <a:rPr lang="ru-RU" dirty="0" smtClean="0"/>
              <a:t>в порядку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залишку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).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білими</a:t>
            </a:r>
            <a:r>
              <a:rPr lang="ru-RU" dirty="0" smtClean="0"/>
              <a:t> </a:t>
            </a:r>
            <a:r>
              <a:rPr lang="ru-RU" dirty="0" smtClean="0"/>
              <a:t>карликами,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Межа Чандрасекара"/>
              </a:rPr>
              <a:t>межею</a:t>
            </a:r>
            <a:r>
              <a:rPr lang="ru-RU" dirty="0" smtClean="0">
                <a:hlinkClick r:id="rId2" tooltip="Межа Чандрасекара"/>
              </a:rPr>
              <a:t> </a:t>
            </a:r>
            <a:r>
              <a:rPr lang="ru-RU" dirty="0" err="1" smtClean="0">
                <a:hlinkClick r:id="rId2" tooltip="Межа Чандрасекара"/>
              </a:rPr>
              <a:t>Чандрасекара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hlinkClick r:id="rId3" tooltip="Нейтронна зоря"/>
              </a:rPr>
              <a:t>Нейтронна</a:t>
            </a:r>
            <a:r>
              <a:rPr lang="ru-RU" dirty="0" smtClean="0">
                <a:hlinkClick r:id="rId3" tooltip="Нейтронна зоря"/>
              </a:rPr>
              <a:t> </a:t>
            </a:r>
            <a:r>
              <a:rPr lang="ru-RU" dirty="0" err="1" smtClean="0">
                <a:hlinkClick r:id="rId3" tooltip="Нейтронна зоря"/>
              </a:rPr>
              <a:t>зірка</a:t>
            </a:r>
            <a:r>
              <a:rPr lang="ru-RU" dirty="0" smtClean="0"/>
              <a:t>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обмежена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ежа Оппенгеймера — Волкова"/>
              </a:rPr>
              <a:t>межею</a:t>
            </a:r>
            <a:r>
              <a:rPr lang="ru-RU" dirty="0" smtClean="0">
                <a:hlinkClick r:id="rId4" tooltip="Межа Оппенгеймера — Волкова"/>
              </a:rPr>
              <a:t> Оппенгеймера — Волкова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залишку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рівноважної</a:t>
            </a:r>
            <a:r>
              <a:rPr lang="ru-RU" dirty="0" smtClean="0"/>
              <a:t> </a:t>
            </a:r>
            <a:r>
              <a:rPr lang="ru-RU" dirty="0" err="1" smtClean="0"/>
              <a:t>конфігурації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вниз </a:t>
            </a:r>
            <a:r>
              <a:rPr lang="ru-RU" dirty="0" smtClean="0"/>
              <a:t>по </a:t>
            </a:r>
            <a:r>
              <a:rPr lang="ru-RU" dirty="0" err="1" smtClean="0"/>
              <a:t>викладеній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. </a:t>
            </a:r>
            <a:r>
              <a:rPr lang="ru-RU" dirty="0" err="1" smtClean="0"/>
              <a:t>Обертальний</a:t>
            </a:r>
            <a:r>
              <a:rPr lang="ru-RU" dirty="0" smtClean="0"/>
              <a:t> момент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граничні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кожному </a:t>
            </a:r>
            <a:r>
              <a:rPr lang="ru-RU" dirty="0" err="1" smtClean="0"/>
              <a:t>ступені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якісно</a:t>
            </a:r>
            <a:r>
              <a:rPr lang="ru-RU" dirty="0" smtClean="0"/>
              <a:t>, ​​а </a:t>
            </a:r>
            <a:r>
              <a:rPr lang="ru-RU" dirty="0" err="1" smtClean="0"/>
              <a:t>кількісно</a:t>
            </a:r>
            <a:r>
              <a:rPr lang="ru-RU" dirty="0" smtClean="0"/>
              <a:t> (максимум в 2-3 рази).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Надмасивні</a:t>
            </a:r>
            <a:r>
              <a:rPr lang="ru-RU" b="1" dirty="0" smtClean="0"/>
              <a:t> </a:t>
            </a:r>
            <a:r>
              <a:rPr lang="ru-RU" b="1" dirty="0" err="1" smtClean="0"/>
              <a:t>чорні</a:t>
            </a:r>
            <a:r>
              <a:rPr lang="ru-RU" b="1" dirty="0" smtClean="0"/>
              <a:t> </a:t>
            </a:r>
            <a:r>
              <a:rPr lang="ru-RU" b="1" dirty="0" err="1" smtClean="0"/>
              <a:t>діри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розрослися</a:t>
            </a:r>
            <a:r>
              <a:rPr lang="ru-RU" dirty="0" smtClean="0"/>
              <a:t> за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ядра </a:t>
            </a:r>
            <a:r>
              <a:rPr lang="ru-RU" dirty="0" err="1" smtClean="0"/>
              <a:t>більшості</a:t>
            </a:r>
            <a:r>
              <a:rPr lang="ru-RU" dirty="0" smtClean="0"/>
              <a:t> галактик. У </a:t>
            </a:r>
            <a:r>
              <a:rPr lang="ru-RU" dirty="0" err="1" smtClean="0"/>
              <a:t>їх</a:t>
            </a:r>
            <a:r>
              <a:rPr lang="ru-RU" dirty="0" smtClean="0"/>
              <a:t> число входить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масивна</a:t>
            </a:r>
            <a:r>
              <a:rPr lang="ru-RU" dirty="0" smtClean="0"/>
              <a:t>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 в </a:t>
            </a:r>
            <a:r>
              <a:rPr lang="ru-RU" dirty="0" err="1" smtClean="0"/>
              <a:t>ядрі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галактики — </a:t>
            </a:r>
            <a:r>
              <a:rPr lang="ru-RU" dirty="0" err="1" smtClean="0">
                <a:hlinkClick r:id="rId2" tooltip="Стрілець A*"/>
              </a:rPr>
              <a:t>Стрілець</a:t>
            </a:r>
            <a:r>
              <a:rPr lang="ru-RU" dirty="0" smtClean="0">
                <a:hlinkClick r:id="rId2" tooltip="Стрілець A*"/>
              </a:rPr>
              <a:t> </a:t>
            </a:r>
            <a:r>
              <a:rPr lang="en-US" dirty="0" smtClean="0">
                <a:hlinkClick r:id="rId2" tooltip="Стрілець A*"/>
              </a:rPr>
              <a:t>A*</a:t>
            </a:r>
            <a:r>
              <a:rPr lang="en-US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галактичних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надійно</a:t>
            </a:r>
            <a:r>
              <a:rPr lang="ru-RU" dirty="0" smtClean="0"/>
              <a:t> </a:t>
            </a:r>
            <a:r>
              <a:rPr lang="ru-RU" dirty="0" err="1" smtClean="0"/>
              <a:t>доведеним</a:t>
            </a:r>
            <a:r>
              <a:rPr lang="ru-RU" dirty="0" smtClean="0"/>
              <a:t>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Американські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надмасивних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недооцінені</a:t>
            </a:r>
            <a:r>
              <a:rPr lang="ru-RU" dirty="0" smtClean="0"/>
              <a:t>.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рухалися</a:t>
            </a:r>
            <a:r>
              <a:rPr lang="ru-RU" dirty="0" smtClean="0"/>
              <a:t> в </a:t>
            </a:r>
            <a:r>
              <a:rPr lang="ru-RU" dirty="0" err="1" smtClean="0"/>
              <a:t>галактиці</a:t>
            </a:r>
            <a:r>
              <a:rPr lang="ru-RU" dirty="0" smtClean="0"/>
              <a:t> </a:t>
            </a:r>
            <a:r>
              <a:rPr lang="ru-RU" dirty="0" smtClean="0">
                <a:hlinkClick r:id="rId3" tooltip="Мессьє 87"/>
              </a:rPr>
              <a:t>М87</a:t>
            </a:r>
            <a:r>
              <a:rPr lang="ru-RU" dirty="0" smtClean="0"/>
              <a:t> (яка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50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) так,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зараз,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повинна бути як </a:t>
            </a:r>
            <a:r>
              <a:rPr lang="ru-RU" dirty="0" err="1" smtClean="0"/>
              <a:t>мінімум</a:t>
            </a:r>
            <a:r>
              <a:rPr lang="ru-RU" dirty="0" smtClean="0"/>
              <a:t> 6,4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 два рази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нинішніх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 ядра </a:t>
            </a:r>
            <a:r>
              <a:rPr lang="ru-RU" dirty="0" smtClean="0">
                <a:hlinkClick r:id="rId3" tooltip="Мессьє 87"/>
              </a:rPr>
              <a:t>М87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3 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</a:t>
            </a:r>
            <a:r>
              <a:rPr lang="ru-RU" dirty="0" err="1" smtClean="0"/>
              <a:t>ядрі</a:t>
            </a:r>
            <a:r>
              <a:rPr lang="ru-RU" dirty="0" smtClean="0"/>
              <a:t> галактики </a:t>
            </a:r>
            <a:r>
              <a:rPr lang="ru-RU" dirty="0" err="1" smtClean="0"/>
              <a:t>гравітаційний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3•10</a:t>
            </a:r>
            <a:r>
              <a:rPr lang="ru-RU" baseline="30000" dirty="0" smtClean="0"/>
              <a:t>15</a:t>
            </a:r>
            <a:r>
              <a:rPr lang="ru-RU" dirty="0" smtClean="0"/>
              <a:t> см = 200 </a:t>
            </a:r>
            <a:r>
              <a:rPr lang="ru-RU" dirty="0" err="1" smtClean="0"/>
              <a:t>а.о</a:t>
            </a:r>
            <a:r>
              <a:rPr lang="ru-RU" dirty="0" smtClean="0"/>
              <a:t>.,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до Плутона. Критична </a:t>
            </a:r>
            <a:r>
              <a:rPr lang="ru-RU" dirty="0" err="1" smtClean="0"/>
              <a:t>щільність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0,2•10</a:t>
            </a:r>
            <a:r>
              <a:rPr lang="ru-RU" baseline="30000" dirty="0" smtClean="0"/>
              <a:t>−3</a:t>
            </a:r>
            <a:r>
              <a:rPr lang="ru-RU" dirty="0" smtClean="0"/>
              <a:t> г/см³,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щільності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Первинні</a:t>
            </a:r>
            <a:r>
              <a:rPr lang="ru-RU" b="1" dirty="0" smtClean="0"/>
              <a:t> </a:t>
            </a:r>
            <a:r>
              <a:rPr lang="ru-RU" b="1" dirty="0" err="1" smtClean="0"/>
              <a:t>чорні</a:t>
            </a:r>
            <a:r>
              <a:rPr lang="ru-RU" b="1" dirty="0" smtClean="0"/>
              <a:t> </a:t>
            </a:r>
            <a:r>
              <a:rPr lang="ru-RU" b="1" dirty="0" err="1" smtClean="0"/>
              <a:t>діри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носять</a:t>
            </a:r>
            <a:r>
              <a:rPr lang="ru-RU" dirty="0" smtClean="0"/>
              <a:t> статус </a:t>
            </a:r>
            <a:r>
              <a:rPr lang="ru-RU" dirty="0" err="1" smtClean="0"/>
              <a:t>гіпотези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початкові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достатньої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однорідності</a:t>
            </a:r>
            <a:r>
              <a:rPr lang="ru-RU" dirty="0" smtClean="0"/>
              <a:t> </a:t>
            </a:r>
            <a:r>
              <a:rPr lang="ru-RU" dirty="0" err="1" smtClean="0"/>
              <a:t>гравітаційного</a:t>
            </a:r>
            <a:r>
              <a:rPr lang="ru-RU" dirty="0" smtClean="0"/>
              <a:t> поля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щільності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, то </a:t>
            </a:r>
            <a:r>
              <a:rPr lang="ru-RU" dirty="0" err="1" smtClean="0"/>
              <a:t>з</a:t>
            </a:r>
            <a:r>
              <a:rPr lang="ru-RU" dirty="0" smtClean="0"/>
              <a:t> них шляхом </a:t>
            </a:r>
            <a:r>
              <a:rPr lang="ru-RU" dirty="0" err="1" smtClean="0"/>
              <a:t>колапсу</a:t>
            </a:r>
            <a:r>
              <a:rPr lang="ru-RU" dirty="0" smtClean="0"/>
              <a:t> могли </a:t>
            </a:r>
            <a:r>
              <a:rPr lang="ru-RU" dirty="0" err="1" smtClean="0"/>
              <a:t>утворюватися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не </a:t>
            </a:r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, як при </a:t>
            </a:r>
            <a:r>
              <a:rPr lang="ru-RU" dirty="0" err="1" smtClean="0"/>
              <a:t>зірковому</a:t>
            </a:r>
            <a:r>
              <a:rPr lang="ru-RU" dirty="0" smtClean="0"/>
              <a:t> </a:t>
            </a:r>
            <a:r>
              <a:rPr lang="ru-RU" dirty="0" err="1" smtClean="0"/>
              <a:t>колапсі</a:t>
            </a:r>
            <a:r>
              <a:rPr lang="ru-RU" dirty="0" smtClean="0"/>
              <a:t> —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могла б бути </a:t>
            </a:r>
            <a:r>
              <a:rPr lang="ru-RU" dirty="0" err="1" smtClean="0"/>
              <a:t>досить</a:t>
            </a:r>
            <a:r>
              <a:rPr lang="ru-RU" dirty="0" smtClean="0"/>
              <a:t> малою.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Квантові</a:t>
            </a:r>
            <a:r>
              <a:rPr lang="ru-RU" b="1" dirty="0" smtClean="0"/>
              <a:t> </a:t>
            </a:r>
            <a:r>
              <a:rPr lang="ru-RU" b="1" dirty="0" err="1" smtClean="0"/>
              <a:t>чорні</a:t>
            </a:r>
            <a:r>
              <a:rPr lang="ru-RU" b="1" dirty="0" smtClean="0"/>
              <a:t> </a:t>
            </a:r>
            <a:r>
              <a:rPr lang="ru-RU" b="1" dirty="0" err="1" smtClean="0"/>
              <a:t>діри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sz="2000" dirty="0" err="1" smtClean="0"/>
              <a:t>Передбачається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ядерних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стійкі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мікроскопічні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діри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так </a:t>
            </a:r>
            <a:r>
              <a:rPr lang="ru-RU" sz="2000" dirty="0" err="1" smtClean="0"/>
              <a:t>звані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квантові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діри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математичного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опису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об'єктів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необхідна</a:t>
            </a:r>
            <a:r>
              <a:rPr lang="ru-RU" sz="2000" dirty="0" smtClean="0"/>
              <a:t>  </a:t>
            </a:r>
            <a:r>
              <a:rPr lang="ru-RU" sz="2000" dirty="0" err="1" smtClean="0"/>
              <a:t>квантова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гравітації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міркувань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досить</a:t>
            </a:r>
            <a:r>
              <a:rPr lang="ru-RU" sz="2000" dirty="0" smtClean="0"/>
              <a:t>  </a:t>
            </a:r>
            <a:r>
              <a:rPr lang="ru-RU" sz="2000" dirty="0" err="1" smtClean="0"/>
              <a:t>імовірно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 tooltip="Спектр мас (ще не написана)"/>
              </a:rPr>
              <a:t>спектр </a:t>
            </a:r>
            <a:r>
              <a:rPr lang="ru-RU" sz="2000" dirty="0" err="1" smtClean="0">
                <a:hlinkClick r:id="rId2" tooltip="Спектр мас (ще не написана)"/>
              </a:rPr>
              <a:t>мас</a:t>
            </a:r>
            <a:r>
              <a:rPr lang="ru-RU" sz="2000" dirty="0" smtClean="0"/>
              <a:t> </a:t>
            </a:r>
            <a:r>
              <a:rPr lang="ru-RU" sz="2000" dirty="0" err="1" smtClean="0"/>
              <a:t>чорних</a:t>
            </a:r>
            <a:r>
              <a:rPr lang="ru-RU" sz="2000" dirty="0" smtClean="0"/>
              <a:t>  </a:t>
            </a:r>
            <a:r>
              <a:rPr lang="ru-RU" sz="2000" dirty="0" err="1" smtClean="0"/>
              <a:t>дірок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дискретний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Мінімальна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діра</a:t>
            </a:r>
            <a:r>
              <a:rPr lang="ru-RU" sz="2000" dirty="0" smtClean="0"/>
              <a:t> </a:t>
            </a:r>
            <a:r>
              <a:rPr lang="ru-RU" sz="2000" dirty="0" smtClean="0"/>
              <a:t>— </a:t>
            </a:r>
            <a:r>
              <a:rPr lang="ru-RU" sz="2000" dirty="0" err="1" smtClean="0">
                <a:hlinkClick r:id="rId3" tooltip="Планковська чорна діра (ще не написана)"/>
              </a:rPr>
              <a:t>Планковська</a:t>
            </a:r>
            <a:r>
              <a:rPr lang="ru-RU" sz="2000" dirty="0" smtClean="0">
                <a:hlinkClick r:id="rId3" tooltip="Планковська чорна діра (ще не написана)"/>
              </a:rPr>
              <a:t> </a:t>
            </a:r>
            <a:r>
              <a:rPr lang="ru-RU" sz="2000" dirty="0" err="1" smtClean="0">
                <a:hlinkClick r:id="rId3" tooltip="Планковська чорна діра (ще не написана)"/>
              </a:rPr>
              <a:t>чорна</a:t>
            </a:r>
            <a:r>
              <a:rPr lang="ru-RU" sz="2000" dirty="0" smtClean="0">
                <a:hlinkClick r:id="rId3" tooltip="Планковська чорна діра (ще не написана)"/>
              </a:rPr>
              <a:t> </a:t>
            </a:r>
            <a:r>
              <a:rPr lang="ru-RU" sz="2000" dirty="0" err="1" smtClean="0">
                <a:hlinkClick r:id="rId3" tooltip="Планковська чорна діра (ще не написана)"/>
              </a:rPr>
              <a:t>діра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близько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10</a:t>
            </a:r>
            <a:r>
              <a:rPr lang="ru-RU" sz="2000" baseline="30000" dirty="0" smtClean="0"/>
              <a:t>−5</a:t>
            </a:r>
            <a:r>
              <a:rPr lang="ru-RU" sz="2000" dirty="0" smtClean="0"/>
              <a:t> г,  </a:t>
            </a:r>
            <a:r>
              <a:rPr lang="ru-RU" sz="2000" dirty="0" err="1" smtClean="0"/>
              <a:t>радіус</a:t>
            </a:r>
            <a:r>
              <a:rPr lang="ru-RU" sz="2000" dirty="0" smtClean="0"/>
              <a:t> — </a:t>
            </a:r>
            <a:r>
              <a:rPr lang="ru-RU" sz="2000" dirty="0" smtClean="0"/>
              <a:t>10</a:t>
            </a:r>
            <a:r>
              <a:rPr lang="ru-RU" sz="2000" baseline="30000" dirty="0" smtClean="0"/>
              <a:t>−35</a:t>
            </a:r>
            <a:r>
              <a:rPr lang="ru-RU" sz="2000" dirty="0" smtClean="0"/>
              <a:t> м. </a:t>
            </a:r>
            <a:r>
              <a:rPr lang="ru-RU" sz="2000" dirty="0" err="1" smtClean="0">
                <a:hlinkClick r:id="rId4" tooltip="Комптонівська довжина хвилі"/>
              </a:rPr>
              <a:t>Комптонівська</a:t>
            </a:r>
            <a:r>
              <a:rPr lang="ru-RU" sz="2000" dirty="0" smtClean="0">
                <a:hlinkClick r:id="rId4" tooltip="Комптонівська довжина хвилі"/>
              </a:rPr>
              <a:t> </a:t>
            </a:r>
            <a:r>
              <a:rPr lang="ru-RU" sz="2000" dirty="0" err="1" smtClean="0">
                <a:hlinkClick r:id="rId4" tooltip="Комптонівська довжина хвилі"/>
              </a:rPr>
              <a:t>довжина</a:t>
            </a:r>
            <a:r>
              <a:rPr lang="ru-RU" sz="2000" dirty="0" smtClean="0">
                <a:hlinkClick r:id="rId4" tooltip="Комптонівська довжина хвилі"/>
              </a:rPr>
              <a:t> </a:t>
            </a:r>
            <a:r>
              <a:rPr lang="ru-RU" sz="2000" dirty="0" err="1" smtClean="0">
                <a:hlinkClick r:id="rId4" tooltip="Комптонівська довжина хвилі"/>
              </a:rPr>
              <a:t>хвилі</a:t>
            </a:r>
            <a:r>
              <a:rPr lang="ru-RU" sz="2000" dirty="0" smtClean="0"/>
              <a:t> </a:t>
            </a:r>
            <a:r>
              <a:rPr lang="ru-RU" sz="2000" dirty="0" err="1" smtClean="0"/>
              <a:t>планковської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чорної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діри</a:t>
            </a:r>
            <a:r>
              <a:rPr lang="ru-RU" sz="2000" dirty="0" smtClean="0"/>
              <a:t> </a:t>
            </a:r>
            <a:r>
              <a:rPr lang="ru-RU" sz="2000" dirty="0" smtClean="0"/>
              <a:t>.По порядку </a:t>
            </a:r>
            <a:r>
              <a:rPr lang="ru-RU" sz="2000" dirty="0" err="1" smtClean="0"/>
              <a:t>величини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дорівнює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гравітаційного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радіусу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686800" cy="52943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Таким чином,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«</a:t>
            </a:r>
            <a:r>
              <a:rPr lang="ru-RU" sz="1600" dirty="0" err="1" smtClean="0"/>
              <a:t>елементарні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</a:t>
            </a:r>
            <a:r>
              <a:rPr lang="ru-RU" sz="1600" dirty="0" smtClean="0"/>
              <a:t>»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розділити</a:t>
            </a:r>
            <a:r>
              <a:rPr lang="ru-RU" sz="1600" dirty="0" smtClean="0"/>
              <a:t> на </a:t>
            </a:r>
            <a:r>
              <a:rPr lang="ru-RU" sz="1600" dirty="0" err="1" smtClean="0">
                <a:hlinkClick r:id="rId2" tooltip="Елементарні частинки"/>
              </a:rPr>
              <a:t>елементарні</a:t>
            </a:r>
            <a:r>
              <a:rPr lang="ru-RU" sz="1600" dirty="0" smtClean="0">
                <a:hlinkClick r:id="rId2" tooltip="Елементарні частинки"/>
              </a:rPr>
              <a:t> </a:t>
            </a:r>
            <a:r>
              <a:rPr lang="ru-RU" sz="1600" dirty="0" err="1" smtClean="0">
                <a:hlinkClick r:id="rId2" tooltip="Елементарні частинки"/>
              </a:rPr>
              <a:t>частинки</a:t>
            </a:r>
            <a:r>
              <a:rPr lang="ru-RU" sz="1600" dirty="0" smtClean="0"/>
              <a:t> (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довжина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хвилі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гравітаційного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радіуса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діри</a:t>
            </a:r>
            <a:r>
              <a:rPr lang="ru-RU" sz="1600" dirty="0" smtClean="0"/>
              <a:t> (</a:t>
            </a:r>
            <a:r>
              <a:rPr lang="ru-RU" sz="1600" dirty="0" err="1" smtClean="0"/>
              <a:t>довжина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хвилі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гравітаційного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радіуса</a:t>
            </a:r>
            <a:r>
              <a:rPr lang="ru-RU" sz="1600" dirty="0" smtClean="0"/>
              <a:t>). </a:t>
            </a:r>
            <a:r>
              <a:rPr lang="ru-RU" sz="1600" dirty="0" err="1" smtClean="0">
                <a:hlinkClick r:id="rId3" tooltip="Планковська чорна діра (ще не написана)"/>
              </a:rPr>
              <a:t>Планковська</a:t>
            </a:r>
            <a:r>
              <a:rPr lang="ru-RU" sz="1600" dirty="0" smtClean="0">
                <a:hlinkClick r:id="rId3" tooltip="Планковська чорна діра (ще не написана)"/>
              </a:rPr>
              <a:t> </a:t>
            </a:r>
            <a:r>
              <a:rPr lang="ru-RU" sz="1600" dirty="0" err="1" smtClean="0">
                <a:hlinkClick r:id="rId3" tooltip="Планковська чорна діра (ще не написана)"/>
              </a:rPr>
              <a:t>чорна</a:t>
            </a:r>
            <a:r>
              <a:rPr lang="ru-RU" sz="1600" dirty="0" smtClean="0">
                <a:hlinkClick r:id="rId3" tooltip="Планковська чорна діра (ще не написана)"/>
              </a:rPr>
              <a:t> </a:t>
            </a:r>
            <a:r>
              <a:rPr lang="ru-RU" sz="1600" dirty="0" err="1" smtClean="0">
                <a:hlinkClick r:id="rId3" tooltip="Планковська чорна діра (ще не написана)"/>
              </a:rPr>
              <a:t>діра</a:t>
            </a:r>
            <a:r>
              <a:rPr lang="ru-RU" sz="1600" dirty="0" smtClean="0"/>
              <a:t> 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прикордонним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об'єктом</a:t>
            </a:r>
            <a:r>
              <a:rPr lang="ru-RU" sz="1600" dirty="0" smtClean="0"/>
              <a:t>, для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зустріти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err="1" smtClean="0"/>
              <a:t>назву</a:t>
            </a:r>
            <a:r>
              <a:rPr lang="ru-RU" sz="1600" dirty="0" err="1" smtClean="0">
                <a:hlinkClick r:id="rId4" tooltip="Максимон (ще не написана)"/>
              </a:rPr>
              <a:t>максимон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вказує</a:t>
            </a:r>
            <a:r>
              <a:rPr lang="ru-RU" sz="1600" dirty="0" smtClean="0"/>
              <a:t> на те,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найважча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елементарних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. </a:t>
            </a:r>
            <a:r>
              <a:rPr lang="ru-RU" sz="1600" dirty="0" err="1" smtClean="0"/>
              <a:t>Інший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Іноді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вживається</a:t>
            </a:r>
            <a:r>
              <a:rPr lang="ru-RU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 — </a:t>
            </a:r>
            <a:r>
              <a:rPr lang="ru-RU" sz="1600" dirty="0" err="1" smtClean="0">
                <a:hlinkClick r:id="rId4" tooltip="Максимон (ще не написана)"/>
              </a:rPr>
              <a:t>планкеон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квантові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діри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, час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вкрай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малий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безпосереднє</a:t>
            </a:r>
            <a:r>
              <a:rPr lang="ru-RU" sz="1600" dirty="0" smtClean="0"/>
              <a:t>  </a:t>
            </a:r>
            <a:r>
              <a:rPr lang="ru-RU" sz="1600" dirty="0" err="1" smtClean="0"/>
              <a:t>виявлення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проблематичним</a:t>
            </a:r>
            <a:r>
              <a:rPr lang="ru-RU" sz="1600" dirty="0" smtClean="0"/>
              <a:t>. </a:t>
            </a:r>
            <a:r>
              <a:rPr lang="ru-RU" sz="1600" dirty="0" err="1" smtClean="0"/>
              <a:t>Останнім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запропоновано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експерименти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метою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виявлення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</a:t>
            </a:r>
            <a:r>
              <a:rPr lang="ru-RU" sz="1600" dirty="0" smtClean="0"/>
              <a:t> </a:t>
            </a:r>
            <a:r>
              <a:rPr lang="ru-RU" sz="1600" dirty="0" err="1" smtClean="0"/>
              <a:t>появи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дір</a:t>
            </a:r>
            <a:r>
              <a:rPr lang="ru-RU" sz="1600" dirty="0" smtClean="0"/>
              <a:t> в </a:t>
            </a:r>
            <a:r>
              <a:rPr lang="ru-RU" sz="1600" dirty="0" err="1" smtClean="0"/>
              <a:t>ядерних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реакціях</a:t>
            </a:r>
            <a:r>
              <a:rPr lang="ru-RU" sz="1600" dirty="0" smtClean="0"/>
              <a:t>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безпосереднього</a:t>
            </a:r>
            <a:r>
              <a:rPr lang="ru-RU" sz="1600" dirty="0" smtClean="0"/>
              <a:t> синтезу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чорної</a:t>
            </a:r>
            <a:r>
              <a:rPr lang="ru-RU" sz="1600" dirty="0" smtClean="0"/>
              <a:t>  </a:t>
            </a:r>
            <a:r>
              <a:rPr lang="ru-RU" sz="1600" dirty="0" err="1" smtClean="0"/>
              <a:t>діри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прискорювачі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необхідна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недосяжна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енергія</a:t>
            </a:r>
            <a:r>
              <a:rPr lang="ru-RU" sz="1600" dirty="0" smtClean="0"/>
              <a:t> 10</a:t>
            </a:r>
            <a:r>
              <a:rPr lang="ru-RU" sz="1600" baseline="30000" dirty="0" smtClean="0"/>
              <a:t>26</a:t>
            </a:r>
            <a:r>
              <a:rPr lang="ru-RU" sz="1600" dirty="0" smtClean="0"/>
              <a:t> </a:t>
            </a:r>
            <a:r>
              <a:rPr lang="ru-RU" sz="1600" dirty="0" err="1" smtClean="0"/>
              <a:t>еВ</a:t>
            </a:r>
            <a:r>
              <a:rPr lang="ru-RU" sz="1600" dirty="0" smtClean="0"/>
              <a:t>. </a:t>
            </a:r>
            <a:r>
              <a:rPr lang="ru-RU" sz="1600" dirty="0" err="1" smtClean="0"/>
              <a:t>Мабуть</a:t>
            </a:r>
            <a:r>
              <a:rPr lang="ru-RU" sz="1600" dirty="0" smtClean="0"/>
              <a:t>, в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реакціях</a:t>
            </a:r>
            <a:r>
              <a:rPr lang="ru-RU" sz="1600" dirty="0" smtClean="0"/>
              <a:t>  </a:t>
            </a:r>
            <a:r>
              <a:rPr lang="ru-RU" sz="1600" dirty="0" err="1" smtClean="0"/>
              <a:t>надвисоких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енергій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віртуальні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проміжні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діри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Експерименти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протон-протонних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зіткнень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енергією</a:t>
            </a:r>
            <a:r>
              <a:rPr lang="ru-RU" sz="1600" dirty="0" smtClean="0"/>
              <a:t> 7 </a:t>
            </a:r>
            <a:r>
              <a:rPr lang="ru-RU" sz="1600" dirty="0" err="1" smtClean="0"/>
              <a:t>ТеВ</a:t>
            </a:r>
            <a:r>
              <a:rPr lang="ru-RU" sz="1600" dirty="0" smtClean="0"/>
              <a:t> на </a:t>
            </a:r>
            <a:r>
              <a:rPr lang="ru-RU" sz="1600" dirty="0" smtClean="0">
                <a:hlinkClick r:id="rId5" tooltip="Великий адронний колайдер"/>
              </a:rPr>
              <a:t>Великому </a:t>
            </a:r>
            <a:r>
              <a:rPr lang="ru-RU" sz="1600" dirty="0" err="1" smtClean="0">
                <a:hlinkClick r:id="rId5" tooltip="Великий адронний колайдер"/>
              </a:rPr>
              <a:t>адронному</a:t>
            </a:r>
            <a:r>
              <a:rPr lang="ru-RU" sz="1600" dirty="0" smtClean="0">
                <a:hlinkClick r:id="rId5" tooltip="Великий адронний колайдер"/>
              </a:rPr>
              <a:t> </a:t>
            </a:r>
          </a:p>
          <a:p>
            <a:pPr>
              <a:buNone/>
            </a:pPr>
            <a:r>
              <a:rPr lang="ru-RU" sz="1600" dirty="0" err="1" smtClean="0">
                <a:hlinkClick r:id="rId5" tooltip="Великий адронний колайдер"/>
              </a:rPr>
              <a:t>колайдері</a:t>
            </a:r>
            <a:r>
              <a:rPr lang="ru-RU" sz="1600" dirty="0" smtClean="0"/>
              <a:t> показали,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недостатньо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утворення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мікроскопічних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дір</a:t>
            </a:r>
            <a:r>
              <a:rPr lang="ru-RU" sz="1600" dirty="0" smtClean="0"/>
              <a:t>. На </a:t>
            </a:r>
          </a:p>
          <a:p>
            <a:pPr>
              <a:buNone/>
            </a:pPr>
            <a:r>
              <a:rPr lang="ru-RU" sz="1600" dirty="0" err="1" smtClean="0"/>
              <a:t>підставі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висновок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мікроскопічні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діри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важче</a:t>
            </a:r>
            <a:r>
              <a:rPr lang="ru-RU" sz="1600" dirty="0" smtClean="0"/>
              <a:t> 3,5-4,5 </a:t>
            </a:r>
          </a:p>
          <a:p>
            <a:pPr>
              <a:buNone/>
            </a:pPr>
            <a:r>
              <a:rPr lang="ru-RU" sz="1600" dirty="0" err="1" smtClean="0"/>
              <a:t>ТеВ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залежності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конкретної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H_LM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5179255" cy="414340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86446" y="1357298"/>
            <a:ext cx="2900354" cy="476886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Чорна</a:t>
            </a:r>
            <a:r>
              <a:rPr lang="ru-RU" b="1" dirty="0" smtClean="0"/>
              <a:t> </a:t>
            </a:r>
            <a:r>
              <a:rPr lang="ru-RU" b="1" dirty="0" err="1" smtClean="0"/>
              <a:t>діра</a:t>
            </a:r>
            <a:r>
              <a:rPr lang="ru-RU" dirty="0" smtClean="0"/>
              <a:t> — </a:t>
            </a:r>
            <a:r>
              <a:rPr lang="ru-RU" dirty="0" err="1" smtClean="0"/>
              <a:t>астрофізичний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 </a:t>
            </a:r>
            <a:r>
              <a:rPr lang="ru-RU" dirty="0" smtClean="0">
                <a:hlinkClick r:id="rId3" tooltip="Сила тяжіння"/>
              </a:rPr>
              <a:t>силу </a:t>
            </a:r>
            <a:r>
              <a:rPr lang="ru-RU" dirty="0" err="1" smtClean="0">
                <a:hlinkClick r:id="rId3" tooltip="Сила тяжіння"/>
              </a:rPr>
              <a:t>тяжіння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жодні</a:t>
            </a:r>
            <a:r>
              <a:rPr lang="ru-RU" dirty="0" smtClean="0"/>
              <a:t>, як </a:t>
            </a:r>
            <a:r>
              <a:rPr lang="ru-RU" dirty="0" err="1" smtClean="0"/>
              <a:t>завгодно</a:t>
            </a:r>
            <a:r>
              <a:rPr lang="ru-RU" dirty="0" smtClean="0"/>
              <a:t> </a:t>
            </a:r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Світло"/>
              </a:rPr>
              <a:t>світло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hlinkClick r:id="rId2" tooltip="Лаплас П'єр-Симон"/>
              </a:rPr>
              <a:t>Лаплас</a:t>
            </a:r>
            <a:r>
              <a:rPr lang="ru-RU" dirty="0" smtClean="0"/>
              <a:t> </a:t>
            </a:r>
            <a:r>
              <a:rPr lang="ru-RU" dirty="0" smtClean="0">
                <a:hlinkClick r:id="rId3" tooltip="1787"/>
              </a:rPr>
              <a:t>1787</a:t>
            </a:r>
            <a:r>
              <a:rPr lang="ru-RU" dirty="0" smtClean="0"/>
              <a:t> року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розрахував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густиною</a:t>
            </a:r>
            <a:r>
              <a:rPr lang="ru-RU" dirty="0" smtClean="0"/>
              <a:t> води,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 </a:t>
            </a:r>
            <a:r>
              <a:rPr lang="ru-RU" dirty="0" smtClean="0">
                <a:hlinkClick r:id="rId4" tooltip="Друга космічна швидкість"/>
              </a:rPr>
              <a:t>друга </a:t>
            </a:r>
            <a:endParaRPr lang="ru-RU" dirty="0" smtClean="0">
              <a:hlinkClick r:id="rId4" tooltip="Друга космічна швидкість"/>
            </a:endParaRPr>
          </a:p>
          <a:p>
            <a:pPr>
              <a:buNone/>
            </a:pPr>
            <a:r>
              <a:rPr lang="ru-RU" dirty="0" err="1" smtClean="0">
                <a:hlinkClick r:id="rId4" tooltip="Друга космічна швидкість"/>
              </a:rPr>
              <a:t>космічна</a:t>
            </a:r>
            <a:r>
              <a:rPr lang="ru-RU" dirty="0" smtClean="0">
                <a:hlinkClick r:id="rId4" tooltip="Друга космічна швидкість"/>
              </a:rPr>
              <a:t> </a:t>
            </a:r>
            <a:r>
              <a:rPr lang="ru-RU" dirty="0" err="1" smtClean="0">
                <a:hlinkClick r:id="rId4" tooltip="Друга космічна швидкість"/>
              </a:rPr>
              <a:t>швидкість</a:t>
            </a:r>
            <a:r>
              <a:rPr lang="ru-RU" dirty="0" smtClean="0"/>
              <a:t> </a:t>
            </a:r>
            <a:r>
              <a:rPr lang="ru-RU" dirty="0" err="1" smtClean="0"/>
              <a:t>дорівнює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Швидкість світла"/>
              </a:rPr>
              <a:t>швидкості</a:t>
            </a:r>
            <a:r>
              <a:rPr lang="ru-RU" dirty="0" smtClean="0">
                <a:hlinkClick r:id="rId5" tooltip="Швидкість світла"/>
              </a:rPr>
              <a:t> </a:t>
            </a:r>
            <a:endParaRPr lang="ru-RU" dirty="0" smtClean="0">
              <a:hlinkClick r:id="rId5" tooltip="Швидкість світла"/>
            </a:endParaRPr>
          </a:p>
          <a:p>
            <a:pPr>
              <a:buNone/>
            </a:pPr>
            <a:r>
              <a:rPr lang="ru-RU" dirty="0" err="1" smtClean="0">
                <a:hlinkClick r:id="rId5" tooltip="Швидкість світла"/>
              </a:rPr>
              <a:t>світла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для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спостерігача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smtClean="0"/>
              <a:t>б абсолютно </a:t>
            </a:r>
            <a:r>
              <a:rPr lang="ru-RU" dirty="0" err="1" smtClean="0"/>
              <a:t>чорним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невидимих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масивності</a:t>
            </a:r>
            <a:r>
              <a:rPr lang="ru-RU" dirty="0" smtClean="0"/>
              <a:t>, не </a:t>
            </a:r>
            <a:r>
              <a:rPr lang="ru-RU" dirty="0" err="1" smtClean="0"/>
              <a:t>викликала</a:t>
            </a:r>
            <a:r>
              <a:rPr lang="ru-RU" dirty="0" smtClean="0"/>
              <a:t> великого </a:t>
            </a:r>
            <a:r>
              <a:rPr lang="ru-RU" dirty="0" err="1" smtClean="0"/>
              <a:t>інтересу</a:t>
            </a:r>
            <a:r>
              <a:rPr lang="ru-RU" dirty="0" smtClean="0"/>
              <a:t> у </a:t>
            </a:r>
            <a:r>
              <a:rPr lang="ru-RU" dirty="0" err="1" smtClean="0"/>
              <a:t>вчених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рамках </a:t>
            </a:r>
            <a:r>
              <a:rPr lang="ru-RU" dirty="0" err="1" smtClean="0">
                <a:hlinkClick r:id="rId6" tooltip="Класична фізика"/>
              </a:rPr>
              <a:t>класичної</a:t>
            </a:r>
            <a:r>
              <a:rPr lang="ru-RU" dirty="0" smtClean="0">
                <a:hlinkClick r:id="rId6" tooltip="Класична фізика"/>
              </a:rPr>
              <a:t> </a:t>
            </a:r>
            <a:r>
              <a:rPr lang="ru-RU" dirty="0" err="1" smtClean="0">
                <a:hlinkClick r:id="rId6" tooltip="Класична фізика"/>
              </a:rPr>
              <a:t>фізики</a:t>
            </a:r>
            <a:r>
              <a:rPr lang="ru-RU" dirty="0" smtClean="0"/>
              <a:t> 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не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smtClean="0"/>
              <a:t>фундаментального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en-US" dirty="0" smtClean="0"/>
              <a:t>XIX — </a:t>
            </a:r>
            <a:r>
              <a:rPr lang="ru-RU" dirty="0" smtClean="0"/>
              <a:t>початку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сформульовані</a:t>
            </a:r>
            <a:r>
              <a:rPr lang="ru-RU" dirty="0" smtClean="0"/>
              <a:t> </a:t>
            </a:r>
            <a:r>
              <a:rPr lang="ru-RU" dirty="0" smtClean="0">
                <a:hlinkClick r:id="rId7" tooltip="Джеймс Клерк Максвелл"/>
              </a:rPr>
              <a:t>Дж. </a:t>
            </a:r>
            <a:endParaRPr lang="ru-RU" dirty="0" smtClean="0">
              <a:hlinkClick r:id="rId7" tooltip="Джеймс Клерк Максвелл"/>
            </a:endParaRPr>
          </a:p>
          <a:p>
            <a:pPr>
              <a:buNone/>
            </a:pPr>
            <a:r>
              <a:rPr lang="ru-RU" dirty="0" err="1" smtClean="0">
                <a:hlinkClick r:id="rId7" tooltip="Джеймс Клерк Максвелл"/>
              </a:rPr>
              <a:t>Максвеллом</a:t>
            </a:r>
            <a:r>
              <a:rPr lang="ru-RU" dirty="0" err="1" smtClean="0"/>
              <a:t>закони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Класична електродинаміка"/>
              </a:rPr>
              <a:t>електродинаміки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виконуються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інерціальних</a:t>
            </a:r>
            <a:r>
              <a:rPr lang="ru-RU" dirty="0" smtClean="0"/>
              <a:t> </a:t>
            </a:r>
            <a:r>
              <a:rPr lang="ru-RU" dirty="0" smtClean="0"/>
              <a:t>системах </a:t>
            </a:r>
            <a:r>
              <a:rPr lang="ru-RU" dirty="0" err="1" smtClean="0"/>
              <a:t>відліку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боку, не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інваріантністю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err="1" smtClean="0">
                <a:hlinkClick r:id="rId9" tooltip="Перетворення Галілея"/>
              </a:rPr>
              <a:t>перетворень</a:t>
            </a:r>
            <a:r>
              <a:rPr lang="ru-RU" dirty="0" smtClean="0">
                <a:hlinkClick r:id="rId9" tooltip="Перетворення Галілея"/>
              </a:rPr>
              <a:t> </a:t>
            </a:r>
            <a:r>
              <a:rPr lang="ru-RU" dirty="0" err="1" smtClean="0">
                <a:hlinkClick r:id="rId9" tooltip="Перетворення Галілея"/>
              </a:rPr>
              <a:t>Галілея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означало,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існуючі</a:t>
            </a:r>
            <a:r>
              <a:rPr lang="ru-RU" dirty="0" smtClean="0"/>
              <a:t> 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фізиці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характер переходу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інерціальної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відліку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коректування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електродинаміки</a:t>
            </a:r>
            <a:r>
              <a:rPr lang="ru-RU" dirty="0" smtClean="0"/>
              <a:t> </a:t>
            </a:r>
            <a:r>
              <a:rPr lang="ru-RU" dirty="0" smtClean="0">
                <a:hlinkClick r:id="rId2" tooltip="Гендрік Антон Лоренц"/>
              </a:rPr>
              <a:t>Г. Лоренцем</a:t>
            </a:r>
            <a:r>
              <a:rPr lang="ru-RU" dirty="0" smtClean="0"/>
              <a:t> 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запропонована</a:t>
            </a:r>
            <a:r>
              <a:rPr lang="ru-RU" dirty="0" smtClean="0"/>
              <a:t> </a:t>
            </a:r>
            <a:r>
              <a:rPr lang="ru-RU" dirty="0" smtClean="0"/>
              <a:t>нова система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просторово-часових</a:t>
            </a:r>
            <a:r>
              <a:rPr lang="ru-RU" dirty="0" smtClean="0"/>
              <a:t> координат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як </a:t>
            </a:r>
            <a:r>
              <a:rPr lang="ru-RU" dirty="0" err="1" smtClean="0">
                <a:hlinkClick r:id="rId3" tooltip="Перетворення Лоренца"/>
              </a:rPr>
              <a:t>перетворення</a:t>
            </a:r>
            <a:r>
              <a:rPr lang="ru-RU" dirty="0" smtClean="0">
                <a:hlinkClick r:id="rId3" tooltip="Перетворення Лоренца"/>
              </a:rPr>
              <a:t> Лоренца</a:t>
            </a:r>
            <a:r>
              <a:rPr lang="ru-RU" dirty="0" smtClean="0"/>
              <a:t>),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 Максвелла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інваріантними</a:t>
            </a:r>
            <a:r>
              <a:rPr lang="ru-RU" dirty="0" smtClean="0"/>
              <a:t>. </a:t>
            </a:r>
            <a:r>
              <a:rPr lang="ru-RU" dirty="0" err="1" smtClean="0"/>
              <a:t>Розвиваючи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Лоренца, </a:t>
            </a:r>
            <a:r>
              <a:rPr lang="ru-RU" dirty="0" smtClean="0">
                <a:hlinkClick r:id="rId4" tooltip="Анрі Пуанкаре"/>
              </a:rPr>
              <a:t>А. </a:t>
            </a:r>
            <a:r>
              <a:rPr lang="ru-RU" dirty="0" err="1" smtClean="0">
                <a:hlinkClick r:id="rId4" tooltip="Анрі Пуанкаре"/>
              </a:rPr>
              <a:t>Пуанкаре</a:t>
            </a:r>
            <a:r>
              <a:rPr lang="ru-RU" dirty="0" err="1" smtClean="0"/>
              <a:t>припустив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інваріантні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У 1905 </a:t>
            </a:r>
            <a:r>
              <a:rPr lang="ru-RU" dirty="0" err="1" smtClean="0"/>
              <a:t>році</a:t>
            </a:r>
            <a:r>
              <a:rPr lang="ru-RU" dirty="0" smtClean="0"/>
              <a:t> </a:t>
            </a:r>
            <a:r>
              <a:rPr lang="ru-RU" dirty="0" smtClean="0">
                <a:hlinkClick r:id="rId5" tooltip="Альберт Ейнштейн"/>
              </a:rPr>
              <a:t>А. </a:t>
            </a:r>
            <a:r>
              <a:rPr lang="ru-RU" dirty="0" err="1" smtClean="0">
                <a:hlinkClick r:id="rId5" tooltip="Альберт Ейнштейн"/>
              </a:rPr>
              <a:t>Ейнштейн</a:t>
            </a:r>
            <a:r>
              <a:rPr lang="ru-RU" dirty="0" smtClean="0"/>
              <a:t> 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Лоренца </a:t>
            </a:r>
            <a:r>
              <a:rPr lang="ru-RU" dirty="0" err="1" smtClean="0"/>
              <a:t>і</a:t>
            </a:r>
            <a:r>
              <a:rPr lang="ru-RU" dirty="0" smtClean="0"/>
              <a:t> Пуанкаре у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своїй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Спеціальна теорія відносності"/>
              </a:rPr>
              <a:t>спеціальній</a:t>
            </a:r>
            <a:r>
              <a:rPr lang="ru-RU" dirty="0" smtClean="0">
                <a:hlinkClick r:id="rId6" tooltip="Спеціальна теорія відносності"/>
              </a:rPr>
              <a:t> </a:t>
            </a:r>
            <a:r>
              <a:rPr lang="ru-RU" dirty="0" err="1" smtClean="0">
                <a:hlinkClick r:id="rId6" tooltip="Спеціальна теорія відносності"/>
              </a:rPr>
              <a:t>теорії</a:t>
            </a:r>
            <a:r>
              <a:rPr lang="ru-RU" dirty="0" smtClean="0">
                <a:hlinkClick r:id="rId6" tooltip="Спеціальна теорія відносності"/>
              </a:rPr>
              <a:t> </a:t>
            </a:r>
            <a:r>
              <a:rPr lang="ru-RU" dirty="0" err="1" smtClean="0">
                <a:hlinkClick r:id="rId6" tooltip="Спеціальна теорія відносності"/>
              </a:rPr>
              <a:t>відносності</a:t>
            </a:r>
            <a:r>
              <a:rPr lang="ru-RU" dirty="0" smtClean="0"/>
              <a:t> (СТО), в </a:t>
            </a:r>
            <a:r>
              <a:rPr lang="ru-RU" dirty="0" err="1" smtClean="0"/>
              <a:t>якій</a:t>
            </a:r>
            <a:r>
              <a:rPr lang="ru-RU" dirty="0" smtClean="0"/>
              <a:t> роль закону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інерційних</a:t>
            </a:r>
            <a:r>
              <a:rPr lang="ru-RU" dirty="0" smtClean="0"/>
              <a:t> </a:t>
            </a:r>
            <a:r>
              <a:rPr lang="ru-RU" dirty="0" smtClean="0"/>
              <a:t>систем </a:t>
            </a:r>
            <a:r>
              <a:rPr lang="ru-RU" dirty="0" err="1" smtClean="0"/>
              <a:t>відліку</a:t>
            </a:r>
            <a:r>
              <a:rPr lang="ru-RU" dirty="0" smtClean="0"/>
              <a:t> остаточно </a:t>
            </a:r>
            <a:r>
              <a:rPr lang="ru-RU" dirty="0" err="1" smtClean="0"/>
              <a:t>перейшла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Галілея</a:t>
            </a:r>
            <a:r>
              <a:rPr lang="ru-RU" dirty="0" smtClean="0"/>
              <a:t> до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smtClean="0"/>
              <a:t>Лоренца. </a:t>
            </a:r>
            <a:r>
              <a:rPr lang="ru-RU" dirty="0" err="1" smtClean="0"/>
              <a:t>Класична</a:t>
            </a:r>
            <a:r>
              <a:rPr lang="ru-RU" dirty="0" smtClean="0"/>
              <a:t> (</a:t>
            </a:r>
            <a:r>
              <a:rPr lang="ru-RU" dirty="0" err="1" smtClean="0"/>
              <a:t>галілеївсько-інваріантна</a:t>
            </a:r>
            <a:r>
              <a:rPr lang="ru-RU" dirty="0" smtClean="0"/>
              <a:t>) </a:t>
            </a:r>
            <a:r>
              <a:rPr lang="ru-RU" dirty="0" err="1" smtClean="0"/>
              <a:t>механіка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при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замінена</a:t>
            </a:r>
            <a:r>
              <a:rPr lang="ru-RU" dirty="0" smtClean="0"/>
              <a:t> на </a:t>
            </a:r>
            <a:r>
              <a:rPr lang="ru-RU" dirty="0" err="1" smtClean="0"/>
              <a:t>нову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Лоренц-інваріантність"/>
              </a:rPr>
              <a:t>Лоренц-інваріантну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Релятивістська механіка"/>
              </a:rPr>
              <a:t>релятивістську</a:t>
            </a:r>
            <a:r>
              <a:rPr lang="ru-RU" dirty="0" smtClean="0">
                <a:hlinkClick r:id="rId8" tooltip="Релятивістська механіка"/>
              </a:rPr>
              <a:t> </a:t>
            </a:r>
            <a:r>
              <a:rPr lang="ru-RU" dirty="0" err="1" smtClean="0">
                <a:hlinkClick r:id="rId8" tooltip="Релятивістська механіка"/>
              </a:rPr>
              <a:t>механіку</a:t>
            </a:r>
            <a:r>
              <a:rPr lang="ru-RU" dirty="0" smtClean="0"/>
              <a:t>. В рамках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останньої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Швидкість світла"/>
              </a:rPr>
              <a:t>швидкість</a:t>
            </a:r>
            <a:r>
              <a:rPr lang="ru-RU" dirty="0" smtClean="0">
                <a:hlinkClick r:id="rId9" tooltip="Швидкість світла"/>
              </a:rPr>
              <a:t> </a:t>
            </a:r>
            <a:r>
              <a:rPr lang="ru-RU" dirty="0" err="1" smtClean="0">
                <a:hlinkClick r:id="rId9" tooltip="Швидкість світла"/>
              </a:rPr>
              <a:t>світла</a:t>
            </a:r>
            <a:r>
              <a:rPr lang="ru-RU" dirty="0" smtClean="0"/>
              <a:t> </a:t>
            </a:r>
            <a:r>
              <a:rPr lang="ru-RU" dirty="0" err="1" smtClean="0"/>
              <a:t>виявилася</a:t>
            </a:r>
            <a:r>
              <a:rPr lang="ru-RU" dirty="0" smtClean="0"/>
              <a:t> граничною </a:t>
            </a:r>
            <a:r>
              <a:rPr lang="ru-RU" dirty="0" err="1" smtClean="0"/>
              <a:t>швидкістю</a:t>
            </a:r>
            <a:r>
              <a:rPr lang="ru-RU" dirty="0" smtClean="0"/>
              <a:t>, яку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радикально </a:t>
            </a:r>
            <a:r>
              <a:rPr lang="ru-RU" dirty="0" err="1" smtClean="0"/>
              <a:t>змінило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у </a:t>
            </a:r>
            <a:r>
              <a:rPr lang="ru-RU" dirty="0" err="1" smtClean="0"/>
              <a:t>теоретичній</a:t>
            </a:r>
            <a:r>
              <a:rPr lang="ru-RU" dirty="0" smtClean="0"/>
              <a:t> </a:t>
            </a:r>
            <a:r>
              <a:rPr lang="ru-RU" dirty="0" err="1" smtClean="0"/>
              <a:t>фізиці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ньютонівська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 (на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базувалася</a:t>
            </a:r>
            <a:r>
              <a:rPr lang="ru-RU" dirty="0" smtClean="0"/>
              <a:t> </a:t>
            </a:r>
            <a:r>
              <a:rPr lang="ru-RU" dirty="0" err="1" smtClean="0"/>
              <a:t>первісна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дір</a:t>
            </a:r>
            <a:r>
              <a:rPr lang="ru-RU" dirty="0" smtClean="0"/>
              <a:t>)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Лоренц-інваріантною</a:t>
            </a:r>
            <a:r>
              <a:rPr lang="ru-RU" dirty="0" smtClean="0"/>
              <a:t>. Тому вона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застосована</a:t>
            </a:r>
            <a:r>
              <a:rPr lang="ru-RU" dirty="0" smtClean="0"/>
              <a:t> до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рухаються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наближеною</a:t>
            </a:r>
            <a:r>
              <a:rPr lang="ru-RU" dirty="0" smtClean="0"/>
              <a:t> до </a:t>
            </a:r>
            <a:r>
              <a:rPr lang="ru-RU" dirty="0" err="1" smtClean="0"/>
              <a:t>світлової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світловими</a:t>
            </a:r>
            <a:r>
              <a:rPr lang="ru-RU" dirty="0" smtClean="0"/>
              <a:t> </a:t>
            </a:r>
            <a:r>
              <a:rPr lang="ru-RU" dirty="0" err="1" smtClean="0"/>
              <a:t>швидкостями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Позбавлена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недоліку</a:t>
            </a:r>
            <a:r>
              <a:rPr lang="ru-RU" dirty="0" smtClean="0"/>
              <a:t> </a:t>
            </a:r>
            <a:r>
              <a:rPr lang="ru-RU" dirty="0" err="1" smtClean="0"/>
              <a:t>релятивістська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створена,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основному</a:t>
            </a:r>
            <a:r>
              <a:rPr lang="ru-RU" dirty="0" smtClean="0"/>
              <a:t>, </a:t>
            </a:r>
            <a:r>
              <a:rPr lang="ru-RU" dirty="0" err="1" smtClean="0"/>
              <a:t>Ейнштейном</a:t>
            </a:r>
            <a:r>
              <a:rPr lang="ru-RU" dirty="0" smtClean="0"/>
              <a:t> (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остаточно до </a:t>
            </a:r>
            <a:r>
              <a:rPr lang="ru-RU" dirty="0" err="1" smtClean="0"/>
              <a:t>кінця</a:t>
            </a:r>
            <a:r>
              <a:rPr lang="ru-RU" dirty="0" smtClean="0"/>
              <a:t> 1915 року)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Загальна теорія відносності"/>
              </a:rPr>
              <a:t>загальної</a:t>
            </a:r>
            <a:r>
              <a:rPr lang="ru-RU" dirty="0" smtClean="0">
                <a:hlinkClick r:id="rId10" tooltip="Загальна теорія відносності"/>
              </a:rPr>
              <a:t> </a:t>
            </a:r>
            <a:r>
              <a:rPr lang="ru-RU" dirty="0" err="1" smtClean="0">
                <a:hlinkClick r:id="rId10" tooltip="Загальна теорія відносності"/>
              </a:rPr>
              <a:t>теорії</a:t>
            </a:r>
            <a:r>
              <a:rPr lang="ru-RU" dirty="0" smtClean="0">
                <a:hlinkClick r:id="rId10" tooltip="Загальна теорія відносності"/>
              </a:rPr>
              <a:t> </a:t>
            </a:r>
            <a:r>
              <a:rPr lang="ru-RU" dirty="0" err="1" smtClean="0">
                <a:hlinkClick r:id="rId10" tooltip="Загальна теорія відносності"/>
              </a:rPr>
              <a:t>відносності</a:t>
            </a:r>
            <a:r>
              <a:rPr lang="ru-RU" dirty="0" smtClean="0"/>
              <a:t> (ЗТВ).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грунтується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1970-х </a:t>
            </a:r>
            <a:r>
              <a:rPr lang="ru-RU" dirty="0" err="1" smtClean="0">
                <a:hlinkClick r:id="rId2" tooltip="Стівен Хокінг"/>
              </a:rPr>
              <a:t>Стівен</a:t>
            </a:r>
            <a:r>
              <a:rPr lang="ru-RU" dirty="0" smtClean="0">
                <a:hlinkClick r:id="rId2" tooltip="Стівен Хокінг"/>
              </a:rPr>
              <a:t> </a:t>
            </a:r>
            <a:r>
              <a:rPr lang="ru-RU" dirty="0" err="1" smtClean="0">
                <a:hlinkClick r:id="rId2" tooltip="Стівен Хокінг"/>
              </a:rPr>
              <a:t>Хокінг</a:t>
            </a:r>
            <a:r>
              <a:rPr lang="ru-RU" dirty="0" smtClean="0"/>
              <a:t> теоретично </a:t>
            </a:r>
            <a:r>
              <a:rPr lang="ru-RU" dirty="0" err="1" smtClean="0"/>
              <a:t>передбачив</a:t>
            </a:r>
            <a:r>
              <a:rPr lang="ru-RU" dirty="0" smtClean="0"/>
              <a:t> </a:t>
            </a:r>
            <a:r>
              <a:rPr lang="ru-RU" dirty="0" err="1" smtClean="0"/>
              <a:t>квантове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мікроскопічних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(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менших</a:t>
            </a:r>
            <a:r>
              <a:rPr lang="ru-RU" dirty="0" smtClean="0"/>
              <a:t> за </a:t>
            </a:r>
            <a:r>
              <a:rPr lang="ru-RU" dirty="0" err="1" smtClean="0">
                <a:hlinkClick r:id="rId3" tooltip="Ядро атома"/>
              </a:rPr>
              <a:t>атомне</a:t>
            </a:r>
            <a:r>
              <a:rPr lang="ru-RU" dirty="0" smtClean="0">
                <a:hlinkClick r:id="rId3" tooltip="Ядро атома"/>
              </a:rPr>
              <a:t> ядро</a:t>
            </a:r>
            <a:r>
              <a:rPr lang="ru-RU" dirty="0" smtClean="0"/>
              <a:t>).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могли </a:t>
            </a:r>
            <a:r>
              <a:rPr lang="ru-RU" dirty="0" err="1" smtClean="0"/>
              <a:t>утворитися</a:t>
            </a:r>
            <a:r>
              <a:rPr lang="ru-RU" dirty="0" smtClean="0"/>
              <a:t> в момент </a:t>
            </a:r>
            <a:r>
              <a:rPr lang="ru-RU" dirty="0" smtClean="0">
                <a:hlinkClick r:id="rId4" tooltip="Великий вибух"/>
              </a:rPr>
              <a:t>Великого </a:t>
            </a:r>
            <a:r>
              <a:rPr lang="ru-RU" dirty="0" err="1" smtClean="0">
                <a:hlinkClick r:id="rId4" tooltip="Великий вибух"/>
              </a:rPr>
              <a:t>Вибуху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</a:t>
            </a:r>
            <a:r>
              <a:rPr lang="ru-RU" dirty="0" err="1" smtClean="0"/>
              <a:t>донині</a:t>
            </a:r>
            <a:r>
              <a:rPr lang="ru-RU" dirty="0" smtClean="0"/>
              <a:t>. </a:t>
            </a:r>
            <a:r>
              <a:rPr lang="ru-RU" dirty="0" err="1" smtClean="0"/>
              <a:t>Первинні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, тому вони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гіпотетичними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2000-х роках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практично </a:t>
            </a:r>
            <a:r>
              <a:rPr lang="ru-RU" dirty="0" err="1" smtClean="0"/>
              <a:t>кожної</a:t>
            </a:r>
            <a:r>
              <a:rPr lang="ru-RU" dirty="0" smtClean="0"/>
              <a:t> галактики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надмасивна</a:t>
            </a:r>
            <a:r>
              <a:rPr lang="ru-RU" dirty="0" smtClean="0"/>
              <a:t>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ту </a:t>
            </a:r>
            <a:r>
              <a:rPr lang="ru-RU" dirty="0" err="1" smtClean="0"/>
              <a:t>особливу</a:t>
            </a:r>
            <a:r>
              <a:rPr lang="ru-RU" dirty="0" smtClean="0"/>
              <a:t> роль, яку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</a:t>
            </a:r>
            <a:r>
              <a:rPr lang="ru-RU" dirty="0" err="1" smtClean="0"/>
              <a:t>утворенні</a:t>
            </a:r>
            <a:r>
              <a:rPr lang="ru-RU" dirty="0" smtClean="0"/>
              <a:t> </a:t>
            </a:r>
            <a:r>
              <a:rPr lang="ru-RU" dirty="0" smtClean="0">
                <a:hlinkClick r:id="rId5" tooltip="Галактика"/>
              </a:rPr>
              <a:t>галактик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три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: </a:t>
            </a:r>
            <a:r>
              <a:rPr lang="ru-RU" dirty="0" err="1" smtClean="0">
                <a:hlinkClick r:id="rId2" tooltip="Маса"/>
              </a:rPr>
              <a:t>масу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3" tooltip="Електричний заряд"/>
              </a:rPr>
              <a:t>електричний</a:t>
            </a:r>
            <a:r>
              <a:rPr lang="ru-RU" dirty="0" smtClean="0">
                <a:hlinkClick r:id="rId3" tooltip="Електричний заряд"/>
              </a:rPr>
              <a:t> заряд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Момент імпульсу"/>
              </a:rPr>
              <a:t>момент </a:t>
            </a:r>
            <a:r>
              <a:rPr lang="ru-RU" dirty="0" err="1" smtClean="0">
                <a:hlinkClick r:id="rId4" tooltip="Момент імпульсу"/>
              </a:rPr>
              <a:t>імпульсу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уявну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виходити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 </a:t>
            </a:r>
            <a:r>
              <a:rPr lang="ru-RU" dirty="0" smtClean="0">
                <a:hlinkClick r:id="rId5" tooltip="Горизонт подій"/>
              </a:rPr>
              <a:t>горизонтом </a:t>
            </a:r>
            <a:r>
              <a:rPr lang="ru-RU" dirty="0" err="1" smtClean="0">
                <a:hlinkClick r:id="rId5" tooltip="Горизонт подій"/>
              </a:rPr>
              <a:t>подій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Область простору-часу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горизонтом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межею</a:t>
            </a:r>
            <a:r>
              <a:rPr lang="ru-RU" dirty="0" smtClean="0"/>
              <a:t> </a:t>
            </a:r>
            <a:r>
              <a:rPr lang="ru-RU" dirty="0" err="1" smtClean="0"/>
              <a:t>статичності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Ергосфера"/>
              </a:rPr>
              <a:t>ергосферою</a:t>
            </a:r>
            <a:r>
              <a:rPr lang="ru-RU" dirty="0" smtClean="0"/>
              <a:t>.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межах </a:t>
            </a:r>
            <a:r>
              <a:rPr lang="ru-RU" dirty="0" err="1" smtClean="0"/>
              <a:t>ергосфери</a:t>
            </a:r>
            <a:r>
              <a:rPr lang="ru-RU" dirty="0" smtClean="0"/>
              <a:t>, неминуче </a:t>
            </a:r>
            <a:r>
              <a:rPr lang="ru-RU" dirty="0" err="1" smtClean="0"/>
              <a:t>обертаються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чорною</a:t>
            </a:r>
            <a:r>
              <a:rPr lang="ru-RU" dirty="0" smtClean="0"/>
              <a:t> </a:t>
            </a:r>
            <a:r>
              <a:rPr lang="ru-RU" dirty="0" err="1" smtClean="0"/>
              <a:t>дірою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Ефект Лензе-Тірринга"/>
              </a:rPr>
              <a:t>ефекту</a:t>
            </a:r>
            <a:r>
              <a:rPr lang="ru-RU" dirty="0" smtClean="0">
                <a:hlinkClick r:id="rId7" tooltip="Ефект Лензе-Тірринга"/>
              </a:rPr>
              <a:t> </a:t>
            </a:r>
            <a:r>
              <a:rPr lang="ru-RU" dirty="0" err="1" smtClean="0">
                <a:hlinkClick r:id="rId7" tooltip="Ефект Лензе-Тірринга"/>
              </a:rPr>
              <a:t>Ленза</a:t>
            </a:r>
            <a:r>
              <a:rPr lang="ru-RU" dirty="0" smtClean="0">
                <a:hlinkClick r:id="rId7" tooltip="Ефект Лензе-Тірринга"/>
              </a:rPr>
              <a:t> — </a:t>
            </a:r>
            <a:r>
              <a:rPr lang="ru-RU" dirty="0" err="1" smtClean="0">
                <a:hlinkClick r:id="rId7" tooltip="Ефект Лензе-Тірринга"/>
              </a:rPr>
              <a:t>Тіррінга</a:t>
            </a:r>
            <a:r>
              <a:rPr lang="ru-RU" dirty="0" smtClean="0"/>
              <a:t>. </a:t>
            </a:r>
            <a:r>
              <a:rPr lang="ru-RU" dirty="0" err="1" smtClean="0"/>
              <a:t>Ергосфера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форму </a:t>
            </a:r>
            <a:r>
              <a:rPr lang="ru-RU" dirty="0" err="1" smtClean="0"/>
              <a:t>сфероїда</a:t>
            </a:r>
            <a:r>
              <a:rPr lang="ru-RU" dirty="0" smtClean="0"/>
              <a:t>,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піввісь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рівна</a:t>
            </a:r>
            <a:r>
              <a:rPr lang="ru-RU" dirty="0" smtClean="0"/>
              <a:t> </a:t>
            </a:r>
            <a:r>
              <a:rPr lang="ru-RU" dirty="0" err="1" smtClean="0"/>
              <a:t>радіусу</a:t>
            </a:r>
            <a:r>
              <a:rPr lang="ru-RU" dirty="0" smtClean="0"/>
              <a:t> горизонту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більша</a:t>
            </a:r>
            <a:r>
              <a:rPr lang="ru-RU" dirty="0" smtClean="0"/>
              <a:t> — </a:t>
            </a:r>
            <a:r>
              <a:rPr lang="ru-RU" dirty="0" err="1" smtClean="0"/>
              <a:t>подвоєному</a:t>
            </a:r>
            <a:r>
              <a:rPr lang="ru-RU" dirty="0" smtClean="0"/>
              <a:t> </a:t>
            </a:r>
            <a:r>
              <a:rPr lang="ru-RU" dirty="0" err="1" smtClean="0"/>
              <a:t>радіусу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надрах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кривина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нескінченності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яка </a:t>
            </a:r>
            <a:r>
              <a:rPr lang="ru-RU" dirty="0" err="1" smtClean="0"/>
              <a:t>називається</a:t>
            </a:r>
            <a:r>
              <a:rPr lang="ru-RU" dirty="0" err="1" smtClean="0">
                <a:hlinkClick r:id="rId8" tooltip="Гравітаційна сингулярність"/>
              </a:rPr>
              <a:t>сингулярністю</a:t>
            </a:r>
            <a:r>
              <a:rPr lang="ru-RU" dirty="0" smtClean="0"/>
              <a:t>. </a:t>
            </a:r>
            <a:r>
              <a:rPr lang="ru-RU" dirty="0" smtClean="0"/>
              <a:t>Для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обертаються</a:t>
            </a:r>
            <a:r>
              <a:rPr lang="ru-RU" dirty="0" smtClean="0"/>
              <a:t>, </a:t>
            </a:r>
            <a:r>
              <a:rPr lang="ru-RU" dirty="0" err="1" smtClean="0"/>
              <a:t>сингулярність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форму точки. </a:t>
            </a:r>
            <a:r>
              <a:rPr lang="ru-RU" dirty="0" err="1" smtClean="0"/>
              <a:t>Сингулярність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, яка </a:t>
            </a:r>
            <a:r>
              <a:rPr lang="ru-RU" dirty="0" err="1" smtClean="0"/>
              <a:t>обертається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форму </a:t>
            </a:r>
            <a:r>
              <a:rPr lang="ru-RU" dirty="0" err="1" smtClean="0"/>
              <a:t>кільця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Ергосфера</a:t>
            </a:r>
            <a:r>
              <a:rPr lang="ru-RU" sz="2800" dirty="0" smtClean="0"/>
              <a:t> </a:t>
            </a:r>
            <a:r>
              <a:rPr lang="ru-RU" sz="2800" dirty="0" err="1" smtClean="0"/>
              <a:t>являє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еліпсоїд</a:t>
            </a:r>
            <a:r>
              <a:rPr lang="ru-RU" sz="2800" dirty="0" smtClean="0"/>
              <a:t> поза межами горизонту </a:t>
            </a:r>
            <a:r>
              <a:rPr lang="ru-RU" sz="2800" dirty="0" err="1" smtClean="0"/>
              <a:t>подій</a:t>
            </a:r>
            <a:r>
              <a:rPr lang="ru-RU" sz="2800" dirty="0" smtClean="0"/>
              <a:t>, </a:t>
            </a:r>
            <a:r>
              <a:rPr lang="ru-RU" sz="2800" dirty="0" err="1" smtClean="0"/>
              <a:t>об'єкти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знаходитись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спокою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594px-Ergosphere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214290"/>
            <a:ext cx="5357850" cy="47402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Спостереження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систем.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зорі-супутника</a:t>
            </a:r>
            <a:r>
              <a:rPr lang="ru-RU" dirty="0" smtClean="0"/>
              <a:t> </a:t>
            </a:r>
            <a:r>
              <a:rPr lang="ru-RU" dirty="0" err="1" smtClean="0"/>
              <a:t>перетікає</a:t>
            </a:r>
            <a:r>
              <a:rPr lang="ru-RU" dirty="0" smtClean="0"/>
              <a:t> на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по </a:t>
            </a:r>
            <a:r>
              <a:rPr lang="ru-RU" dirty="0" err="1" smtClean="0"/>
              <a:t>спіралі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акреційний</a:t>
            </a:r>
            <a:r>
              <a:rPr lang="ru-RU" dirty="0" smtClean="0"/>
              <a:t> диск,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випромінює</a:t>
            </a:r>
            <a:r>
              <a:rPr lang="ru-RU" dirty="0" smtClean="0"/>
              <a:t> в </a:t>
            </a:r>
            <a:r>
              <a:rPr lang="ru-RU" dirty="0" err="1" smtClean="0"/>
              <a:t>рентгенівському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гамма-</a:t>
            </a:r>
          </a:p>
          <a:p>
            <a:pPr>
              <a:buNone/>
            </a:pPr>
            <a:r>
              <a:rPr lang="ru-RU" dirty="0" err="1" smtClean="0"/>
              <a:t>діапазонах</a:t>
            </a:r>
            <a:r>
              <a:rPr lang="ru-RU" dirty="0" smtClean="0"/>
              <a:t>. Перша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діра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в 1967 в </a:t>
            </a:r>
            <a:r>
              <a:rPr lang="ru-RU" dirty="0" err="1" smtClean="0"/>
              <a:t>сузір'ї</a:t>
            </a:r>
            <a:r>
              <a:rPr lang="ru-RU" dirty="0" smtClean="0"/>
              <a:t> Лебедя. До 2004 р.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рентгенівський</a:t>
            </a:r>
            <a:r>
              <a:rPr lang="ru-RU" dirty="0" smtClean="0"/>
              <a:t> </a:t>
            </a:r>
            <a:r>
              <a:rPr lang="ru-RU" dirty="0" err="1" smtClean="0"/>
              <a:t>космічний</a:t>
            </a:r>
            <a:r>
              <a:rPr lang="ru-RU" dirty="0" smtClean="0"/>
              <a:t> </a:t>
            </a:r>
            <a:r>
              <a:rPr lang="ru-RU" dirty="0" smtClean="0">
                <a:hlinkClick r:id="rId2" tooltip="Телескоп"/>
              </a:rPr>
              <a:t>телескоп</a:t>
            </a:r>
            <a:r>
              <a:rPr lang="ru-RU" dirty="0" smtClean="0"/>
              <a:t> </a:t>
            </a:r>
            <a:r>
              <a:rPr lang="en-US" dirty="0" smtClean="0"/>
              <a:t>RXTE </a:t>
            </a:r>
            <a:r>
              <a:rPr lang="ru-RU" dirty="0" err="1" smtClean="0"/>
              <a:t>достовірно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15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системах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галактиці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гігантських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по </a:t>
            </a:r>
            <a:r>
              <a:rPr lang="ru-RU" dirty="0" err="1" smtClean="0"/>
              <a:t>швидкостях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в ядрах галактик. На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2004</a:t>
            </a:r>
            <a:r>
              <a:rPr lang="ru-RU" dirty="0" smtClean="0"/>
              <a:t> р. таким чином </a:t>
            </a:r>
            <a:r>
              <a:rPr lang="ru-RU" dirty="0" err="1" smtClean="0"/>
              <a:t>визначені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в 30 галактиках,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явищу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равітаційне лінзування"/>
              </a:rPr>
              <a:t>гравітаційного</a:t>
            </a:r>
            <a:r>
              <a:rPr lang="ru-RU" dirty="0" smtClean="0">
                <a:hlinkClick r:id="rId3" tooltip="Гравітаційне лінзування"/>
              </a:rPr>
              <a:t> </a:t>
            </a:r>
            <a:endParaRPr lang="ru-RU" dirty="0" smtClean="0">
              <a:hlinkClick r:id="rId3" tooltip="Гравітаційне лінзування"/>
            </a:endParaRPr>
          </a:p>
          <a:p>
            <a:pPr>
              <a:buNone/>
            </a:pPr>
            <a:r>
              <a:rPr lang="ru-RU" dirty="0" err="1" smtClean="0">
                <a:hlinkClick r:id="rId3" tooltip="Гравітаційне лінзування"/>
              </a:rPr>
              <a:t>лінзування</a:t>
            </a:r>
            <a:r>
              <a:rPr lang="ru-RU" dirty="0" smtClean="0"/>
              <a:t> (при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звичайною</a:t>
            </a:r>
            <a:r>
              <a:rPr lang="ru-RU" dirty="0" smtClean="0"/>
              <a:t> зорею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спостерігачем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візуальне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яскравості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гравітаційне</a:t>
            </a:r>
            <a:r>
              <a:rPr lang="ru-RU" dirty="0" smtClean="0"/>
              <a:t> поле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викривляє</a:t>
            </a:r>
            <a:r>
              <a:rPr lang="ru-RU" dirty="0" smtClean="0"/>
              <a:t> </a:t>
            </a:r>
            <a:r>
              <a:rPr lang="ru-RU" dirty="0" err="1" smtClean="0"/>
              <a:t>світлові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кільцями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Ейнштейна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Наймасивніша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6.6 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центральною </a:t>
            </a:r>
            <a:r>
              <a:rPr lang="ru-RU" dirty="0" err="1" smtClean="0"/>
              <a:t>чорною</a:t>
            </a:r>
            <a:r>
              <a:rPr lang="ru-RU" dirty="0" smtClean="0"/>
              <a:t> </a:t>
            </a:r>
            <a:r>
              <a:rPr lang="ru-RU" dirty="0" err="1" smtClean="0"/>
              <a:t>діркою</a:t>
            </a:r>
            <a:r>
              <a:rPr lang="ru-RU" dirty="0" smtClean="0"/>
              <a:t> у </a:t>
            </a:r>
            <a:r>
              <a:rPr lang="ru-RU" dirty="0" err="1" smtClean="0"/>
              <a:t>галактиці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ессьє 87"/>
              </a:rPr>
              <a:t>Мессьє</a:t>
            </a:r>
            <a:r>
              <a:rPr lang="ru-RU" dirty="0" smtClean="0">
                <a:hlinkClick r:id="rId4" tooltip="Мессьє 87"/>
              </a:rPr>
              <a:t> 87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8658196" cy="5714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Моделювання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2" tooltip="Гравітаційна лінза"/>
              </a:rPr>
              <a:t>гравітаційного</a:t>
            </a:r>
            <a:r>
              <a:rPr lang="ru-RU" sz="2800" dirty="0" smtClean="0">
                <a:hlinkClick r:id="rId2" tooltip="Гравітаційна лінза"/>
              </a:rPr>
              <a:t> </a:t>
            </a:r>
            <a:r>
              <a:rPr lang="ru-RU" sz="2800" dirty="0" err="1" smtClean="0">
                <a:hlinkClick r:id="rId2" tooltip="Гравітаційна лінза"/>
              </a:rPr>
              <a:t>лінзування</a:t>
            </a:r>
            <a:r>
              <a:rPr lang="ru-RU" sz="2800" dirty="0" err="1" smtClean="0"/>
              <a:t>чорною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дірою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викривляє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зображення</a:t>
            </a:r>
            <a:r>
              <a:rPr lang="ru-RU" sz="2800" dirty="0" err="1" smtClean="0">
                <a:hlinkClick r:id="rId3" tooltip="Галактика"/>
              </a:rPr>
              <a:t>галактики</a:t>
            </a:r>
            <a:r>
              <a:rPr lang="ru-RU" sz="2800" dirty="0" smtClean="0"/>
              <a:t> перед </a:t>
            </a:r>
            <a:r>
              <a:rPr lang="ru-RU" sz="2800" dirty="0" err="1" smtClean="0"/>
              <a:t>якою</a:t>
            </a:r>
            <a:r>
              <a:rPr lang="ru-RU" sz="2800" dirty="0" smtClean="0"/>
              <a:t> вона проходить.</a:t>
            </a:r>
            <a:endParaRPr lang="ru-RU" sz="2800" dirty="0"/>
          </a:p>
        </p:txBody>
      </p:sp>
      <p:pic>
        <p:nvPicPr>
          <p:cNvPr id="4" name="Содержимое 3" descr="Black_hole_lensing_web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500034" y="214290"/>
            <a:ext cx="8072494" cy="46291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2676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381</Words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Чорні діри</vt:lpstr>
      <vt:lpstr>Слайд 2</vt:lpstr>
      <vt:lpstr>Історія </vt:lpstr>
      <vt:lpstr>Слайд 4</vt:lpstr>
      <vt:lpstr>Слайд 5</vt:lpstr>
      <vt:lpstr>Будова </vt:lpstr>
      <vt:lpstr>Ергосфера являє собою еліпсоїд поза межами горизонту подій, об'єкти в ньому не можуть знаходитись в стані спокою.</vt:lpstr>
      <vt:lpstr>Спостереження </vt:lpstr>
      <vt:lpstr>Моделювання гравітаційного лінзуваннячорною дірою, яка викривляє зображеннягалактики перед якою вона проходить.</vt:lpstr>
      <vt:lpstr>Чорні діри у Всесвіті </vt:lpstr>
      <vt:lpstr>Чорні діри зоряних мас </vt:lpstr>
      <vt:lpstr>Надмасивні чорні діри </vt:lpstr>
      <vt:lpstr>Первинні чорні діри </vt:lpstr>
      <vt:lpstr>Квантові чорні діри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Чорні діри</dc:title>
  <cp:lastModifiedBy>User</cp:lastModifiedBy>
  <cp:revision>3</cp:revision>
  <dcterms:modified xsi:type="dcterms:W3CDTF">2013-12-17T15:18:57Z</dcterms:modified>
</cp:coreProperties>
</file>