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11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0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227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539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3471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06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81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9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9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54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83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74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67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33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61BE-5AB4-427B-880A-BAD9DF6ED537}" type="datetimeFigureOut">
              <a:rPr lang="ru-RU" smtClean="0"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837A19-21FF-4863-A409-1AF77A400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18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98799" y="558800"/>
            <a:ext cx="4584701" cy="1117600"/>
          </a:xfrm>
        </p:spPr>
        <p:txBody>
          <a:bodyPr/>
          <a:lstStyle/>
          <a:p>
            <a:r>
              <a:rPr lang="ru-RU" sz="8800" dirty="0" smtClean="0"/>
              <a:t>В</a:t>
            </a:r>
            <a:r>
              <a:rPr lang="uk-UA" sz="8800" dirty="0" err="1" smtClean="0"/>
              <a:t>ітаміни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2800" y="1993901"/>
            <a:ext cx="8788400" cy="1041399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accent2">
                    <a:lumMod val="75000"/>
                  </a:schemeClr>
                </a:solidFill>
              </a:rPr>
              <a:t>Роль вітамінів у житті людини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99" y="3179232"/>
            <a:ext cx="4620821" cy="310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698066" cy="58420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Вітаміни – низькомолекулярні органічні речовини, що потрапляють в організм з продуктами харчування. Вітаміни зазвичай входять до складу ферментів і впливають на багаточисельні змінні процеси.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Потреба людини у вітамінах залежить від його віку, стану </a:t>
            </a:r>
            <a:r>
              <a:rPr lang="uk-UA" sz="2800" dirty="0" err="1" smtClean="0"/>
              <a:t>здоров</a:t>
            </a:r>
            <a:r>
              <a:rPr lang="en-US" sz="2800" dirty="0" smtClean="0"/>
              <a:t>’</a:t>
            </a:r>
            <a:r>
              <a:rPr lang="ru-RU" sz="2800" dirty="0" smtClean="0"/>
              <a:t>я, умов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, характеру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, пори року.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432" y="3692060"/>
            <a:ext cx="3814233" cy="27595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404" y="831385"/>
            <a:ext cx="3674261" cy="286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17500"/>
            <a:ext cx="5376333" cy="850900"/>
          </a:xfrm>
        </p:spPr>
        <p:txBody>
          <a:bodyPr/>
          <a:lstStyle/>
          <a:p>
            <a:r>
              <a:rPr lang="uk-UA" dirty="0" smtClean="0">
                <a:solidFill>
                  <a:srgbClr val="F5910B"/>
                </a:solidFill>
              </a:rPr>
              <a:t>Вітамін С</a:t>
            </a:r>
            <a:endParaRPr lang="ru-RU" dirty="0">
              <a:solidFill>
                <a:srgbClr val="F5910B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1" y="1498600"/>
            <a:ext cx="5727700" cy="5041900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Вітамін С (аскорбінова кислота) – бере участь в окислювально-відновних реакціях.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ru-RU" sz="2800" dirty="0" err="1" smtClean="0"/>
              <a:t>Вітамін</a:t>
            </a:r>
            <a:r>
              <a:rPr lang="ru-RU" sz="2800" dirty="0" smtClean="0"/>
              <a:t> </a:t>
            </a:r>
            <a:r>
              <a:rPr lang="ru-RU" sz="2800" dirty="0"/>
              <a:t>С </a:t>
            </a:r>
            <a:r>
              <a:rPr lang="ru-RU" sz="2800" dirty="0" err="1"/>
              <a:t>виконує</a:t>
            </a:r>
            <a:r>
              <a:rPr lang="ru-RU" sz="2800" dirty="0"/>
              <a:t> в </a:t>
            </a:r>
            <a:r>
              <a:rPr lang="ru-RU" sz="2800" dirty="0" err="1"/>
              <a:t>організмі</a:t>
            </a:r>
            <a:r>
              <a:rPr lang="ru-RU" sz="2800" dirty="0"/>
              <a:t> два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: 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імунного</a:t>
            </a:r>
            <a:r>
              <a:rPr lang="ru-RU" sz="2800" dirty="0"/>
              <a:t> </a:t>
            </a:r>
            <a:r>
              <a:rPr lang="ru-RU" sz="2800" dirty="0" err="1"/>
              <a:t>захисту</a:t>
            </a:r>
            <a:r>
              <a:rPr lang="ru-RU" sz="2800" dirty="0"/>
              <a:t> і </a:t>
            </a:r>
            <a:r>
              <a:rPr lang="ru-RU" sz="2800" dirty="0" err="1"/>
              <a:t>стабілізації</a:t>
            </a:r>
            <a:r>
              <a:rPr lang="ru-RU" sz="2800" dirty="0"/>
              <a:t> </a:t>
            </a:r>
            <a:r>
              <a:rPr lang="ru-RU" sz="2800" dirty="0" err="1"/>
              <a:t>психіки</a:t>
            </a:r>
            <a:r>
              <a:rPr lang="ru-RU" sz="2800" dirty="0"/>
              <a:t>.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є </a:t>
            </a:r>
            <a:r>
              <a:rPr lang="ru-RU" sz="2800" dirty="0" err="1" smtClean="0"/>
              <a:t>найкращим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засобом</a:t>
            </a:r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збереження</a:t>
            </a:r>
            <a:r>
              <a:rPr lang="ru-RU" sz="2800" dirty="0"/>
              <a:t> </a:t>
            </a:r>
            <a:r>
              <a:rPr lang="ru-RU" sz="2800" dirty="0" err="1"/>
              <a:t>життєвої</a:t>
            </a:r>
            <a:r>
              <a:rPr lang="ru-RU" sz="2800" dirty="0"/>
              <a:t> </a:t>
            </a:r>
            <a:r>
              <a:rPr lang="ru-RU" sz="2800" dirty="0" err="1" smtClean="0"/>
              <a:t>сили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016" y="1296458"/>
            <a:ext cx="2324100" cy="19621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400" y="3258608"/>
            <a:ext cx="2699288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401" y="203200"/>
            <a:ext cx="5397499" cy="965200"/>
          </a:xfrm>
        </p:spPr>
        <p:txBody>
          <a:bodyPr/>
          <a:lstStyle/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Вітамін В1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6167" y="1549400"/>
            <a:ext cx="5884333" cy="4737100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800" dirty="0" smtClean="0"/>
              <a:t>Вітамін В1 (тіамін) – необхідний для нормальної діяльності центральної і периферичної нервової системи. Він є регулювальником жирового і вуглеводного обміну.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У природі Вітамін В1 синтезується рослинами і деякими мікроорганізмами (найбільше його міститься в дріжджах, хлібних злаках, картоплі).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0" y="1168400"/>
            <a:ext cx="2934463" cy="20997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033" y="3750733"/>
            <a:ext cx="2934463" cy="16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1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87868"/>
            <a:ext cx="5943600" cy="1015999"/>
          </a:xfrm>
        </p:spPr>
        <p:txBody>
          <a:bodyPr/>
          <a:lstStyle/>
          <a:p>
            <a:r>
              <a:rPr lang="uk-UA" dirty="0" smtClean="0"/>
              <a:t>Вітамін В2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1507067"/>
            <a:ext cx="5706533" cy="5107742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800" dirty="0" smtClean="0"/>
              <a:t>Вітамін В2 (рибофлавін) – бере участь в окислювально-відновлювальних реакціях, процесах росту, пластичному обміні. Регулярно впливає на стан центральної нервової системи, процеси в </a:t>
            </a:r>
            <a:r>
              <a:rPr lang="uk-UA" sz="2800" dirty="0"/>
              <a:t>р</a:t>
            </a:r>
            <a:r>
              <a:rPr lang="uk-UA" sz="2800" dirty="0" smtClean="0"/>
              <a:t>огівці та кришталику ока, забезпечує світловий і кольоровий зір.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Вітамін В2 міститься в сирі, молоці, яйцях, печінці, капусті, броколі.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897" y="1303867"/>
            <a:ext cx="2349500" cy="18796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582" y="3477029"/>
            <a:ext cx="2785815" cy="191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7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55643"/>
            <a:ext cx="5691401" cy="875489"/>
          </a:xfrm>
        </p:spPr>
        <p:txBody>
          <a:bodyPr/>
          <a:lstStyle/>
          <a:p>
            <a:r>
              <a:rPr lang="uk-UA" dirty="0" smtClean="0"/>
              <a:t>Вітамін РР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303" y="1303506"/>
            <a:ext cx="5214025" cy="5369667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Вітамін РР (</a:t>
            </a:r>
            <a:r>
              <a:rPr lang="uk-UA" sz="2800" dirty="0" err="1" smtClean="0"/>
              <a:t>ніацин</a:t>
            </a:r>
            <a:r>
              <a:rPr lang="uk-UA" sz="2800" dirty="0" smtClean="0"/>
              <a:t>) – розчинний у воді вітамін, який необхідний для багатьох реакцій окислення у живих клітинах. 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Вітамін РР міститься у зелених овочах, горіхах, крупах із цілісного зерна.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219" y="1031132"/>
            <a:ext cx="3095423" cy="24763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598" y="3688079"/>
            <a:ext cx="2976663" cy="193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8897" y="194553"/>
            <a:ext cx="5205018" cy="953311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Вітамін 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6579" y="1361872"/>
            <a:ext cx="5583676" cy="5194571"/>
          </a:xfrm>
        </p:spPr>
        <p:txBody>
          <a:bodyPr>
            <a:normAutofit/>
          </a:bodyPr>
          <a:lstStyle/>
          <a:p>
            <a:pPr algn="l"/>
            <a:r>
              <a:rPr lang="ru-RU" sz="2800" i="1" dirty="0" err="1"/>
              <a:t>Вітамін</a:t>
            </a:r>
            <a:r>
              <a:rPr lang="ru-RU" sz="2800" i="1" dirty="0"/>
              <a:t> А </a:t>
            </a:r>
            <a:r>
              <a:rPr lang="ru-RU" sz="2800" i="1" dirty="0" smtClean="0"/>
              <a:t>(</a:t>
            </a:r>
            <a:r>
              <a:rPr lang="ru-RU" sz="2800" i="1" dirty="0" err="1" smtClean="0"/>
              <a:t>ретинол</a:t>
            </a:r>
            <a:r>
              <a:rPr lang="ru-RU" sz="2800" i="1" dirty="0"/>
              <a:t>)</a:t>
            </a:r>
            <a:r>
              <a:rPr lang="ru-RU" sz="2800" i="1" dirty="0" smtClean="0"/>
              <a:t> - входить </a:t>
            </a:r>
            <a:r>
              <a:rPr lang="ru-RU" sz="2800" i="1" dirty="0"/>
              <a:t>до складу </a:t>
            </a:r>
            <a:r>
              <a:rPr lang="ru-RU" sz="2800" i="1" dirty="0" err="1"/>
              <a:t>зорового</a:t>
            </a:r>
            <a:r>
              <a:rPr lang="ru-RU" sz="2800" i="1" dirty="0"/>
              <a:t> пурпуру, </a:t>
            </a:r>
            <a:r>
              <a:rPr lang="ru-RU" sz="2800" i="1" dirty="0" err="1"/>
              <a:t>підсилює</a:t>
            </a:r>
            <a:r>
              <a:rPr lang="ru-RU" sz="2800" i="1" dirty="0"/>
              <a:t> </a:t>
            </a:r>
            <a:r>
              <a:rPr lang="ru-RU" sz="2800" i="1" dirty="0" err="1"/>
              <a:t>гостроту</a:t>
            </a:r>
            <a:r>
              <a:rPr lang="ru-RU" sz="2800" i="1" dirty="0"/>
              <a:t> </a:t>
            </a:r>
            <a:r>
              <a:rPr lang="ru-RU" sz="2800" i="1" dirty="0" err="1"/>
              <a:t>зору</a:t>
            </a:r>
            <a:r>
              <a:rPr lang="ru-RU" sz="2800" i="1" dirty="0"/>
              <a:t> при </a:t>
            </a:r>
            <a:r>
              <a:rPr lang="ru-RU" sz="2800" i="1" dirty="0" err="1"/>
              <a:t>слабкому</a:t>
            </a:r>
            <a:r>
              <a:rPr lang="ru-RU" sz="2800" i="1" dirty="0"/>
              <a:t> </a:t>
            </a:r>
            <a:r>
              <a:rPr lang="ru-RU" sz="2800" i="1" dirty="0" err="1"/>
              <a:t>освітленні</a:t>
            </a:r>
            <a:r>
              <a:rPr lang="ru-RU" sz="2800" i="1" dirty="0"/>
              <a:t>, </a:t>
            </a:r>
            <a:r>
              <a:rPr lang="ru-RU" sz="2800" i="1" dirty="0" err="1" smtClean="0"/>
              <a:t>зміцнює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епітеліальні</a:t>
            </a:r>
            <a:r>
              <a:rPr lang="ru-RU" sz="2800" i="1" dirty="0" smtClean="0"/>
              <a:t> </a:t>
            </a:r>
            <a:r>
              <a:rPr lang="ru-RU" sz="2800" i="1" dirty="0" err="1"/>
              <a:t>тканини</a:t>
            </a:r>
            <a:r>
              <a:rPr lang="ru-RU" sz="2800" i="1" dirty="0"/>
              <a:t>, </a:t>
            </a:r>
            <a:r>
              <a:rPr lang="ru-RU" sz="2800" i="1" dirty="0" err="1"/>
              <a:t>необхідний</a:t>
            </a:r>
            <a:r>
              <a:rPr lang="ru-RU" sz="2800" i="1" dirty="0"/>
              <a:t> для нормального </a:t>
            </a:r>
            <a:r>
              <a:rPr lang="ru-RU" sz="2800" i="1" dirty="0" err="1"/>
              <a:t>зростання</a:t>
            </a:r>
            <a:r>
              <a:rPr lang="ru-RU" sz="2800" i="1" dirty="0"/>
              <a:t> .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err="1" smtClean="0"/>
              <a:t>Міститься</a:t>
            </a:r>
            <a:r>
              <a:rPr lang="ru-RU" sz="2800" i="1" dirty="0" smtClean="0"/>
              <a:t> у </a:t>
            </a:r>
            <a:r>
              <a:rPr lang="ru-RU" sz="2800" i="1" dirty="0" err="1" smtClean="0"/>
              <a:t>моркві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цитрусових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печінці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морських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риб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ссавців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810" y="1585606"/>
            <a:ext cx="3055096" cy="19552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255" y="3871601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3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6773" y="194553"/>
            <a:ext cx="8326877" cy="1050587"/>
          </a:xfrm>
        </p:spPr>
        <p:txBody>
          <a:bodyPr/>
          <a:lstStyle/>
          <a:p>
            <a:pPr algn="l"/>
            <a:r>
              <a:rPr lang="uk-UA" sz="4400" dirty="0" smtClean="0">
                <a:solidFill>
                  <a:schemeClr val="accent1">
                    <a:lumMod val="50000"/>
                  </a:schemeClr>
                </a:solidFill>
              </a:rPr>
              <a:t>Роль вітамінів у житті людини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936" y="1809345"/>
            <a:ext cx="8552743" cy="4591455"/>
          </a:xfrm>
        </p:spPr>
        <p:txBody>
          <a:bodyPr>
            <a:noAutofit/>
          </a:bodyPr>
          <a:lstStyle/>
          <a:p>
            <a:pPr algn="l"/>
            <a:r>
              <a:rPr lang="ru-RU" sz="2400" i="1" dirty="0" err="1" smtClean="0"/>
              <a:t>Сучасна</a:t>
            </a:r>
            <a:r>
              <a:rPr lang="ru-RU" sz="2400" i="1" dirty="0" smtClean="0"/>
              <a:t> </a:t>
            </a:r>
            <a:r>
              <a:rPr lang="ru-RU" sz="2400" i="1" dirty="0"/>
              <a:t>медицина </a:t>
            </a:r>
            <a:r>
              <a:rPr lang="ru-RU" sz="2400" i="1" dirty="0" err="1"/>
              <a:t>вважає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на 85% стан </a:t>
            </a:r>
            <a:r>
              <a:rPr lang="ru-RU" sz="2400" i="1" dirty="0" err="1"/>
              <a:t>нашого</a:t>
            </a:r>
            <a:r>
              <a:rPr lang="ru-RU" sz="2400" i="1" dirty="0"/>
              <a:t> </a:t>
            </a:r>
            <a:r>
              <a:rPr lang="ru-RU" sz="2400" i="1" dirty="0" err="1"/>
              <a:t>здоров'я</a:t>
            </a:r>
            <a:r>
              <a:rPr lang="ru-RU" sz="2400" i="1" dirty="0"/>
              <a:t> </a:t>
            </a:r>
            <a:r>
              <a:rPr lang="ru-RU" sz="2400" i="1" dirty="0" err="1"/>
              <a:t>залежить</a:t>
            </a:r>
            <a:r>
              <a:rPr lang="ru-RU" sz="2400" i="1" dirty="0"/>
              <a:t> </a:t>
            </a:r>
            <a:r>
              <a:rPr lang="ru-RU" sz="2400" i="1" dirty="0" err="1"/>
              <a:t>від</a:t>
            </a:r>
            <a:r>
              <a:rPr lang="ru-RU" sz="2400" i="1" dirty="0"/>
              <a:t> </a:t>
            </a:r>
            <a:r>
              <a:rPr lang="ru-RU" sz="2400" i="1" dirty="0" err="1"/>
              <a:t>живлення</a:t>
            </a:r>
            <a:r>
              <a:rPr lang="ru-RU" sz="2400" i="1" dirty="0"/>
              <a:t>. Але </a:t>
            </a:r>
            <a:r>
              <a:rPr lang="ru-RU" sz="2400" i="1" dirty="0" err="1"/>
              <a:t>способи</a:t>
            </a:r>
            <a:r>
              <a:rPr lang="ru-RU" sz="2400" i="1" dirty="0"/>
              <a:t> </a:t>
            </a:r>
            <a:r>
              <a:rPr lang="ru-RU" sz="2400" i="1" dirty="0" err="1"/>
              <a:t>здобуття</a:t>
            </a:r>
            <a:r>
              <a:rPr lang="ru-RU" sz="2400" i="1" dirty="0"/>
              <a:t>, </a:t>
            </a:r>
            <a:r>
              <a:rPr lang="ru-RU" sz="2400" i="1" dirty="0" err="1"/>
              <a:t>обробки</a:t>
            </a:r>
            <a:r>
              <a:rPr lang="ru-RU" sz="2400" i="1" dirty="0"/>
              <a:t>, </a:t>
            </a:r>
            <a:r>
              <a:rPr lang="ru-RU" sz="2400" i="1" dirty="0" err="1"/>
              <a:t>зберігання</a:t>
            </a:r>
            <a:r>
              <a:rPr lang="ru-RU" sz="2400" i="1" dirty="0"/>
              <a:t> і </a:t>
            </a:r>
            <a:r>
              <a:rPr lang="ru-RU" sz="2400" i="1" dirty="0" err="1"/>
              <a:t>приготування</a:t>
            </a:r>
            <a:r>
              <a:rPr lang="ru-RU" sz="2400" i="1" dirty="0"/>
              <a:t> </a:t>
            </a:r>
            <a:r>
              <a:rPr lang="ru-RU" sz="2400" i="1" dirty="0" err="1"/>
              <a:t>їжі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існують</a:t>
            </a:r>
            <a:r>
              <a:rPr lang="ru-RU" sz="2400" i="1" dirty="0"/>
              <a:t> на </a:t>
            </a:r>
            <a:r>
              <a:rPr lang="ru-RU" sz="2400" i="1" dirty="0" err="1"/>
              <a:t>сьогоднішній</a:t>
            </a:r>
            <a:r>
              <a:rPr lang="ru-RU" sz="2400" i="1" dirty="0"/>
              <a:t> день, </a:t>
            </a:r>
            <a:r>
              <a:rPr lang="ru-RU" sz="2400" i="1" dirty="0" err="1"/>
              <a:t>зводять</a:t>
            </a:r>
            <a:r>
              <a:rPr lang="ru-RU" sz="2400" i="1" dirty="0"/>
              <a:t> </a:t>
            </a:r>
            <a:r>
              <a:rPr lang="ru-RU" sz="2400" i="1" dirty="0" err="1"/>
              <a:t>нанівець</a:t>
            </a:r>
            <a:r>
              <a:rPr lang="ru-RU" sz="2400" i="1" dirty="0"/>
              <a:t> </a:t>
            </a:r>
            <a:r>
              <a:rPr lang="ru-RU" sz="2400" i="1" dirty="0" err="1"/>
              <a:t>її</a:t>
            </a:r>
            <a:r>
              <a:rPr lang="ru-RU" sz="2400" i="1" dirty="0"/>
              <a:t> </a:t>
            </a:r>
            <a:r>
              <a:rPr lang="ru-RU" sz="2400" i="1" dirty="0" err="1"/>
              <a:t>живильну</a:t>
            </a:r>
            <a:r>
              <a:rPr lang="ru-RU" sz="2400" i="1" dirty="0"/>
              <a:t> і </a:t>
            </a:r>
            <a:r>
              <a:rPr lang="ru-RU" sz="2400" i="1" dirty="0" err="1"/>
              <a:t>біологічну</a:t>
            </a:r>
            <a:r>
              <a:rPr lang="ru-RU" sz="2400" i="1" dirty="0"/>
              <a:t> </a:t>
            </a:r>
            <a:r>
              <a:rPr lang="ru-RU" sz="2400" i="1" dirty="0" err="1"/>
              <a:t>цінність</a:t>
            </a:r>
            <a:r>
              <a:rPr lang="ru-RU" sz="2400" i="1" dirty="0"/>
              <a:t>. Мало того,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ця</a:t>
            </a:r>
            <a:r>
              <a:rPr lang="ru-RU" sz="2400" i="1" dirty="0"/>
              <a:t> </a:t>
            </a:r>
            <a:r>
              <a:rPr lang="ru-RU" sz="2400" i="1" dirty="0" err="1"/>
              <a:t>їжа</a:t>
            </a:r>
            <a:r>
              <a:rPr lang="ru-RU" sz="2400" i="1" dirty="0"/>
              <a:t> не </a:t>
            </a:r>
            <a:r>
              <a:rPr lang="ru-RU" sz="2400" i="1" dirty="0" err="1"/>
              <a:t>забезпечує</a:t>
            </a:r>
            <a:r>
              <a:rPr lang="ru-RU" sz="2400" i="1" dirty="0"/>
              <a:t> </a:t>
            </a:r>
            <a:r>
              <a:rPr lang="ru-RU" sz="2400" i="1" dirty="0" err="1"/>
              <a:t>всі</a:t>
            </a:r>
            <a:r>
              <a:rPr lang="ru-RU" sz="2400" i="1" dirty="0"/>
              <a:t> </a:t>
            </a:r>
            <a:r>
              <a:rPr lang="ru-RU" sz="2400" i="1" dirty="0" err="1"/>
              <a:t>зростаючі</a:t>
            </a:r>
            <a:r>
              <a:rPr lang="ru-RU" sz="2400" i="1" dirty="0"/>
              <a:t> потреби </a:t>
            </a:r>
            <a:r>
              <a:rPr lang="ru-RU" sz="2400" i="1" dirty="0" err="1"/>
              <a:t>людини</a:t>
            </a:r>
            <a:r>
              <a:rPr lang="ru-RU" sz="2400" i="1" dirty="0"/>
              <a:t> у </a:t>
            </a:r>
            <a:r>
              <a:rPr lang="ru-RU" sz="2400" i="1" dirty="0" err="1"/>
              <a:t>вітамінах</a:t>
            </a:r>
            <a:r>
              <a:rPr lang="ru-RU" sz="2400" i="1" dirty="0"/>
              <a:t>, </a:t>
            </a:r>
            <a:r>
              <a:rPr lang="ru-RU" sz="2400" i="1" dirty="0" err="1"/>
              <a:t>мікро</a:t>
            </a:r>
            <a:r>
              <a:rPr lang="ru-RU" sz="2400" i="1" dirty="0"/>
              <a:t>- і </a:t>
            </a:r>
            <a:r>
              <a:rPr lang="ru-RU" sz="2400" i="1" dirty="0" err="1"/>
              <a:t>макроелементах</a:t>
            </a:r>
            <a:r>
              <a:rPr lang="ru-RU" sz="2400" i="1" dirty="0"/>
              <a:t>, </a:t>
            </a:r>
            <a:r>
              <a:rPr lang="ru-RU" sz="2400" i="1" dirty="0" err="1"/>
              <a:t>амінокислотах</a:t>
            </a:r>
            <a:r>
              <a:rPr lang="ru-RU" sz="2400" i="1" dirty="0"/>
              <a:t> і </a:t>
            </a:r>
            <a:r>
              <a:rPr lang="ru-RU" sz="2400" i="1" dirty="0" err="1"/>
              <a:t>інших</a:t>
            </a:r>
            <a:r>
              <a:rPr lang="ru-RU" sz="2400" i="1" dirty="0"/>
              <a:t> </a:t>
            </a:r>
            <a:r>
              <a:rPr lang="ru-RU" sz="2400" i="1" dirty="0" err="1"/>
              <a:t>живильних</a:t>
            </a:r>
            <a:r>
              <a:rPr lang="ru-RU" sz="2400" i="1" dirty="0"/>
              <a:t> </a:t>
            </a:r>
            <a:r>
              <a:rPr lang="ru-RU" sz="2400" i="1" dirty="0" err="1"/>
              <a:t>речовинах</a:t>
            </a:r>
            <a:r>
              <a:rPr lang="ru-RU" sz="2400" i="1" dirty="0"/>
              <a:t>, вона </a:t>
            </a:r>
            <a:r>
              <a:rPr lang="ru-RU" sz="2400" i="1" dirty="0" err="1"/>
              <a:t>ще</a:t>
            </a:r>
            <a:r>
              <a:rPr lang="ru-RU" sz="2400" i="1" dirty="0"/>
              <a:t> і </a:t>
            </a:r>
            <a:r>
              <a:rPr lang="ru-RU" sz="2400" i="1" dirty="0" err="1"/>
              <a:t>сприяє</a:t>
            </a:r>
            <a:r>
              <a:rPr lang="ru-RU" sz="2400" i="1" dirty="0"/>
              <a:t> </a:t>
            </a:r>
            <a:r>
              <a:rPr lang="ru-RU" sz="2400" i="1" dirty="0" err="1"/>
              <a:t>їх</a:t>
            </a:r>
            <a:r>
              <a:rPr lang="ru-RU" sz="2400" i="1" dirty="0"/>
              <a:t> </a:t>
            </a:r>
            <a:r>
              <a:rPr lang="ru-RU" sz="2400" i="1" dirty="0" err="1"/>
              <a:t>посиленому</a:t>
            </a:r>
            <a:r>
              <a:rPr lang="ru-RU" sz="2400" i="1" dirty="0"/>
              <a:t> </a:t>
            </a:r>
            <a:r>
              <a:rPr lang="ru-RU" sz="2400" i="1" dirty="0" err="1"/>
              <a:t>виділенню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наводить до </a:t>
            </a:r>
            <a:r>
              <a:rPr lang="ru-RU" sz="2400" i="1" dirty="0" err="1"/>
              <a:t>подальшого</a:t>
            </a:r>
            <a:r>
              <a:rPr lang="ru-RU" sz="2400" i="1" dirty="0"/>
              <a:t> </a:t>
            </a:r>
            <a:r>
              <a:rPr lang="ru-RU" sz="2400" i="1" dirty="0" err="1"/>
              <a:t>погіршення</a:t>
            </a:r>
            <a:r>
              <a:rPr lang="ru-RU" sz="2400" i="1" dirty="0"/>
              <a:t> стану </a:t>
            </a:r>
            <a:r>
              <a:rPr lang="ru-RU" sz="2400" i="1" dirty="0" err="1"/>
              <a:t>здоров'я</a:t>
            </a:r>
            <a:r>
              <a:rPr lang="ru-RU" sz="2400" i="1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922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2418" y="311285"/>
            <a:ext cx="7931584" cy="836579"/>
          </a:xfrm>
        </p:spPr>
        <p:txBody>
          <a:bodyPr>
            <a:noAutofit/>
          </a:bodyPr>
          <a:lstStyle/>
          <a:p>
            <a:r>
              <a:rPr lang="uk-UA" sz="4400" i="1" dirty="0" smtClean="0"/>
              <a:t>Цікаві факти про вітаміни</a:t>
            </a:r>
            <a:endParaRPr lang="ru-RU" sz="4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75881"/>
            <a:ext cx="8596668" cy="44654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>
                <a:solidFill>
                  <a:srgbClr val="00B0F0"/>
                </a:solidFill>
              </a:rPr>
              <a:t>П</a:t>
            </a:r>
            <a:r>
              <a:rPr lang="ru-RU" dirty="0" err="1" smtClean="0">
                <a:solidFill>
                  <a:srgbClr val="00B0F0"/>
                </a:solidFill>
              </a:rPr>
              <a:t>риродно</a:t>
            </a:r>
            <a:r>
              <a:rPr lang="ru-RU" dirty="0">
                <a:solidFill>
                  <a:srgbClr val="00B0F0"/>
                </a:solidFill>
              </a:rPr>
              <a:t>, першим </a:t>
            </a:r>
            <a:r>
              <a:rPr lang="ru-RU" dirty="0" err="1">
                <a:solidFill>
                  <a:srgbClr val="00B0F0"/>
                </a:solidFill>
              </a:rPr>
              <a:t>був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відкритий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вітамін</a:t>
            </a:r>
            <a:r>
              <a:rPr lang="ru-RU" dirty="0">
                <a:solidFill>
                  <a:srgbClr val="00B0F0"/>
                </a:solidFill>
              </a:rPr>
              <a:t> С. </a:t>
            </a:r>
            <a:r>
              <a:rPr lang="ru-RU" dirty="0" err="1">
                <a:solidFill>
                  <a:srgbClr val="00B0F0"/>
                </a:solidFill>
              </a:rPr>
              <a:t>Саме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цей</a:t>
            </a:r>
            <a:r>
              <a:rPr lang="ru-RU" dirty="0">
                <a:solidFill>
                  <a:srgbClr val="00B0F0"/>
                </a:solidFill>
              </a:rPr>
              <a:t> «</a:t>
            </a:r>
            <a:r>
              <a:rPr lang="ru-RU" dirty="0" err="1">
                <a:solidFill>
                  <a:srgbClr val="00B0F0"/>
                </a:solidFill>
              </a:rPr>
              <a:t>чарівний</a:t>
            </a:r>
            <a:r>
              <a:rPr lang="ru-RU" dirty="0">
                <a:solidFill>
                  <a:srgbClr val="00B0F0"/>
                </a:solidFill>
              </a:rPr>
              <a:t>» </a:t>
            </a:r>
            <a:r>
              <a:rPr lang="ru-RU" dirty="0" err="1">
                <a:solidFill>
                  <a:srgbClr val="00B0F0"/>
                </a:solidFill>
              </a:rPr>
              <a:t>вітамін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довгий</a:t>
            </a:r>
            <a:r>
              <a:rPr lang="ru-RU" dirty="0">
                <a:solidFill>
                  <a:srgbClr val="00B0F0"/>
                </a:solidFill>
              </a:rPr>
              <a:t> час </a:t>
            </a:r>
            <a:r>
              <a:rPr lang="ru-RU" dirty="0" err="1">
                <a:solidFill>
                  <a:srgbClr val="00B0F0"/>
                </a:solidFill>
              </a:rPr>
              <a:t>рятував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моряків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плаванні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</a:t>
            </a:r>
            <a:r>
              <a:rPr lang="ru-RU" dirty="0">
                <a:solidFill>
                  <a:srgbClr val="00B0F0"/>
                </a:solidFill>
              </a:rPr>
              <a:t> цинги. А </a:t>
            </a:r>
            <a:r>
              <a:rPr lang="ru-RU" dirty="0" err="1">
                <a:solidFill>
                  <a:srgbClr val="00B0F0"/>
                </a:solidFill>
              </a:rPr>
              <a:t>зрозуміли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це</a:t>
            </a:r>
            <a:r>
              <a:rPr lang="ru-RU" dirty="0">
                <a:solidFill>
                  <a:srgbClr val="00B0F0"/>
                </a:solidFill>
              </a:rPr>
              <a:t> люди, </a:t>
            </a:r>
            <a:r>
              <a:rPr lang="ru-RU" dirty="0" err="1">
                <a:solidFill>
                  <a:srgbClr val="00B0F0"/>
                </a:solidFill>
              </a:rPr>
              <a:t>завдяки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свіжим</a:t>
            </a:r>
            <a:r>
              <a:rPr lang="ru-RU" dirty="0">
                <a:solidFill>
                  <a:srgbClr val="00B0F0"/>
                </a:solidFill>
              </a:rPr>
              <a:t> фруктам, </a:t>
            </a:r>
            <a:r>
              <a:rPr lang="ru-RU" dirty="0" err="1">
                <a:solidFill>
                  <a:srgbClr val="00B0F0"/>
                </a:solidFill>
              </a:rPr>
              <a:t>овочам</a:t>
            </a:r>
            <a:r>
              <a:rPr lang="ru-RU" dirty="0">
                <a:solidFill>
                  <a:srgbClr val="00B0F0"/>
                </a:solidFill>
              </a:rPr>
              <a:t> і лимонному соку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К. </a:t>
            </a:r>
            <a:r>
              <a:rPr lang="ru-RU" dirty="0" err="1">
                <a:solidFill>
                  <a:srgbClr val="FF0000"/>
                </a:solidFill>
              </a:rPr>
              <a:t>Функ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польський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вчений</a:t>
            </a:r>
            <a:r>
              <a:rPr lang="ru-RU" dirty="0">
                <a:solidFill>
                  <a:srgbClr val="FF0000"/>
                </a:solidFill>
              </a:rPr>
              <a:t>, в 1911 </a:t>
            </a:r>
            <a:r>
              <a:rPr lang="ru-RU" dirty="0" err="1">
                <a:solidFill>
                  <a:srgbClr val="FF0000"/>
                </a:solidFill>
              </a:rPr>
              <a:t>році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виділив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кілька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міліграмів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кристалічного</a:t>
            </a:r>
            <a:r>
              <a:rPr lang="ru-RU" dirty="0">
                <a:solidFill>
                  <a:srgbClr val="FF0000"/>
                </a:solidFill>
              </a:rPr>
              <a:t> порошку. </a:t>
            </a:r>
            <a:r>
              <a:rPr lang="ru-RU" dirty="0" err="1">
                <a:solidFill>
                  <a:srgbClr val="FF0000"/>
                </a:solidFill>
              </a:rPr>
              <a:t>Саме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цієї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кількості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вистачило</a:t>
            </a:r>
            <a:r>
              <a:rPr lang="ru-RU" dirty="0">
                <a:solidFill>
                  <a:srgbClr val="FF0000"/>
                </a:solidFill>
              </a:rPr>
              <a:t> для того, </a:t>
            </a:r>
            <a:r>
              <a:rPr lang="ru-RU" dirty="0" err="1">
                <a:solidFill>
                  <a:srgbClr val="FF0000"/>
                </a:solidFill>
              </a:rPr>
              <a:t>щоб</a:t>
            </a:r>
            <a:r>
              <a:rPr lang="ru-RU" dirty="0">
                <a:solidFill>
                  <a:srgbClr val="FF0000"/>
                </a:solidFill>
              </a:rPr>
              <a:t> за короткий час </a:t>
            </a:r>
            <a:r>
              <a:rPr lang="ru-RU" dirty="0" err="1">
                <a:solidFill>
                  <a:srgbClr val="FF0000"/>
                </a:solidFill>
              </a:rPr>
              <a:t>вилікувати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хвороби</a:t>
            </a:r>
            <a:r>
              <a:rPr lang="ru-RU" dirty="0">
                <a:solidFill>
                  <a:srgbClr val="FF0000"/>
                </a:solidFill>
              </a:rPr>
              <a:t> «</a:t>
            </a:r>
            <a:r>
              <a:rPr lang="ru-RU" dirty="0" err="1">
                <a:solidFill>
                  <a:srgbClr val="FF0000"/>
                </a:solidFill>
              </a:rPr>
              <a:t>бері-бері</a:t>
            </a:r>
            <a:r>
              <a:rPr lang="ru-RU" dirty="0">
                <a:solidFill>
                  <a:srgbClr val="FF0000"/>
                </a:solidFill>
              </a:rPr>
              <a:t>», яка </a:t>
            </a:r>
            <a:r>
              <a:rPr lang="ru-RU" dirty="0" err="1">
                <a:solidFill>
                  <a:srgbClr val="FF0000"/>
                </a:solidFill>
              </a:rPr>
              <a:t>виникає</a:t>
            </a:r>
            <a:r>
              <a:rPr lang="ru-RU" dirty="0">
                <a:solidFill>
                  <a:srgbClr val="FF0000"/>
                </a:solidFill>
              </a:rPr>
              <a:t> через </a:t>
            </a:r>
            <a:r>
              <a:rPr lang="ru-RU" dirty="0" err="1">
                <a:solidFill>
                  <a:srgbClr val="FF0000"/>
                </a:solidFill>
              </a:rPr>
              <a:t>вживання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їжу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очищеного</a:t>
            </a:r>
            <a:r>
              <a:rPr lang="ru-RU" dirty="0">
                <a:solidFill>
                  <a:srgbClr val="FF0000"/>
                </a:solidFill>
              </a:rPr>
              <a:t> рису.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Трохи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пізніше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Функ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отримав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Нобелівську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премію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він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-то і назвав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виділений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елемент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вітаміном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. Слово «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вітамін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»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латинської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мови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перекладається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як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життя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. Ось з тих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пір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всі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корисні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організму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речовини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так і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називаються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вітаміни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. 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щоб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їх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можна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було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б легко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розрізняти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кожному новому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елементу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привласнювали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букву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латинського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алфавіту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297</Words>
  <Application>Microsoft Office PowerPoint</Application>
  <PresentationFormat>Широкоэкранный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Грань</vt:lpstr>
      <vt:lpstr>Вітаміни</vt:lpstr>
      <vt:lpstr>Вітаміни – низькомолекулярні органічні речовини, що потрапляють в організм з продуктами харчування. Вітаміни зазвичай входять до складу ферментів і впливають на багаточисельні змінні процеси.  Потреба людини у вітамінах залежить від його віку, стану здоров’я, умов життя, характеру його діяльності, пори року.</vt:lpstr>
      <vt:lpstr>Вітамін С</vt:lpstr>
      <vt:lpstr>Вітамін В1</vt:lpstr>
      <vt:lpstr>Вітамін В2</vt:lpstr>
      <vt:lpstr>Вітамін РР</vt:lpstr>
      <vt:lpstr>Вітамін А</vt:lpstr>
      <vt:lpstr>Роль вітамінів у житті людини</vt:lpstr>
      <vt:lpstr>Цікаві факти про вітаміни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Вітаміни</dc:title>
  <dc:creator>Руслан</dc:creator>
  <cp:lastModifiedBy>Руслан</cp:lastModifiedBy>
  <cp:revision>10</cp:revision>
  <dcterms:created xsi:type="dcterms:W3CDTF">2015-03-27T08:26:39Z</dcterms:created>
  <dcterms:modified xsi:type="dcterms:W3CDTF">2015-03-27T09:57:08Z</dcterms:modified>
</cp:coreProperties>
</file>