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60C87-285F-4E61-AB2D-D6B8AF12547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D140-5E2B-4603-9A1F-6C17E7FF8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D140-5E2B-4603-9A1F-6C17E7FF8B4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65090A-5944-4237-B0DB-A7154F1D094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err="1" smtClean="0"/>
              <a:t>Засоби</a:t>
            </a:r>
            <a:r>
              <a:rPr lang="ru-RU" sz="5400" dirty="0" smtClean="0"/>
              <a:t> </a:t>
            </a:r>
            <a:r>
              <a:rPr lang="ru-RU" sz="5400" dirty="0" err="1" smtClean="0"/>
              <a:t>масової</a:t>
            </a:r>
            <a:r>
              <a:rPr lang="ru-RU" sz="5400" dirty="0" smtClean="0"/>
              <a:t> </a:t>
            </a:r>
            <a:r>
              <a:rPr lang="ru-RU" sz="5400" dirty="0" err="1" smtClean="0"/>
              <a:t>інформації</a:t>
            </a: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37360" y="5993444"/>
            <a:ext cx="7406640" cy="864556"/>
          </a:xfrm>
        </p:spPr>
        <p:txBody>
          <a:bodyPr/>
          <a:lstStyle/>
          <a:p>
            <a:r>
              <a:rPr lang="uk-UA" dirty="0" smtClean="0"/>
              <a:t>Підготувала Кравченко Дарина</a:t>
            </a:r>
            <a:endParaRPr lang="en-US" dirty="0"/>
          </a:p>
        </p:txBody>
      </p:sp>
      <p:pic>
        <p:nvPicPr>
          <p:cNvPr id="1026" name="Picture 2" descr="C:\Users\1\Desktop\inter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476250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407193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масової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(ЗМІ</a:t>
            </a:r>
            <a:r>
              <a:rPr lang="en-US" dirty="0" smtClean="0"/>
              <a:t>) —</a:t>
            </a:r>
            <a:r>
              <a:rPr lang="ru-RU" dirty="0" smtClean="0"/>
              <a:t>—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багатьом</a:t>
            </a:r>
            <a:r>
              <a:rPr lang="ru-RU" dirty="0" smtClean="0"/>
              <a:t> людям, </a:t>
            </a:r>
            <a:r>
              <a:rPr lang="ru-RU" dirty="0" err="1" smtClean="0"/>
              <a:t>корпоративний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00400"/>
            <a:ext cx="4286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202" y="357166"/>
            <a:ext cx="41017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0"/>
            <a:ext cx="4357686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Преса</a:t>
            </a:r>
            <a:r>
              <a:rPr lang="ru-RU" dirty="0" smtClean="0"/>
              <a:t> —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періодичні</a:t>
            </a:r>
            <a:r>
              <a:rPr lang="ru-RU" dirty="0" smtClean="0"/>
              <a:t>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постійною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періодичністю</a:t>
            </a:r>
            <a:r>
              <a:rPr lang="ru-RU" dirty="0" smtClean="0"/>
              <a:t> один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номерів</a:t>
            </a:r>
            <a:r>
              <a:rPr lang="ru-RU" dirty="0" smtClean="0"/>
              <a:t> (</a:t>
            </a:r>
            <a:r>
              <a:rPr lang="ru-RU" dirty="0" err="1" smtClean="0"/>
              <a:t>випусків</a:t>
            </a:r>
            <a:r>
              <a:rPr lang="ru-RU" dirty="0" smtClean="0"/>
              <a:t>) </a:t>
            </a:r>
            <a:r>
              <a:rPr lang="ru-RU" dirty="0" err="1" smtClean="0"/>
              <a:t>протягом</a:t>
            </a:r>
            <a:r>
              <a:rPr lang="ru-RU" dirty="0" smtClean="0"/>
              <a:t> року.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пресою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журнали</a:t>
            </a:r>
            <a:r>
              <a:rPr lang="ru-RU" dirty="0" smtClean="0"/>
              <a:t>, альманахи, </a:t>
            </a:r>
            <a:r>
              <a:rPr lang="ru-RU" dirty="0" err="1" smtClean="0"/>
              <a:t>збірки</a:t>
            </a:r>
            <a:r>
              <a:rPr lang="ru-RU" dirty="0" smtClean="0"/>
              <a:t>, </a:t>
            </a:r>
            <a:r>
              <a:rPr lang="ru-RU" dirty="0" err="1" smtClean="0"/>
              <a:t>бюлетені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 книги, </a:t>
            </a:r>
            <a:r>
              <a:rPr lang="ru-RU" dirty="0" err="1" smtClean="0"/>
              <a:t>листівки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визначений</a:t>
            </a:r>
            <a:r>
              <a:rPr lang="ru-RU" dirty="0" smtClean="0"/>
              <a:t> тираж.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1474583" cy="26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429132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214686"/>
            <a:ext cx="2762251" cy="15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4357686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   </a:t>
            </a:r>
            <a:r>
              <a:rPr lang="vi-VN" b="1" dirty="0" smtClean="0"/>
              <a:t>Ра́діо</a:t>
            </a:r>
            <a:r>
              <a:rPr lang="vi-VN" dirty="0" smtClean="0"/>
              <a:t> — ділянка науки й техніки, пов'язана з передаванням на відстань електромагнітних коливань високої частоти — радіохвиль, з допомогою якого здійснюється зокрема радіомовлення — передача через радіо сигналів, мови, музики для необмеженої кількості слухачів.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944" y="0"/>
            <a:ext cx="4075056" cy="195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36909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2204864"/>
            <a:ext cx="2200275" cy="2076450"/>
          </a:xfrm>
          <a:prstGeom prst="rect">
            <a:avLst/>
          </a:prstGeom>
          <a:noFill/>
        </p:spPr>
      </p:pic>
      <p:pic>
        <p:nvPicPr>
          <p:cNvPr id="2051" name="Picture 3" descr="C:\Users\1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3" y="4261333"/>
            <a:ext cx="2843808" cy="259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8106104" cy="36433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/>
              <a:t>  </a:t>
            </a:r>
            <a:r>
              <a:rPr lang="vi-VN" b="1" dirty="0" smtClean="0"/>
              <a:t>Телеба́чення</a:t>
            </a:r>
            <a:r>
              <a:rPr lang="vi-VN" dirty="0" smtClean="0"/>
              <a:t>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 засобом масової інформації.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14818"/>
            <a:ext cx="286955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53892"/>
            <a:ext cx="4110039" cy="36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0"/>
            <a:ext cx="464343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Інтернет-ЗМІ</a:t>
            </a:r>
            <a:r>
              <a:rPr lang="ru-RU" dirty="0" smtClean="0"/>
              <a:t> (</a:t>
            </a:r>
            <a:r>
              <a:rPr lang="ru-RU" b="1" dirty="0" err="1" smtClean="0"/>
              <a:t>інтернет-видання</a:t>
            </a:r>
            <a:r>
              <a:rPr lang="ru-RU" dirty="0" smtClean="0"/>
              <a:t>, </a:t>
            </a:r>
            <a:r>
              <a:rPr lang="ru-RU" b="1" dirty="0" err="1" smtClean="0"/>
              <a:t>інтернет-газета</a:t>
            </a:r>
            <a:r>
              <a:rPr lang="ru-RU" dirty="0" smtClean="0"/>
              <a:t>) — регулярно </a:t>
            </a:r>
            <a:r>
              <a:rPr lang="ru-RU" dirty="0" err="1" smtClean="0"/>
              <a:t>оновлюваний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сайт, </a:t>
            </a:r>
            <a:r>
              <a:rPr lang="ru-RU" dirty="0" err="1" smtClean="0"/>
              <a:t>який</a:t>
            </a:r>
            <a:r>
              <a:rPr lang="ru-RU" dirty="0" smtClean="0"/>
              <a:t> ставить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авторитетом (</a:t>
            </a:r>
            <a:r>
              <a:rPr lang="ru-RU" dirty="0" err="1" smtClean="0"/>
              <a:t>має</a:t>
            </a:r>
            <a:r>
              <a:rPr lang="ru-RU" dirty="0" smtClean="0"/>
              <a:t> свою </a:t>
            </a:r>
            <a:r>
              <a:rPr lang="ru-RU" dirty="0" err="1" smtClean="0"/>
              <a:t>постійну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38099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478631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Кінематограф</a:t>
            </a:r>
            <a:r>
              <a:rPr lang="ru-RU" dirty="0" smtClean="0"/>
              <a:t> 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пов'язаної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, </a:t>
            </a:r>
            <a:r>
              <a:rPr lang="ru-RU" dirty="0" err="1" smtClean="0"/>
              <a:t>розповсюдженням</a:t>
            </a:r>
            <a:r>
              <a:rPr lang="ru-RU" dirty="0" smtClean="0"/>
              <a:t>, </a:t>
            </a:r>
            <a:r>
              <a:rPr lang="ru-RU" dirty="0" err="1" smtClean="0"/>
              <a:t>зберіганням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демонструванням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навчально-наукову</a:t>
            </a:r>
            <a:r>
              <a:rPr lang="ru-RU" dirty="0" smtClean="0"/>
              <a:t> роботу.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-1"/>
            <a:ext cx="4429124" cy="296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0659"/>
            <a:ext cx="3790945" cy="40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Відеотекст</a:t>
            </a:r>
            <a:r>
              <a:rPr lang="ru-RU" b="1" dirty="0" smtClean="0"/>
              <a:t> -</a:t>
            </a:r>
            <a:r>
              <a:rPr lang="ru-RU" dirty="0" smtClean="0"/>
              <a:t> 1. Система </a:t>
            </a:r>
            <a:r>
              <a:rPr lang="ru-RU" dirty="0" err="1" smtClean="0"/>
              <a:t>інтерактивної</a:t>
            </a:r>
            <a:r>
              <a:rPr lang="ru-RU" dirty="0" smtClean="0"/>
              <a:t> </a:t>
            </a:r>
            <a:r>
              <a:rPr lang="ru-RU" dirty="0" err="1" smtClean="0"/>
              <a:t>відеографії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терміналів</a:t>
            </a:r>
            <a:r>
              <a:rPr lang="ru-RU" dirty="0" smtClean="0"/>
              <a:t> </a:t>
            </a:r>
            <a:r>
              <a:rPr lang="ru-RU" dirty="0" err="1" smtClean="0"/>
              <a:t>текстову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телекомунікацій</a:t>
            </a:r>
            <a:r>
              <a:rPr lang="ru-RU" dirty="0" smtClean="0"/>
              <a:t>. 2.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купівлі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"не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дому".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60384"/>
            <a:ext cx="2286016" cy="37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1915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140968"/>
            <a:ext cx="8100392" cy="3717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ЗМІ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представникам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публічно</a:t>
            </a:r>
            <a:r>
              <a:rPr lang="ru-RU" dirty="0" smtClean="0"/>
              <a:t>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думки,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формулювати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представляти</a:t>
            </a:r>
            <a:r>
              <a:rPr lang="ru-RU" dirty="0" smtClean="0"/>
              <a:t> </a:t>
            </a:r>
            <a:r>
              <a:rPr lang="ru-RU" dirty="0" err="1" smtClean="0"/>
              <a:t>громадській</a:t>
            </a:r>
            <a:r>
              <a:rPr lang="ru-RU" dirty="0" smtClean="0"/>
              <a:t> </a:t>
            </a:r>
            <a:r>
              <a:rPr lang="ru-RU" dirty="0" err="1" smtClean="0"/>
              <a:t>думці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,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об’єднувати</a:t>
            </a:r>
            <a:r>
              <a:rPr lang="ru-RU" dirty="0" smtClean="0"/>
              <a:t> </a:t>
            </a:r>
            <a:r>
              <a:rPr lang="ru-RU" dirty="0" err="1" smtClean="0"/>
              <a:t>однодумців</a:t>
            </a:r>
            <a:r>
              <a:rPr lang="ru-RU" dirty="0" smtClean="0"/>
              <a:t>. Доступ до ЗМІ –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умова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впливової</a:t>
            </a:r>
            <a:r>
              <a:rPr lang="ru-RU" dirty="0" smtClean="0"/>
              <a:t> </a:t>
            </a:r>
            <a:r>
              <a:rPr lang="ru-RU" dirty="0" err="1" smtClean="0"/>
              <a:t>опозиції</a:t>
            </a:r>
            <a:r>
              <a:rPr lang="ru-RU" dirty="0" smtClean="0"/>
              <a:t>, особливо при </a:t>
            </a:r>
            <a:r>
              <a:rPr lang="ru-RU" dirty="0" err="1" smtClean="0"/>
              <a:t>агресивному</a:t>
            </a:r>
            <a:r>
              <a:rPr lang="ru-RU" dirty="0" smtClean="0"/>
              <a:t> </a:t>
            </a:r>
            <a:r>
              <a:rPr lang="ru-RU" dirty="0" err="1" smtClean="0"/>
              <a:t>ставленні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724723" cy="26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63871"/>
            <a:ext cx="2143140" cy="26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186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Засоби масової інформації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</dc:title>
  <dc:creator>Админ</dc:creator>
  <cp:lastModifiedBy>USN Team</cp:lastModifiedBy>
  <cp:revision>12</cp:revision>
  <dcterms:created xsi:type="dcterms:W3CDTF">2012-03-15T12:55:58Z</dcterms:created>
  <dcterms:modified xsi:type="dcterms:W3CDTF">2014-06-03T12:16:45Z</dcterms:modified>
</cp:coreProperties>
</file>