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690D8DC-F3C8-4983-9DCC-0CD6B903AE16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22920B2-69A8-4E74-9A82-F059E0D8CE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488832" cy="1944216"/>
          </a:xfrm>
        </p:spPr>
        <p:txBody>
          <a:bodyPr/>
          <a:lstStyle/>
          <a:p>
            <a:r>
              <a:rPr lang="en-US" sz="5400" dirty="0" err="1" smtClean="0">
                <a:solidFill>
                  <a:srgbClr val="002060"/>
                </a:solidFill>
              </a:rPr>
              <a:t>Vinnytsa</a:t>
            </a:r>
            <a:r>
              <a:rPr lang="en-US" sz="5400" dirty="0" smtClean="0">
                <a:solidFill>
                  <a:srgbClr val="002060"/>
                </a:solidFill>
              </a:rPr>
              <a:t>  </a:t>
            </a:r>
            <a:r>
              <a:rPr lang="en-US" sz="5400" dirty="0">
                <a:solidFill>
                  <a:srgbClr val="002060"/>
                </a:solidFill>
              </a:rPr>
              <a:t>Regional Museum of </a:t>
            </a:r>
            <a:r>
              <a:rPr lang="en-US" sz="5400" dirty="0" smtClean="0">
                <a:solidFill>
                  <a:srgbClr val="002060"/>
                </a:solidFill>
              </a:rPr>
              <a:t>Art 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420888"/>
            <a:ext cx="6120680" cy="41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93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87" y="-243408"/>
            <a:ext cx="8640959" cy="405143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Most of the art works of Gregory </a:t>
            </a:r>
            <a:r>
              <a:rPr lang="en-US" sz="2800" dirty="0" err="1">
                <a:solidFill>
                  <a:srgbClr val="002060"/>
                </a:solidFill>
              </a:rPr>
              <a:t>Petrovich</a:t>
            </a:r>
            <a:r>
              <a:rPr lang="en-US" sz="2800" dirty="0">
                <a:solidFill>
                  <a:srgbClr val="002060"/>
                </a:solidFill>
              </a:rPr>
              <a:t> full genuine lyric poetry. And in the big picture, "the moon came up," and in small landscapes "</a:t>
            </a:r>
            <a:r>
              <a:rPr lang="en-US" sz="2800" dirty="0" err="1">
                <a:solidFill>
                  <a:srgbClr val="002060"/>
                </a:solidFill>
              </a:rPr>
              <a:t>Berezki</a:t>
            </a:r>
            <a:r>
              <a:rPr lang="en-US" sz="2800" dirty="0">
                <a:solidFill>
                  <a:srgbClr val="002060"/>
                </a:solidFill>
              </a:rPr>
              <a:t> in the moonlight" and "Road spark" a lot of feeling, soul, love and high painting skills - because they are true pieces of art that capture, care encourage the viewer.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501008"/>
            <a:ext cx="590465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17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385" y="-29497"/>
            <a:ext cx="6912768" cy="3311471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The collection of Vinnitsa regional art museum founded in 1918-1920 during the nationalization of works of art from private collections </a:t>
            </a:r>
            <a:r>
              <a:rPr lang="en-US" sz="2000" dirty="0" err="1">
                <a:solidFill>
                  <a:srgbClr val="0070C0"/>
                </a:solidFill>
              </a:rPr>
              <a:t>Vinnytsia</a:t>
            </a:r>
            <a:r>
              <a:rPr lang="en-US" sz="2000" dirty="0">
                <a:solidFill>
                  <a:srgbClr val="0070C0"/>
                </a:solidFill>
              </a:rPr>
              <a:t> intellectuals and wealthy citizens as well as palaces Podolsk magnates </a:t>
            </a:r>
            <a:r>
              <a:rPr lang="en-US" sz="2000" dirty="0" smtClean="0">
                <a:solidFill>
                  <a:srgbClr val="0070C0"/>
                </a:solidFill>
              </a:rPr>
              <a:t>– </a:t>
            </a:r>
            <a:r>
              <a:rPr lang="en-US" sz="2000" dirty="0" err="1" smtClean="0">
                <a:solidFill>
                  <a:srgbClr val="0070C0"/>
                </a:solidFill>
              </a:rPr>
              <a:t>Potocki</a:t>
            </a:r>
            <a:r>
              <a:rPr lang="en-US" sz="2000" dirty="0" smtClean="0">
                <a:solidFill>
                  <a:srgbClr val="0070C0"/>
                </a:solidFill>
              </a:rPr>
              <a:t>  ,  </a:t>
            </a:r>
            <a:r>
              <a:rPr lang="en-US" sz="2000" dirty="0" err="1" smtClean="0">
                <a:solidFill>
                  <a:srgbClr val="0070C0"/>
                </a:solidFill>
              </a:rPr>
              <a:t>Shcherbatov</a:t>
            </a:r>
            <a:r>
              <a:rPr lang="en-US" sz="2000" dirty="0" smtClean="0">
                <a:solidFill>
                  <a:srgbClr val="0070C0"/>
                </a:solidFill>
              </a:rPr>
              <a:t> ,  </a:t>
            </a:r>
            <a:r>
              <a:rPr lang="en-US" sz="2000" dirty="0" err="1" smtClean="0">
                <a:solidFill>
                  <a:srgbClr val="0070C0"/>
                </a:solidFill>
              </a:rPr>
              <a:t>Grokholsky</a:t>
            </a:r>
            <a:r>
              <a:rPr lang="en-US" sz="2000" dirty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Czartoryski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dirty="0">
                <a:solidFill>
                  <a:srgbClr val="0070C0"/>
                </a:solidFill>
              </a:rPr>
              <a:t>and others. Subsequently, the artwork came to the museum of the revolution, and in the thirties of the twentieth century to the newly established museum.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8" y="3072338"/>
            <a:ext cx="3168352" cy="2145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222" y="188640"/>
            <a:ext cx="2267744" cy="230425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981" y="4795807"/>
            <a:ext cx="3024336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202" y="2996952"/>
            <a:ext cx="2969298" cy="2145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733794"/>
            <a:ext cx="2699792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0933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7376" y="404664"/>
            <a:ext cx="5616624" cy="244827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During the years 1925-1927 increased with valuable exhibits - the works of famous artists, products of arts and applied art. The largest number of works of art came in early 1920 with </a:t>
            </a:r>
            <a:r>
              <a:rPr lang="en-US" sz="2000" dirty="0" err="1">
                <a:solidFill>
                  <a:srgbClr val="0070C0"/>
                </a:solidFill>
              </a:rPr>
              <a:t>Nemiriv</a:t>
            </a:r>
            <a:r>
              <a:rPr lang="en-US" sz="2000" dirty="0">
                <a:solidFill>
                  <a:srgbClr val="0070C0"/>
                </a:solidFill>
              </a:rPr>
              <a:t>, Palace of Princess </a:t>
            </a:r>
            <a:r>
              <a:rPr lang="en-US" sz="2000" dirty="0" err="1">
                <a:solidFill>
                  <a:srgbClr val="0070C0"/>
                </a:solidFill>
              </a:rPr>
              <a:t>Shcherbatov</a:t>
            </a:r>
            <a:r>
              <a:rPr lang="en-US" sz="2000" dirty="0">
                <a:solidFill>
                  <a:srgbClr val="0070C0"/>
                </a:solidFill>
              </a:rPr>
              <a:t> - 25 boxes of paintings and sculpture collection.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312"/>
            <a:ext cx="2952328" cy="26386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501008"/>
            <a:ext cx="3240360" cy="32403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3568" y="3933056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Over the last 20 years of art museum funds were enriched more than 6,000 exhibits, including paintings, drawings, sculpture, decorative and applied art.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83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0"/>
            <a:ext cx="7056784" cy="285293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A new exhibition of the museum is the only exposition space in six halls, shows visitors around 300 exhibits, provides a striking panorama of our artistic, historical past and present. The museum collection of Vinnitsa Regional Art Museum 7315 exhibits XVII-XX centuries.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81043"/>
            <a:ext cx="2466975" cy="18478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471078"/>
            <a:ext cx="2628900" cy="223969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78" y="2473449"/>
            <a:ext cx="2376264" cy="22349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007" y="4395828"/>
            <a:ext cx="2201763" cy="24669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708396"/>
            <a:ext cx="2524125" cy="21496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008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7488832" cy="396044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What to see: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Works by artists such as T. </a:t>
            </a:r>
            <a:r>
              <a:rPr lang="en-US" sz="2000" dirty="0" err="1">
                <a:solidFill>
                  <a:srgbClr val="0070C0"/>
                </a:solidFill>
              </a:rPr>
              <a:t>Rombouts</a:t>
            </a:r>
            <a:r>
              <a:rPr lang="en-US" sz="2000" dirty="0">
                <a:solidFill>
                  <a:srgbClr val="0070C0"/>
                </a:solidFill>
              </a:rPr>
              <a:t>, F. </a:t>
            </a:r>
            <a:r>
              <a:rPr lang="en-US" sz="2000" dirty="0" err="1">
                <a:solidFill>
                  <a:srgbClr val="0070C0"/>
                </a:solidFill>
              </a:rPr>
              <a:t>Vouverman</a:t>
            </a:r>
            <a:r>
              <a:rPr lang="en-US" sz="2000" dirty="0">
                <a:solidFill>
                  <a:srgbClr val="0070C0"/>
                </a:solidFill>
              </a:rPr>
              <a:t>, E. </a:t>
            </a:r>
            <a:r>
              <a:rPr lang="en-US" sz="2000" dirty="0" err="1">
                <a:solidFill>
                  <a:srgbClr val="0070C0"/>
                </a:solidFill>
              </a:rPr>
              <a:t>Berthier</a:t>
            </a:r>
            <a:r>
              <a:rPr lang="en-US" sz="2000" dirty="0">
                <a:solidFill>
                  <a:srgbClr val="0070C0"/>
                </a:solidFill>
              </a:rPr>
              <a:t>, Marcello </a:t>
            </a:r>
            <a:r>
              <a:rPr lang="en-US" sz="2000" dirty="0" err="1">
                <a:solidFill>
                  <a:srgbClr val="0070C0"/>
                </a:solidFill>
              </a:rPr>
              <a:t>Bacharelli</a:t>
            </a:r>
            <a:r>
              <a:rPr lang="en-US" sz="2000" dirty="0">
                <a:solidFill>
                  <a:srgbClr val="0070C0"/>
                </a:solidFill>
              </a:rPr>
              <a:t>, J. </a:t>
            </a:r>
            <a:r>
              <a:rPr lang="en-US" sz="2000" dirty="0" err="1">
                <a:solidFill>
                  <a:srgbClr val="0070C0"/>
                </a:solidFill>
              </a:rPr>
              <a:t>Lampi</a:t>
            </a:r>
            <a:r>
              <a:rPr lang="en-US" sz="2000" dirty="0">
                <a:solidFill>
                  <a:srgbClr val="0070C0"/>
                </a:solidFill>
              </a:rPr>
              <a:t> the Elder, R. Schuster, B. Rohde, A. </a:t>
            </a:r>
            <a:r>
              <a:rPr lang="en-US" sz="2000" dirty="0" err="1">
                <a:solidFill>
                  <a:srgbClr val="0070C0"/>
                </a:solidFill>
              </a:rPr>
              <a:t>Schreier</a:t>
            </a:r>
            <a:r>
              <a:rPr lang="en-US" sz="2000" dirty="0">
                <a:solidFill>
                  <a:srgbClr val="0070C0"/>
                </a:solidFill>
              </a:rPr>
              <a:t>, L. Maya, O. </a:t>
            </a:r>
            <a:r>
              <a:rPr lang="en-US" sz="2000" dirty="0" err="1">
                <a:solidFill>
                  <a:srgbClr val="0070C0"/>
                </a:solidFill>
              </a:rPr>
              <a:t>Frommel</a:t>
            </a:r>
            <a:r>
              <a:rPr lang="en-US" sz="2000" dirty="0">
                <a:solidFill>
                  <a:srgbClr val="0070C0"/>
                </a:solidFill>
              </a:rPr>
              <a:t>, Alexander </a:t>
            </a:r>
            <a:r>
              <a:rPr lang="en-US" sz="2000" dirty="0" err="1">
                <a:solidFill>
                  <a:srgbClr val="0070C0"/>
                </a:solidFill>
              </a:rPr>
              <a:t>Roslin</a:t>
            </a:r>
            <a:r>
              <a:rPr lang="en-US" sz="2000" dirty="0">
                <a:solidFill>
                  <a:srgbClr val="0070C0"/>
                </a:solidFill>
              </a:rPr>
              <a:t>, M. </a:t>
            </a:r>
            <a:r>
              <a:rPr lang="en-US" sz="2000" dirty="0" err="1">
                <a:solidFill>
                  <a:srgbClr val="0070C0"/>
                </a:solidFill>
              </a:rPr>
              <a:t>Kvadal</a:t>
            </a:r>
            <a:r>
              <a:rPr lang="en-US" sz="2000" dirty="0">
                <a:solidFill>
                  <a:srgbClr val="0070C0"/>
                </a:solidFill>
              </a:rPr>
              <a:t>, G. </a:t>
            </a:r>
            <a:r>
              <a:rPr lang="en-US" sz="2000" dirty="0" err="1">
                <a:solidFill>
                  <a:srgbClr val="0070C0"/>
                </a:solidFill>
              </a:rPr>
              <a:t>Kyuhelhen</a:t>
            </a:r>
            <a:r>
              <a:rPr lang="en-US" sz="2000" dirty="0">
                <a:solidFill>
                  <a:srgbClr val="0070C0"/>
                </a:solidFill>
              </a:rPr>
              <a:t>, J. </a:t>
            </a:r>
            <a:r>
              <a:rPr lang="en-US" sz="2000" dirty="0" err="1">
                <a:solidFill>
                  <a:srgbClr val="0070C0"/>
                </a:solidFill>
              </a:rPr>
              <a:t>Mizevych</a:t>
            </a:r>
            <a:r>
              <a:rPr lang="en-US" sz="2000" dirty="0">
                <a:solidFill>
                  <a:srgbClr val="0070C0"/>
                </a:solidFill>
              </a:rPr>
              <a:t>, J. </a:t>
            </a:r>
            <a:r>
              <a:rPr lang="en-US" sz="2000" dirty="0" err="1">
                <a:solidFill>
                  <a:srgbClr val="0070C0"/>
                </a:solidFill>
              </a:rPr>
              <a:t>Jasinski</a:t>
            </a:r>
            <a:r>
              <a:rPr lang="en-US" sz="2000" dirty="0">
                <a:solidFill>
                  <a:srgbClr val="0070C0"/>
                </a:solidFill>
              </a:rPr>
              <a:t>, P. </a:t>
            </a:r>
            <a:r>
              <a:rPr lang="en-US" sz="2000" dirty="0" err="1">
                <a:solidFill>
                  <a:srgbClr val="0070C0"/>
                </a:solidFill>
              </a:rPr>
              <a:t>Stahevych</a:t>
            </a:r>
            <a:r>
              <a:rPr lang="en-US" sz="2000" dirty="0">
                <a:solidFill>
                  <a:srgbClr val="0070C0"/>
                </a:solidFill>
              </a:rPr>
              <a:t>, V. </a:t>
            </a:r>
            <a:r>
              <a:rPr lang="en-US" sz="2000" dirty="0" err="1">
                <a:solidFill>
                  <a:srgbClr val="0070C0"/>
                </a:solidFill>
              </a:rPr>
              <a:t>Smokovskyy</a:t>
            </a:r>
            <a:r>
              <a:rPr lang="en-US" sz="2000" dirty="0">
                <a:solidFill>
                  <a:srgbClr val="0070C0"/>
                </a:solidFill>
              </a:rPr>
              <a:t>, L. Horowitz, J. </a:t>
            </a:r>
            <a:r>
              <a:rPr lang="en-US" sz="2000" dirty="0" err="1">
                <a:solidFill>
                  <a:srgbClr val="0070C0"/>
                </a:solidFill>
              </a:rPr>
              <a:t>Simler</a:t>
            </a:r>
            <a:r>
              <a:rPr lang="en-US" sz="2000" dirty="0">
                <a:solidFill>
                  <a:srgbClr val="0070C0"/>
                </a:solidFill>
              </a:rPr>
              <a:t>, T. </a:t>
            </a:r>
            <a:r>
              <a:rPr lang="en-US" sz="2000" dirty="0" err="1">
                <a:solidFill>
                  <a:srgbClr val="0070C0"/>
                </a:solidFill>
              </a:rPr>
              <a:t>Holpayn</a:t>
            </a:r>
            <a:r>
              <a:rPr lang="en-US" sz="2000" dirty="0">
                <a:solidFill>
                  <a:srgbClr val="0070C0"/>
                </a:solidFill>
              </a:rPr>
              <a:t>, </a:t>
            </a:r>
            <a:r>
              <a:rPr lang="en-US" sz="2000" dirty="0" err="1">
                <a:solidFill>
                  <a:srgbClr val="0070C0"/>
                </a:solidFill>
              </a:rPr>
              <a:t>Ilya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Repin</a:t>
            </a:r>
            <a:r>
              <a:rPr lang="en-US" sz="2000" dirty="0">
                <a:solidFill>
                  <a:srgbClr val="0070C0"/>
                </a:solidFill>
              </a:rPr>
              <a:t>, V. </a:t>
            </a:r>
            <a:r>
              <a:rPr lang="en-US" sz="2000" dirty="0" err="1">
                <a:solidFill>
                  <a:srgbClr val="0070C0"/>
                </a:solidFill>
              </a:rPr>
              <a:t>Polenov</a:t>
            </a:r>
            <a:r>
              <a:rPr lang="en-US" sz="2000" dirty="0">
                <a:solidFill>
                  <a:srgbClr val="0070C0"/>
                </a:solidFill>
              </a:rPr>
              <a:t>, Art Masterpieces, K. </a:t>
            </a:r>
            <a:r>
              <a:rPr lang="en-US" sz="2000" dirty="0" err="1">
                <a:solidFill>
                  <a:srgbClr val="0070C0"/>
                </a:solidFill>
              </a:rPr>
              <a:t>Savitsky</a:t>
            </a:r>
            <a:r>
              <a:rPr lang="en-US" sz="2000" dirty="0">
                <a:solidFill>
                  <a:srgbClr val="0070C0"/>
                </a:solidFill>
              </a:rPr>
              <a:t>, I. </a:t>
            </a:r>
            <a:r>
              <a:rPr lang="en-US" sz="2000" dirty="0" err="1">
                <a:solidFill>
                  <a:srgbClr val="0070C0"/>
                </a:solidFill>
              </a:rPr>
              <a:t>Kazakov</a:t>
            </a:r>
            <a:r>
              <a:rPr lang="en-US" sz="2000" dirty="0">
                <a:solidFill>
                  <a:srgbClr val="0070C0"/>
                </a:solidFill>
              </a:rPr>
              <a:t>, I. </a:t>
            </a:r>
            <a:r>
              <a:rPr lang="en-US" sz="2000" dirty="0" err="1">
                <a:solidFill>
                  <a:srgbClr val="0070C0"/>
                </a:solidFill>
              </a:rPr>
              <a:t>Svetlitskogo</a:t>
            </a:r>
            <a:r>
              <a:rPr lang="en-US" sz="2000" dirty="0">
                <a:solidFill>
                  <a:srgbClr val="0070C0"/>
                </a:solidFill>
              </a:rPr>
              <a:t>, E. </a:t>
            </a:r>
            <a:r>
              <a:rPr lang="en-US" sz="2000" dirty="0" err="1">
                <a:solidFill>
                  <a:srgbClr val="0070C0"/>
                </a:solidFill>
              </a:rPr>
              <a:t>Bukovetsky</a:t>
            </a:r>
            <a:r>
              <a:rPr lang="en-US" sz="2000" dirty="0">
                <a:solidFill>
                  <a:srgbClr val="0070C0"/>
                </a:solidFill>
              </a:rPr>
              <a:t>, A. </a:t>
            </a:r>
            <a:r>
              <a:rPr lang="en-US" sz="2000" dirty="0" err="1">
                <a:solidFill>
                  <a:srgbClr val="0070C0"/>
                </a:solidFill>
              </a:rPr>
              <a:t>Kaigorodov</a:t>
            </a:r>
            <a:r>
              <a:rPr lang="en-US" sz="2000" dirty="0">
                <a:solidFill>
                  <a:srgbClr val="0070C0"/>
                </a:solidFill>
              </a:rPr>
              <a:t>, P. </a:t>
            </a:r>
            <a:r>
              <a:rPr lang="en-US" sz="2000" dirty="0" err="1">
                <a:solidFill>
                  <a:srgbClr val="0070C0"/>
                </a:solidFill>
              </a:rPr>
              <a:t>Nilus</a:t>
            </a:r>
            <a:r>
              <a:rPr lang="en-US" sz="2000" dirty="0">
                <a:solidFill>
                  <a:srgbClr val="0070C0"/>
                </a:solidFill>
              </a:rPr>
              <a:t>, </a:t>
            </a:r>
            <a:r>
              <a:rPr lang="en-US" sz="2000" dirty="0" err="1">
                <a:solidFill>
                  <a:srgbClr val="0070C0"/>
                </a:solidFill>
              </a:rPr>
              <a:t>Olexa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Nowakowski</a:t>
            </a:r>
            <a:r>
              <a:rPr lang="en-US" sz="2000" dirty="0">
                <a:solidFill>
                  <a:srgbClr val="0070C0"/>
                </a:solidFill>
              </a:rPr>
              <a:t>, V. </a:t>
            </a:r>
            <a:r>
              <a:rPr lang="en-US" sz="2000" dirty="0" err="1">
                <a:solidFill>
                  <a:srgbClr val="0070C0"/>
                </a:solidFill>
              </a:rPr>
              <a:t>Orlov</a:t>
            </a:r>
            <a:r>
              <a:rPr lang="en-US" sz="2000" dirty="0">
                <a:solidFill>
                  <a:srgbClr val="0070C0"/>
                </a:solidFill>
              </a:rPr>
              <a:t>, A. </a:t>
            </a:r>
            <a:r>
              <a:rPr lang="en-US" sz="2000" dirty="0" err="1">
                <a:solidFill>
                  <a:srgbClr val="0070C0"/>
                </a:solidFill>
              </a:rPr>
              <a:t>Manevichi</a:t>
            </a:r>
            <a:r>
              <a:rPr lang="en-US" sz="2000" dirty="0">
                <a:solidFill>
                  <a:srgbClr val="0070C0"/>
                </a:solidFill>
              </a:rPr>
              <a:t>, G. </a:t>
            </a:r>
            <a:r>
              <a:rPr lang="en-US" sz="2000" dirty="0" err="1">
                <a:solidFill>
                  <a:srgbClr val="0070C0"/>
                </a:solidFill>
              </a:rPr>
              <a:t>Holovkov</a:t>
            </a:r>
            <a:r>
              <a:rPr lang="en-US" sz="2000" dirty="0">
                <a:solidFill>
                  <a:srgbClr val="0070C0"/>
                </a:solidFill>
              </a:rPr>
              <a:t> and other famous artists, including and modern.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34" y="4077071"/>
            <a:ext cx="3037446" cy="20930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080977"/>
            <a:ext cx="3051423" cy="20891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1940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700808"/>
            <a:ext cx="3528392" cy="4464496"/>
          </a:xfrm>
        </p:spPr>
      </p:pic>
      <p:sp>
        <p:nvSpPr>
          <p:cNvPr id="4" name="TextBox 3"/>
          <p:cNvSpPr txBox="1"/>
          <p:nvPr/>
        </p:nvSpPr>
        <p:spPr>
          <a:xfrm>
            <a:off x="1259632" y="548680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Gregory </a:t>
            </a:r>
            <a:r>
              <a:rPr lang="en-US" sz="4000" dirty="0" err="1" smtClean="0">
                <a:solidFill>
                  <a:srgbClr val="002060"/>
                </a:solidFill>
              </a:rPr>
              <a:t>Svetlitsky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7739021" cy="4051437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Moonlight in pictures </a:t>
            </a:r>
            <a:r>
              <a:rPr lang="en-US" sz="2400" dirty="0" err="1">
                <a:solidFill>
                  <a:srgbClr val="002060"/>
                </a:solidFill>
              </a:rPr>
              <a:t>Svetlitskogo</a:t>
            </a:r>
            <a:r>
              <a:rPr lang="en-US" sz="2400" dirty="0">
                <a:solidFill>
                  <a:srgbClr val="002060"/>
                </a:solidFill>
              </a:rPr>
              <a:t> extremely diverse: it is sparkling like an emerald ("Night at </a:t>
            </a:r>
            <a:r>
              <a:rPr lang="en-US" sz="2400" dirty="0" err="1">
                <a:solidFill>
                  <a:srgbClr val="002060"/>
                </a:solidFill>
              </a:rPr>
              <a:t>Saltanivtsi</a:t>
            </a:r>
            <a:r>
              <a:rPr lang="en-US" sz="2400" dirty="0">
                <a:solidFill>
                  <a:srgbClr val="002060"/>
                </a:solidFill>
              </a:rPr>
              <a:t>," "Moonlight in Ukraine"), then lit a delicate bluish-silvery, almost white light ("Light Night"), it is hardly noticeable for eye bluish-green hues of brilliant, pure tone pervades the entire surrounding landscape, creating an amazingly beautiful symphony of color. This is a beautiful picture of his "moon came up," and others.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149080"/>
            <a:ext cx="4680520" cy="252028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87635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136904" cy="405143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Can a long history of its monthly variation nights of amazing musicianship. "Inn", "Spring Night", "mounted a month," "a clear night," "The July night", "night fragrant," "Moonlight," "Moonlight," "Moonlight Sonata," "Winter's Night", "Caucasian night "," midnight "," </a:t>
            </a:r>
            <a:r>
              <a:rPr lang="en-US" sz="2800" dirty="0" err="1">
                <a:solidFill>
                  <a:srgbClr val="002060"/>
                </a:solidFill>
              </a:rPr>
              <a:t>Berezki</a:t>
            </a:r>
            <a:r>
              <a:rPr lang="en-US" sz="2800" dirty="0">
                <a:solidFill>
                  <a:srgbClr val="002060"/>
                </a:solidFill>
              </a:rPr>
              <a:t> in the moonlight "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11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11739"/>
            <a:ext cx="8568951" cy="4051437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His </a:t>
            </a:r>
            <a:r>
              <a:rPr lang="en-US" sz="2800" dirty="0">
                <a:solidFill>
                  <a:srgbClr val="002060"/>
                </a:solidFill>
              </a:rPr>
              <a:t>great works and sketches "Traffic light", "</a:t>
            </a:r>
            <a:r>
              <a:rPr lang="en-US" sz="2800" dirty="0" err="1">
                <a:solidFill>
                  <a:srgbClr val="002060"/>
                </a:solidFill>
              </a:rPr>
              <a:t>Berezki</a:t>
            </a:r>
            <a:r>
              <a:rPr lang="en-US" sz="2800" dirty="0">
                <a:solidFill>
                  <a:srgbClr val="002060"/>
                </a:solidFill>
              </a:rPr>
              <a:t> in the moonlight" (almost miniature), "Lilac", "The Last Ray", "Old House" and many other reasons - all deeply felt and </a:t>
            </a:r>
            <a:r>
              <a:rPr lang="en-US" sz="2800" dirty="0" err="1">
                <a:solidFill>
                  <a:srgbClr val="002060"/>
                </a:solidFill>
              </a:rPr>
              <a:t>skilful</a:t>
            </a:r>
            <a:r>
              <a:rPr lang="en-US" sz="2800" dirty="0">
                <a:solidFill>
                  <a:srgbClr val="002060"/>
                </a:solidFill>
              </a:rPr>
              <a:t> hand of a talented master sent for canvas, paper, cardboard, passed various types of art techniques: oil, watercolor, pastel, tempera.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01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161</TotalTime>
  <Words>624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Spring</vt:lpstr>
      <vt:lpstr>Vinnytsa  Regional Museum of Art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11</cp:revision>
  <dcterms:created xsi:type="dcterms:W3CDTF">2014-04-02T16:00:00Z</dcterms:created>
  <dcterms:modified xsi:type="dcterms:W3CDTF">2014-04-02T18:41:08Z</dcterms:modified>
</cp:coreProperties>
</file>