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0611AA-CF08-45EE-AC65-C5A11D641165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5789C1-5098-4138-90B8-99B338365FF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0"/>
            <a:ext cx="7406640" cy="2143140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rgbClr val="A50021"/>
                </a:solidFill>
              </a:rPr>
              <a:t>Стереотипи</a:t>
            </a:r>
            <a:r>
              <a:rPr lang="ru-RU" sz="6000" b="1" dirty="0" smtClean="0">
                <a:solidFill>
                  <a:srgbClr val="A50021"/>
                </a:solidFill>
              </a:rPr>
              <a:t> </a:t>
            </a:r>
            <a:r>
              <a:rPr lang="uk-UA" sz="6000" b="1" dirty="0" smtClean="0">
                <a:solidFill>
                  <a:srgbClr val="A50021"/>
                </a:solidFill>
              </a:rPr>
              <a:t>та упередження</a:t>
            </a:r>
            <a:endParaRPr lang="ru-RU" sz="6000" b="1" dirty="0">
              <a:solidFill>
                <a:srgbClr val="A5002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3504" y="5500702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/>
              <a:t>Учениць  11-Б класу</a:t>
            </a:r>
          </a:p>
          <a:p>
            <a:pPr algn="r"/>
            <a:r>
              <a:rPr lang="uk-UA" sz="2000" dirty="0" smtClean="0"/>
              <a:t>Лавренчук Ірини та </a:t>
            </a:r>
          </a:p>
          <a:p>
            <a:pPr algn="r"/>
            <a:r>
              <a:rPr lang="uk-UA" sz="2000" dirty="0" smtClean="0"/>
              <a:t>Мертинц Єлизавети</a:t>
            </a:r>
            <a:endParaRPr lang="ru-RU" sz="2000" dirty="0"/>
          </a:p>
        </p:txBody>
      </p:sp>
      <p:pic>
        <p:nvPicPr>
          <p:cNvPr id="18436" name="Picture 4" descr="http://animal.ru/i/upload/1261595014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3590">
            <a:off x="1903964" y="1322748"/>
            <a:ext cx="6286512" cy="4719439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ages.cosmo.ru/upload/cosmo_cache_img/e91/e91ca7bb006b2ed55fa8f94dbbf47fd5_watermark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857628"/>
            <a:ext cx="4001403" cy="2547927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4" name="Прямоугольник 3"/>
          <p:cNvSpPr/>
          <p:nvPr/>
        </p:nvSpPr>
        <p:spPr>
          <a:xfrm>
            <a:off x="1000100" y="428604"/>
            <a:ext cx="771530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Стереотипи</a:t>
            </a:r>
            <a:r>
              <a:rPr lang="uk-UA" dirty="0" smtClean="0"/>
              <a:t> — це неправомочні узагальнення, які ми робимо щодо тих, кого ми мало знаємо.</a:t>
            </a:r>
          </a:p>
          <a:p>
            <a:pPr algn="just"/>
            <a:r>
              <a:rPr lang="uk-UA" dirty="0" smtClean="0"/>
              <a:t>Людський мозок влаштований таким чином, що він постійно класифікує все, що йому трапляється в реальному житті. Коли у нас не вистачає інформації про якийсь предмет, ми відносимо його до певної категорії і приписуємо йому певні якості.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428868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b="1" dirty="0" smtClean="0"/>
              <a:t>    Гендерні стереотипи</a:t>
            </a:r>
            <a:r>
              <a:rPr lang="uk-UA" dirty="0" smtClean="0"/>
              <a:t> — сформовані культурою узагальнені уявлення (переконання) про те, як поводяться чоловіки і жінки.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378619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b="1" dirty="0" smtClean="0"/>
              <a:t>   Стереотип поведінки </a:t>
            </a:r>
            <a:r>
              <a:rPr lang="uk-UA" dirty="0" smtClean="0"/>
              <a:t>- вчинки людини, її думки і ставлення до навколишнього світу. Завдяки таким стереотипам люди знають, як себе поводити в тому чи іншому випадку;  визначають, що є поганим, а що є добрим.  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071538" y="5429264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b="1" dirty="0" smtClean="0"/>
              <a:t>   Сімейні стереотипи </a:t>
            </a:r>
            <a:r>
              <a:rPr lang="uk-UA" dirty="0" smtClean="0"/>
              <a:t>– формуються під впливом сімейних традицій, установок, правил.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officeplankton.com.ua/wp-content/uploads/2013/06/1370135397_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72008"/>
            <a:ext cx="2666987" cy="2000240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4" name="Прямоугольник 3"/>
          <p:cNvSpPr/>
          <p:nvPr/>
        </p:nvSpPr>
        <p:spPr>
          <a:xfrm>
            <a:off x="1000100" y="0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/>
              <a:t>Упередження</a:t>
            </a:r>
            <a:r>
              <a:rPr lang="uk-UA" sz="2800" i="1" dirty="0" smtClean="0"/>
              <a:t> </a:t>
            </a:r>
            <a:r>
              <a:rPr lang="uk-UA" dirty="0" smtClean="0"/>
              <a:t>— негативна, несправедлива думка, яка складається щодо кого -, чого-небудь наперед, без ознайомлення, та пов'язане з нею відповідне ставлення.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071546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/>
              <a:t>Забобон</a:t>
            </a:r>
            <a:r>
              <a:rPr lang="uk-UA" dirty="0" smtClean="0"/>
              <a:t> — негативне ставлення до людини чи будь-якої групи людей, про яких ви насправді нічого не знаєте. Це також негативне ставлення на підставі не особистого знайомства з людиною, а думки (стереотипу) з приводу групи, до якої він належить.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2214554"/>
            <a:ext cx="5143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 smtClean="0"/>
              <a:t>10 найпоширеніших забобонів і їх витоки </a:t>
            </a:r>
            <a:r>
              <a:rPr lang="ru-RU" i="1" dirty="0" smtClean="0"/>
              <a:t>:</a:t>
            </a:r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643182"/>
            <a:ext cx="8143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1" i="1" dirty="0" smtClean="0"/>
              <a:t>1 . Не можна нічого робити в п'ятницю 13-е.</a:t>
            </a:r>
          </a:p>
          <a:p>
            <a:pPr algn="just"/>
            <a:r>
              <a:rPr lang="uk-UA" sz="1400" dirty="0" smtClean="0"/>
              <a:t>Віра в жахливий день , п'ятницю 13-е імовірно з'явилася з вільного трактування Старого завіту . Нібито саме в цей день Каїн убив свого брата Авеля. З часом ця легенда обросла величезною кількістю домислів , перетворивши цифру 13 в жахливий знак бід і нещасть.</a:t>
            </a:r>
          </a:p>
          <a:p>
            <a:pPr algn="just"/>
            <a:r>
              <a:rPr lang="uk-UA" sz="1400" b="1" i="1" dirty="0" smtClean="0"/>
              <a:t>2 . Не можна передавати що-небудь через поріг.</a:t>
            </a:r>
          </a:p>
          <a:p>
            <a:pPr algn="just"/>
            <a:r>
              <a:rPr lang="uk-UA" sz="1400" dirty="0" smtClean="0"/>
              <a:t>Вся справа в тому , що в давні часи прах предків зберігався під порогом дому , і тривожити їх , передаючи небудь через поріг , вважалося вкрай небезпечним.</a:t>
            </a:r>
          </a:p>
          <a:p>
            <a:pPr algn="just"/>
            <a:r>
              <a:rPr lang="uk-UA" sz="1400" dirty="0" smtClean="0"/>
              <a:t>Саме тому не можна і сидіти на порозі , який до цих пір вважається межею між двома світами - безпечним будинком і ворожим світом , або про того страшніше - світом живих і світом мертвих.</a:t>
            </a:r>
          </a:p>
          <a:p>
            <a:pPr algn="just"/>
            <a:r>
              <a:rPr lang="uk-UA" sz="1400" b="1" i="1" dirty="0" smtClean="0"/>
              <a:t>3 . Не можна повертатися з півдороги.</a:t>
            </a:r>
          </a:p>
          <a:p>
            <a:r>
              <a:rPr lang="uk-UA" sz="1400" dirty="0" smtClean="0"/>
              <a:t>Це марновірство так само пов'язано з порогом і саме з його функцією кордону між світами. Не досягнувши мети , людина повертається додому ослаблений , і саме на порозі - кордоні його може чекати що завгодно - від ображених зайвим занепокоєнням духів предків , до сутностей , які мріють просочитися в наш світ.</a:t>
            </a:r>
            <a:r>
              <a:rPr lang="ru-RU" sz="1400" dirty="0" smtClean="0"/>
              <a:t> </a:t>
            </a:r>
          </a:p>
          <a:p>
            <a:r>
              <a:rPr lang="ru-RU" sz="1400" b="1" i="1" dirty="0" smtClean="0"/>
              <a:t>4 . Не можна дарувати годинник.</a:t>
            </a:r>
          </a:p>
          <a:p>
            <a:r>
              <a:rPr lang="uk-UA" sz="1400" dirty="0" smtClean="0"/>
              <a:t>Навіть</a:t>
            </a:r>
            <a:r>
              <a:rPr lang="ru-RU" sz="1400" dirty="0" smtClean="0"/>
              <a:t> зараз , в наш </a:t>
            </a:r>
            <a:r>
              <a:rPr lang="uk-UA" sz="1400" dirty="0" smtClean="0"/>
              <a:t>освічений вік , такий подарунок як годинник вважається небажаним. Чому ж?  Повір'я це прийшло до нас з Китаю , де вважається , ніби отримати в подарунок  годинник вважається запрошенням на похорону.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0"/>
            <a:ext cx="792961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1" i="1" dirty="0" smtClean="0"/>
              <a:t>5 . Не можна відзначати сорок років.</a:t>
            </a:r>
          </a:p>
          <a:p>
            <a:pPr algn="just"/>
            <a:r>
              <a:rPr lang="uk-UA" sz="1400" dirty="0" smtClean="0"/>
              <a:t>Імовірно , це пов'язано з тим , що ще в Київській Русі було прийнято « перевіряти померлих » на нетлінність , і в XVII столітті термін , за яким визначалася нетлінність мощей , був встановлений в 40 днів.</a:t>
            </a:r>
          </a:p>
          <a:p>
            <a:pPr algn="just"/>
            <a:r>
              <a:rPr lang="uk-UA" sz="1400" b="1" i="1" dirty="0" smtClean="0"/>
              <a:t>6 . Не можна відразу виходити з дому , а потрібно « присісти на доріжку ».</a:t>
            </a:r>
          </a:p>
          <a:p>
            <a:pPr algn="just"/>
            <a:r>
              <a:rPr lang="uk-UA" sz="1400" dirty="0" smtClean="0"/>
              <a:t>Ця прикмета заснована на прадавньої віри людей в добрих і злих духів , які керують світом . Вважалося , що домашні духи чіпляються до людини , заважаючи йому в дорозі і намагаючись повернути назад , а значить гарної дороги не буде. Присівши перед довгою дорогою , духів можна обдурити - вони подумають , ніби ніхто нікуди вже не їде , і втратять пильність.</a:t>
            </a:r>
          </a:p>
          <a:p>
            <a:pPr algn="just"/>
            <a:r>
              <a:rPr lang="uk-UA" sz="1400" b="1" i="1" dirty="0" smtClean="0"/>
              <a:t>7 . Не можна їсти з ножа.</a:t>
            </a:r>
          </a:p>
          <a:p>
            <a:pPr algn="just"/>
            <a:r>
              <a:rPr lang="uk-UA" sz="1400" dirty="0" smtClean="0"/>
              <a:t>Ніж вважався не тільки знаряддям праці, а й знаряддям захисту - як від реальних небезпек , так і від усілякої нечисті . Такий важливий магічний предмет вимагав до себе особливого ставлення , і використовувався тільки після проведення особливих ритуалів. Є з нього - означало гнівити духів , які й роблять людину злим і агресивним. Крім того , таким чином можна банально порізатися.</a:t>
            </a:r>
          </a:p>
          <a:p>
            <a:pPr algn="just"/>
            <a:r>
              <a:rPr lang="uk-UA" sz="1400" b="1" i="1" dirty="0" smtClean="0"/>
              <a:t>8 . Не можна нічого підбирати на перехресті.</a:t>
            </a:r>
          </a:p>
          <a:p>
            <a:pPr algn="just"/>
            <a:r>
              <a:rPr lang="uk-UA" sz="1400" dirty="0" smtClean="0"/>
              <a:t>Вважається , ніби якщо « перевести» хвороба або нещастя на яку-небудь річ , і викинути її на перехрестя , її забере нечисть. Саме для того , щоб не забрати собі чужі неприємності , і не варто нічого підбирати на перехрестях , адже чим дорожче знайдена там річ , тим серйозніше біда або хвороба , зведена на неї.</a:t>
            </a:r>
            <a:endParaRPr lang="uk-UA" sz="1400" b="1" i="1" dirty="0" smtClean="0"/>
          </a:p>
          <a:p>
            <a:pPr algn="just"/>
            <a:r>
              <a:rPr lang="uk-UA" sz="1400" b="1" i="1" dirty="0" smtClean="0"/>
              <a:t>9 . Не можна ходити в одному черевику.</a:t>
            </a:r>
          </a:p>
          <a:p>
            <a:pPr algn="just"/>
            <a:r>
              <a:rPr lang="uk-UA" sz="1400" dirty="0" smtClean="0"/>
              <a:t>Дану прикмету дотримувалися в усі часи. Старі люди кажуть , що якщо людина дозволяє собі ходити в одному черевику або в одному тапки , то він дуже рано стає сиротою.</a:t>
            </a:r>
            <a:endParaRPr lang="uk-UA" sz="1400" i="1" dirty="0" smtClean="0"/>
          </a:p>
          <a:p>
            <a:pPr algn="just"/>
            <a:r>
              <a:rPr lang="uk-UA" sz="1400" b="1" i="1" dirty="0" smtClean="0"/>
              <a:t>10 . Після заходу сонця не можна виносити сміття.</a:t>
            </a:r>
          </a:p>
          <a:p>
            <a:pPr algn="just"/>
            <a:r>
              <a:rPr lang="uk-UA" sz="1400" dirty="0" smtClean="0"/>
              <a:t>Це, напевно , найпопулярніша у чоловіків прикмета. В принципі , її знає кожен , але от не всім відомі її коріння. Вважається , що якщо винести сміття після заходу сонця , про вас будуть ходити плітки , і це не дивно - з якою б радості виносити з дому щось під покровом темряви? Адже сусіди пильнують і не </a:t>
            </a:r>
            <a:r>
              <a:rPr lang="uk-UA" sz="1400" dirty="0" err="1" smtClean="0"/>
              <a:t>променуть</a:t>
            </a:r>
            <a:r>
              <a:rPr lang="uk-UA" sz="1400" dirty="0" smtClean="0"/>
              <a:t> обговорити те , чому ж ви так ховаєте своє сміття . Ще кажуть , ніби , виносячи сміття вночі , ви виносите з дому гроші , але це логічному поясненню не піддається абсолютно.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0"/>
            <a:ext cx="8001056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/>
              <a:t>Дискримінація</a:t>
            </a:r>
            <a:r>
              <a:rPr lang="ru-RU" sz="1600" dirty="0"/>
              <a:t> – </a:t>
            </a:r>
            <a:r>
              <a:rPr lang="uk-UA" sz="1600" dirty="0" smtClean="0"/>
              <a:t>будь-яка</a:t>
            </a:r>
            <a:r>
              <a:rPr lang="ru-RU" sz="1600" dirty="0" smtClean="0"/>
              <a:t> </a:t>
            </a:r>
            <a:r>
              <a:rPr lang="ru-RU" sz="1600" dirty="0"/>
              <a:t>відмінність, виключення, обмеження або перевага, що заперечує або зменшує рівне здійснення прав. 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У </a:t>
            </a:r>
            <a:r>
              <a:rPr lang="ru-RU" sz="1600" b="1" dirty="0" smtClean="0"/>
              <a:t>міжнародних конвенціях з прав людини</a:t>
            </a:r>
            <a:r>
              <a:rPr lang="ru-RU" sz="1600" dirty="0" smtClean="0"/>
              <a:t> передбачається, що країна, що ратифікувала їх, зобов'язана шанувати і забезпечити всім людям, що знаходяться на її території й у межах її юрисдикцї, права людини без будь-яких відмінностей, таких як раса, колір шкіри, стать,мова, релігія, політичні або інші погляди, національне або соціальне походження, власність, вживання (але не зловживання) наркотиків, народження або інший статус. 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Дискримінація має дві основні форми:</a:t>
            </a:r>
          </a:p>
          <a:p>
            <a:pPr algn="just"/>
            <a:r>
              <a:rPr lang="en-US" sz="1600" i="1" dirty="0" smtClean="0"/>
              <a:t>de jure</a:t>
            </a:r>
            <a:r>
              <a:rPr lang="en-US" sz="1600" dirty="0" smtClean="0"/>
              <a:t> (</a:t>
            </a:r>
            <a:r>
              <a:rPr lang="ru-RU" sz="1600" dirty="0" smtClean="0"/>
              <a:t>або правова), закріплена в законах;</a:t>
            </a:r>
          </a:p>
          <a:p>
            <a:pPr algn="just"/>
            <a:r>
              <a:rPr lang="en-US" sz="1600" i="1" dirty="0" smtClean="0"/>
              <a:t>de facto</a:t>
            </a:r>
            <a:r>
              <a:rPr lang="en-US" sz="1600" dirty="0" smtClean="0"/>
              <a:t> (</a:t>
            </a:r>
            <a:r>
              <a:rPr lang="ru-RU" sz="1600" dirty="0" smtClean="0"/>
              <a:t>або неофіційна), що укоренилася в соціальних звичаях. 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 smtClean="0"/>
              <a:t>Розрізняють пряму і непряму дискримінацію.</a:t>
            </a:r>
          </a:p>
          <a:p>
            <a:pPr algn="just"/>
            <a:r>
              <a:rPr lang="ru-RU" sz="1600" b="1" dirty="0" smtClean="0"/>
              <a:t>Пряма дискримінація</a:t>
            </a:r>
            <a:r>
              <a:rPr lang="ru-RU" sz="1600" dirty="0" smtClean="0"/>
              <a:t> характеризується як намір дискримінувати особу чи групу, наприклад, бюро з працевлаштування відкидає претендента певної національної ознаки (єврея, цигана та ін.) або житлова компанія не продає квартири для осіб «кавказької національності».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b="1" dirty="0" smtClean="0"/>
              <a:t>Непряма дискримінація</a:t>
            </a:r>
            <a:r>
              <a:rPr lang="ru-RU" sz="1600" dirty="0" smtClean="0"/>
              <a:t> зумовлена впливом політики або конкретних заходів: це відбувається тоді, коли формально нейтральні правила, критерії або практика ставлять де-факто особу або осіб певної меншини у невигідне становище у порівнянні з іншими. Прикладами можуть бути: мінімальний критерій росту для певної професії; або ж не наймати людей з певним іміджем – жінок з довгими спідницями, чоловіків із довгим волоссям або із сережками у вухах, і т. ін.</a:t>
            </a:r>
          </a:p>
          <a:p>
            <a:endParaRPr lang="ru-RU" sz="1600" dirty="0" smtClean="0"/>
          </a:p>
          <a:p>
            <a:endParaRPr lang="uk-UA" sz="1600" dirty="0" smtClean="0"/>
          </a:p>
          <a:p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42852"/>
            <a:ext cx="785818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/>
              <a:t>Ксенофобія</a:t>
            </a:r>
            <a:r>
              <a:rPr lang="uk-UA" sz="1600" b="1" i="1" dirty="0" smtClean="0"/>
              <a:t> </a:t>
            </a:r>
            <a:r>
              <a:rPr lang="uk-UA" sz="1600" dirty="0" smtClean="0"/>
              <a:t>— неоднозначний термін на позначення певного стану людини, що виявляється у нав'язливому страху щодо чужинців чи просто чогось незнайомого або страх перед чужоземцями та ненависть до них.</a:t>
            </a:r>
          </a:p>
          <a:p>
            <a:pPr algn="just"/>
            <a:r>
              <a:rPr lang="uk-UA" sz="1600" dirty="0" smtClean="0"/>
              <a:t>Головним об’єктом ксенофобії завжди були незнайомці або чужинці. Причини тут прості: історично так склалося, що поява чужинців, зазвичай не віщувало нічого доброго. </a:t>
            </a:r>
          </a:p>
          <a:p>
            <a:pPr algn="just"/>
            <a:r>
              <a:rPr lang="uk-UA" sz="1600" b="1" dirty="0" smtClean="0"/>
              <a:t>Розрізняють дві основні форми ксенофобії. </a:t>
            </a:r>
            <a:r>
              <a:rPr lang="uk-UA" sz="1600" dirty="0" smtClean="0"/>
              <a:t>Перша спрямована на групу всередині суспільства, що вважається чужою і шкідливою для суспільства, наприклад нові іммігранти, біженці, трудові мігранти, євреї, цигани, гомосексуалісти. Об’єктом другої форми ксенофобії є переважно культурні елементи, що вважаються чужими. Усі культури піддаються чужоземному впливу, але культурна ксенофобія є часто вузько спрямованою на певні прояви </a:t>
            </a:r>
            <a:r>
              <a:rPr lang="uk-UA" sz="2000" dirty="0" smtClean="0"/>
              <a:t>такого впливу (наприклад, поширення нетрадиційної для даної країни релігії).</a:t>
            </a:r>
          </a:p>
          <a:p>
            <a:pPr algn="just"/>
            <a:r>
              <a:rPr lang="uk-UA" sz="2400" b="1" i="1" dirty="0" smtClean="0"/>
              <a:t>Расизм</a:t>
            </a:r>
            <a:r>
              <a:rPr lang="uk-UA" sz="2000" dirty="0" smtClean="0"/>
              <a:t> </a:t>
            </a:r>
            <a:r>
              <a:rPr lang="uk-UA" sz="1600" dirty="0" smtClean="0"/>
              <a:t>— світогляд, а також політичні теорії і практики, що ґрунтуються на расовій дискримінації, на уявленні про поділ людей на біологічно різні групи, тобто на раси на основі особливостей зовнішнього вигляду, як-от: колір шкіри, структура та колір волосся, риси обличчя, будова тіла тощо і різному ставленні до людей та їх спільностей залежно від їх приналежності до цих груп (рас).</a:t>
            </a:r>
          </a:p>
          <a:p>
            <a:pPr algn="just"/>
            <a:r>
              <a:rPr lang="uk-UA" sz="1600" dirty="0" smtClean="0"/>
              <a:t>Расова дискримінація означає будь-яке розрізнення, виняток, обмеження чи перевагу, засновані на ознаках раси, кольору шкіри, родового, національного чи етнічного походження, метою або наслідком яких є знищення або применшення визнання, використання чи здійснення на рівних засадах прав людини та основних свобод у політичній, економічній, соціальній, культурній чи будь-яких інших галузях суспільного життя.</a:t>
            </a:r>
            <a:endParaRPr lang="uk-UA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zavantag.com/tw_files2/urls_8/1433/d-1432643/1432643_html_m355dba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929066"/>
            <a:ext cx="3993557" cy="2390305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4" name="Прямоугольник 3"/>
          <p:cNvSpPr/>
          <p:nvPr/>
        </p:nvSpPr>
        <p:spPr>
          <a:xfrm>
            <a:off x="1000100" y="142852"/>
            <a:ext cx="792961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/>
              <a:t> Толерантність</a:t>
            </a:r>
          </a:p>
          <a:p>
            <a:endParaRPr lang="uk-UA" sz="1600" dirty="0" smtClean="0"/>
          </a:p>
          <a:p>
            <a:r>
              <a:rPr lang="uk-UA" sz="1600" dirty="0" smtClean="0"/>
              <a:t>Сучасна культурна людина — це не лише освічена людина. Цього замало. Це людина, що володіє почуттям самоповаги і поваги до оточуючих. Толерантність вважається ознакою високого духовного та інтелектуального розвитку індивідуума, групи людей, усього суспільства загалом.</a:t>
            </a:r>
          </a:p>
          <a:p>
            <a:endParaRPr lang="uk-UA" sz="1600" dirty="0" smtClean="0"/>
          </a:p>
          <a:p>
            <a:r>
              <a:rPr lang="uk-UA" sz="1600" dirty="0" smtClean="0"/>
              <a:t>Генеральною конференцією ЮНЕСКО 1995 р. була прийнята Декларація толерантності. Відповідно до Декларації принципів толерантності, ми розуміємо, що «толерантність означає повагу, прийняття і правильне розуміння багатого розмаїття культур нашого світу, це гармонія в різноманітті, це чеснота, яка робить можливим досягнення миру і сприяє заміні культури війни культурою миру. У своєму житті ми спілкуємося з представниками різних національностей, культур, світів, соціальних верств, тому треба вміти поважати культурні цінності,  як свого народу, так і представників іншої культури, релігії».</a:t>
            </a:r>
          </a:p>
          <a:p>
            <a:endParaRPr lang="uk-UA" sz="1600" dirty="0" smtClean="0"/>
          </a:p>
          <a:p>
            <a:r>
              <a:rPr lang="uk-UA" sz="1600" dirty="0" smtClean="0"/>
              <a:t>До того ж толерантність як якість особистості допомагає людині адаптуватися в іншому середовищі, до несподівано нових для нього умов життя. Люди, що не володіють цією якістю, виявляють категоричність, нездатні до змін, яких вимагає від нас життя.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ids-price.ru/contentimg/pic557/size1/c1067_936037.jpg"/>
          <p:cNvPicPr>
            <a:picLocks noChangeAspect="1" noChangeArrowheads="1"/>
          </p:cNvPicPr>
          <p:nvPr/>
        </p:nvPicPr>
        <p:blipFill>
          <a:blip r:embed="rId2"/>
          <a:srcRect l="7500" t="3000" r="9999" b="3999"/>
          <a:stretch>
            <a:fillRect/>
          </a:stretch>
        </p:blipFill>
        <p:spPr bwMode="auto">
          <a:xfrm rot="1709761">
            <a:off x="4546615" y="2849819"/>
            <a:ext cx="3714776" cy="3489638"/>
          </a:xfrm>
          <a:prstGeom prst="rect">
            <a:avLst/>
          </a:prstGeom>
          <a:noFill/>
          <a:ln w="34925"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4" name="Прямоугольник 3"/>
          <p:cNvSpPr/>
          <p:nvPr/>
        </p:nvSpPr>
        <p:spPr>
          <a:xfrm>
            <a:off x="1000100" y="214290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Висновок</a:t>
            </a:r>
            <a:endParaRPr lang="ru-RU" b="1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Основна </a:t>
            </a:r>
            <a:r>
              <a:rPr lang="uk-UA" dirty="0" smtClean="0"/>
              <a:t>шкода від суспільних стереотипів полягає в тому, що вони зводять штучні кордони мислення людини, і, відповідно, обмежують можливості для її діяльності виключно бажаними для суспільства варіантами. Будь-яке відкриття чи винахід, взагалі будь-яка принципово нова думка — це подолання будь-якого стереотипу; ніяка творчість у межах стереотипів неможлива.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Для </a:t>
            </a:r>
            <a:r>
              <a:rPr lang="uk-UA" dirty="0" smtClean="0"/>
              <a:t>подолання в собі суспільних </a:t>
            </a:r>
            <a:r>
              <a:rPr lang="uk-UA" dirty="0" smtClean="0"/>
              <a:t>стереотипів потрібно  не </a:t>
            </a:r>
            <a:r>
              <a:rPr lang="uk-UA" dirty="0" err="1" smtClean="0"/>
              <a:t>підлаштовуватись</a:t>
            </a:r>
            <a:r>
              <a:rPr lang="uk-UA" dirty="0" smtClean="0"/>
              <a:t> під думки та вчинки </a:t>
            </a:r>
            <a:r>
              <a:rPr lang="uk-UA" dirty="0" smtClean="0"/>
              <a:t>і</a:t>
            </a:r>
            <a:r>
              <a:rPr lang="uk-UA" dirty="0" smtClean="0"/>
              <a:t>нших людей. Завжди мати свою точку зору на те чи </a:t>
            </a:r>
            <a:r>
              <a:rPr lang="uk-UA" dirty="0" smtClean="0"/>
              <a:t>і</a:t>
            </a:r>
            <a:r>
              <a:rPr lang="uk-UA" dirty="0" smtClean="0"/>
              <a:t>нше питання. Не піддаватися суспільному впливу. Аби забобоні не впливали на тебе негативно потрібно просто в них не вірити й налаштовувати себе на позитив.</a:t>
            </a:r>
            <a:endParaRPr lang="uk-UA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</TotalTime>
  <Words>978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Стереотипи та упередження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Стереотипи та упередження</dc:title>
  <dc:creator>User</dc:creator>
  <cp:lastModifiedBy>User</cp:lastModifiedBy>
  <cp:revision>12</cp:revision>
  <dcterms:created xsi:type="dcterms:W3CDTF">2013-12-21T16:47:36Z</dcterms:created>
  <dcterms:modified xsi:type="dcterms:W3CDTF">2013-12-25T05:42:42Z</dcterms:modified>
</cp:coreProperties>
</file>