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8261470-05CF-43DA-BFA7-60FF7AAB728E}" type="datetimeFigureOut">
              <a:rPr lang="ru-RU" smtClean="0"/>
              <a:t>04.11.2012</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7272C6E6-43AC-44E1-A14B-8112B0F8D5AD}"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8261470-05CF-43DA-BFA7-60FF7AAB728E}" type="datetimeFigureOut">
              <a:rPr lang="ru-RU" smtClean="0"/>
              <a:t>04.11.2012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2C6E6-43AC-44E1-A14B-8112B0F8D5A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261470-05CF-43DA-BFA7-60FF7AAB728E}" type="datetimeFigureOut">
              <a:rPr lang="ru-RU" smtClean="0"/>
              <a:t>04.11.2012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2C6E6-43AC-44E1-A14B-8112B0F8D5A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8261470-05CF-43DA-BFA7-60FF7AAB728E}" type="datetimeFigureOut">
              <a:rPr lang="ru-RU" smtClean="0"/>
              <a:t>04.11.2012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2C6E6-43AC-44E1-A14B-8112B0F8D5AD}"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8261470-05CF-43DA-BFA7-60FF7AAB728E}" type="datetimeFigureOut">
              <a:rPr lang="ru-RU" smtClean="0"/>
              <a:t>04.11.2012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72C6E6-43AC-44E1-A14B-8112B0F8D5AD}"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8261470-05CF-43DA-BFA7-60FF7AAB728E}" type="datetimeFigureOut">
              <a:rPr lang="ru-RU" smtClean="0"/>
              <a:t>04.11.2012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72C6E6-43AC-44E1-A14B-8112B0F8D5AD}"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8261470-05CF-43DA-BFA7-60FF7AAB728E}" type="datetimeFigureOut">
              <a:rPr lang="ru-RU" smtClean="0"/>
              <a:t>04.11.2012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72C6E6-43AC-44E1-A14B-8112B0F8D5A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8261470-05CF-43DA-BFA7-60FF7AAB728E}" type="datetimeFigureOut">
              <a:rPr lang="ru-RU" smtClean="0"/>
              <a:t>04.11.2012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72C6E6-43AC-44E1-A14B-8112B0F8D5AD}"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8261470-05CF-43DA-BFA7-60FF7AAB728E}" type="datetimeFigureOut">
              <a:rPr lang="ru-RU" smtClean="0"/>
              <a:t>04.11.2012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72C6E6-43AC-44E1-A14B-8112B0F8D5A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261470-05CF-43DA-BFA7-60FF7AAB728E}" type="datetimeFigureOut">
              <a:rPr lang="ru-RU" smtClean="0"/>
              <a:t>04.11.2012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72C6E6-43AC-44E1-A14B-8112B0F8D5AD}"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8261470-05CF-43DA-BFA7-60FF7AAB728E}" type="datetimeFigureOut">
              <a:rPr lang="ru-RU" smtClean="0"/>
              <a:t>04.11.2012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72C6E6-43AC-44E1-A14B-8112B0F8D5AD}"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8261470-05CF-43DA-BFA7-60FF7AAB728E}" type="datetimeFigureOut">
              <a:rPr lang="ru-RU" smtClean="0"/>
              <a:t>04.11.2012</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7272C6E6-43AC-44E1-A14B-8112B0F8D5AD}"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uk.wikipedia.org/wiki/%D0%9C%D1%96%D0%BA%D0%B5%D0%BB%D0%B0%D0%BD%D0%B4%D0%B6%D0%B5%D0%BB%D0%BE" TargetMode="External"/><Relationship Id="rId7" Type="http://schemas.openxmlformats.org/officeDocument/2006/relationships/image" Target="../media/image13.jpg"/><Relationship Id="rId2" Type="http://schemas.openxmlformats.org/officeDocument/2006/relationships/hyperlink" Target="http://uk.wikipedia.org/wiki/%D0%A7%D0%B5%D0%B7%D0%B0%D1%80%D0%B5_%D0%91%D0%BE%D1%80%D0%B4%D0%B6%D1%96%D0%B0" TargetMode="External"/><Relationship Id="rId1" Type="http://schemas.openxmlformats.org/officeDocument/2006/relationships/slideLayout" Target="../slideLayouts/slideLayout2.xml"/><Relationship Id="rId6" Type="http://schemas.openxmlformats.org/officeDocument/2006/relationships/hyperlink" Target="http://uk.wikipedia.org/wiki/%D0%9F%D0%B0%D1%80%D0%B8%D0%B6" TargetMode="External"/><Relationship Id="rId5" Type="http://schemas.openxmlformats.org/officeDocument/2006/relationships/hyperlink" Target="http://uk.wikipedia.org/wiki/%D0%9B%D1%83%D0%B2%D1%80" TargetMode="External"/><Relationship Id="rId4" Type="http://schemas.openxmlformats.org/officeDocument/2006/relationships/hyperlink" Target="http://uk.wikipedia.org/wiki/%D0%9C%D0%BE%D0%BD%D0%B0_%D0%9B%D1%96%D0%B7%D0%B0"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uk.wikipedia.org/wiki/%D0%A4%D0%BE%D1%82%D0%BE%D1%82%D1%80%D0%BE%D0%BF%D1%96%D0%B7%D0%BC" TargetMode="External"/><Relationship Id="rId7" Type="http://schemas.openxmlformats.org/officeDocument/2006/relationships/image" Target="../media/image23.jpg"/><Relationship Id="rId2" Type="http://schemas.openxmlformats.org/officeDocument/2006/relationships/hyperlink" Target="http://uk.wikipedia.org/wiki/%D0%9B%D0%B8%D1%81%D1%82%D0%BA%D0%BE%D1%80%D0%BE%D0%B7%D0%BC%D1%96%D1%89%D0%B5%D0%BD%D0%BD%D1%8F" TargetMode="Externa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hyperlink" Target="http://uk.wikipedia.org/wiki/%D0%93%D0%B5%D0%BE%D1%82%D1%80%D0%BE%D0%BF%D1%96%D0%B7%D0%B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uk.wikipedia.org/w/index.php?title=%D0%9B%D1%8E%D0%B4%D0%BE%D0%B2%D1%96%D0%BA%D0%BE_%D0%9C%D0%BE%D1%80%D0%BE&amp;action=edit&amp;redlink=1" TargetMode="External"/><Relationship Id="rId2" Type="http://schemas.openxmlformats.org/officeDocument/2006/relationships/hyperlink" Target="http://uk.wikipedia.org/wiki/%D0%A5%D1%80%D0%B0%D0%BC" TargetMode="Externa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g"/><Relationship Id="rId4" Type="http://schemas.openxmlformats.org/officeDocument/2006/relationships/hyperlink" Target="http://uk.wikipedia.org/wiki/%D0%86%D0%BD%D0%B6%D0%B5%D0%BD%D0%B5%D1%8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uk.wikipedia.org/w/index.php?title=%D0%A4%D1%80%D0%B0%D0%BD%D0%BA%D0%BE_%D0%A1%D0%B0%D0%BA%D0%B5%D1%82%D1%82%D1%96&amp;action=edit&amp;redlink=1" TargetMode="Externa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8" Type="http://schemas.openxmlformats.org/officeDocument/2006/relationships/hyperlink" Target="http://uk.wikipedia.org/wiki/%D0%A0%D0%B5%D0%BD%D0%B5%D1%81%D0%B0%D0%BD%D1%81" TargetMode="External"/><Relationship Id="rId3" Type="http://schemas.openxmlformats.org/officeDocument/2006/relationships/hyperlink" Target="http://uk.wikipedia.org/wiki/%D0%A5%D1%83%D0%B4%D0%BE%D0%B6%D0%BD%D0%B8%D0%BA" TargetMode="External"/><Relationship Id="rId7" Type="http://schemas.openxmlformats.org/officeDocument/2006/relationships/hyperlink" Target="http://uk.wikipedia.org/wiki/%D0%86%D1%82%D0%B0%D0%BB%D1%96%D1%8F" TargetMode="External"/><Relationship Id="rId2" Type="http://schemas.openxmlformats.org/officeDocument/2006/relationships/hyperlink" Target="http://uk.wikipedia.org/wiki/%D0%92%D0%B8%D0%BD%D0%B0%D1%85%D1%96%D0%B4" TargetMode="External"/><Relationship Id="rId1" Type="http://schemas.openxmlformats.org/officeDocument/2006/relationships/slideLayout" Target="../slideLayouts/slideLayout2.xml"/><Relationship Id="rId6" Type="http://schemas.openxmlformats.org/officeDocument/2006/relationships/hyperlink" Target="http://uk.wikipedia.org/wiki/%D0%86%D0%BD%D0%B6%D0%B5%D0%BD%D0%B5%D1%80" TargetMode="External"/><Relationship Id="rId5" Type="http://schemas.openxmlformats.org/officeDocument/2006/relationships/hyperlink" Target="http://uk.wikipedia.org/wiki/%D0%90%D0%BD%D0%B0%D1%82%D0%BE%D0%BC%D1%96%D1%8F" TargetMode="External"/><Relationship Id="rId4" Type="http://schemas.openxmlformats.org/officeDocument/2006/relationships/hyperlink" Target="http://uk.wikipedia.org/wiki/%D0%90%D1%80%D1%85%D1%96%D1%82%D0%B5%D0%BA%D1%82%D0%BE%D1%80" TargetMode="External"/><Relationship Id="rId9"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hyperlink" Target="http://uk.wikipedia.org/wiki/1452" TargetMode="External"/><Relationship Id="rId2" Type="http://schemas.openxmlformats.org/officeDocument/2006/relationships/hyperlink" Target="http://uk.wikipedia.org/wiki/15_%D0%BA%D0%B2%D1%96%D1%82%D0%BD%D1%8F"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hyperlink" Target="http://uk.wikipedia.org/wiki/%D0%A4%D0%BB%D0%BE%D1%80%D0%B5%D0%BD%D1%86%D1%96%D1%8F" TargetMode="External"/><Relationship Id="rId4" Type="http://schemas.openxmlformats.org/officeDocument/2006/relationships/hyperlink" Target="http://uk.wikipedia.org/wiki/%D0%A4%D0%BE%D1%80%D1%82%D0%B5%D1%86%D1%8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uk.wikipedia.org/wiki/%D0%90%D0%BD%D0%B4%D1%80%D0%B5%D0%B0_%D0%B4%D0%B5%D0%BB%D1%8C_%D0%92%D0%B5%D1%80%D1%80%D0%BE%D0%BA%D0%BA%D0%B9%D0%B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k.wikipedia.org/wiki/%D0%9B%D0%B5%D0%BE%D0%BD%D0%B0%D1%80%D0%B4%D0%BE_%D0%B4%D0%B0_%D0%92%D1%96%D0%BD%D1%87%D1%96" TargetMode="External"/><Relationship Id="rId2" Type="http://schemas.openxmlformats.org/officeDocument/2006/relationships/hyperlink" Target="http://uk.wikipedia.org/wiki/%D0%94%D0%B6%D0%BE%D1%80%D0%B4%D0%B6%D0%BE_%D0%92%D0%B0%D0%B7%D0%B0%D1%80%D1%96" TargetMode="Externa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hyperlink" Target="http://uk.wikipedia.org/w/index.php?title=%D0%9B%D0%BE%D0%B4%D0%BE%D0%B2%D1%96%D0%BA%D0%BE_%D0%A1%D1%84%D0%BE%D1%80%D1%86%D0%B0&amp;action=edit&amp;redlink=1" TargetMode="External"/><Relationship Id="rId4" Type="http://schemas.openxmlformats.org/officeDocument/2006/relationships/hyperlink" Target="http://uk.wikipedia.org/wiki/%D0%9B%D0%BE%D1%80%D0%B5%D0%BD%D1%86%D0%BE_%D0%9C%D0%B5%D0%B4%D1%96%D1%87%D1%96"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uk.wikipedia.org/wiki/%D0%9C%D0%B0%D0%BB%D1%8E%D0%BD%D0%BE%D0%BA" TargetMode="External"/><Relationship Id="rId2" Type="http://schemas.openxmlformats.org/officeDocument/2006/relationships/hyperlink" Target="http://uk.wikipedia.org/wiki/%D0%92%D1%96%D1%82%D1%80%D1%83%D0%B2%D1%96%D0%B0%D0%BD%D1%81%D1%8C%D0%BA%D0%B0_%D0%BB%D1%8E%D0%B4%D0%B8%D0%BD%D0%B0" TargetMode="Externa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uk.wikipedia.org/wiki/%D0%9C%D1%96%D0%BB%D0%B0%D0%BD" TargetMode="External"/><Relationship Id="rId4" Type="http://schemas.openxmlformats.org/officeDocument/2006/relationships/hyperlink" Target="http://uk.wikipedia.org/wiki/%D0%9C%D0%BE%D0%BD%D1%83%D0%BC%D0%B5%D0%BD%D1%82"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Леонардо да </a:t>
            </a:r>
            <a:r>
              <a:rPr lang="ru-RU" dirty="0" err="1" smtClean="0"/>
              <a:t>вінчі</a:t>
            </a: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3241771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971600" y="692696"/>
            <a:ext cx="400000" cy="602704"/>
          </a:xfrm>
        </p:spPr>
        <p:txBody>
          <a:bodyPr>
            <a:normAutofit fontScale="90000"/>
          </a:bodyPr>
          <a:lstStyle/>
          <a:p>
            <a:endParaRPr lang="ru-RU" dirty="0"/>
          </a:p>
        </p:txBody>
      </p:sp>
      <p:sp>
        <p:nvSpPr>
          <p:cNvPr id="3" name="Объект 2"/>
          <p:cNvSpPr>
            <a:spLocks noGrp="1"/>
          </p:cNvSpPr>
          <p:nvPr>
            <p:ph idx="1"/>
          </p:nvPr>
        </p:nvSpPr>
        <p:spPr>
          <a:xfrm>
            <a:off x="1371600" y="1340768"/>
            <a:ext cx="3200400" cy="4145633"/>
          </a:xfrm>
        </p:spPr>
        <p:txBody>
          <a:bodyPr>
            <a:normAutofit lnSpcReduction="10000"/>
          </a:bodyPr>
          <a:lstStyle/>
          <a:p>
            <a:r>
              <a:rPr lang="ru-RU" dirty="0"/>
              <a:t>У 1502 Леонардо </a:t>
            </a:r>
            <a:r>
              <a:rPr lang="ru-RU" dirty="0" err="1"/>
              <a:t>вступає</a:t>
            </a:r>
            <a:r>
              <a:rPr lang="ru-RU" dirty="0"/>
              <a:t> на службу до </a:t>
            </a:r>
            <a:r>
              <a:rPr lang="ru-RU" dirty="0" err="1">
                <a:hlinkClick r:id="rId2" tooltip="Чезаре Борджіа"/>
              </a:rPr>
              <a:t>Чезаре</a:t>
            </a:r>
            <a:r>
              <a:rPr lang="ru-RU" dirty="0">
                <a:hlinkClick r:id="rId2" tooltip="Чезаре Борджіа"/>
              </a:rPr>
              <a:t> </a:t>
            </a:r>
            <a:r>
              <a:rPr lang="ru-RU" dirty="0" err="1">
                <a:hlinkClick r:id="rId2" tooltip="Чезаре Борджіа"/>
              </a:rPr>
              <a:t>Борджіа</a:t>
            </a:r>
            <a:r>
              <a:rPr lang="ru-RU" dirty="0"/>
              <a:t>, 1503 </a:t>
            </a:r>
            <a:r>
              <a:rPr lang="ru-RU" dirty="0" err="1"/>
              <a:t>повертається</a:t>
            </a:r>
            <a:r>
              <a:rPr lang="ru-RU" dirty="0"/>
              <a:t> до </a:t>
            </a:r>
            <a:r>
              <a:rPr lang="ru-RU" dirty="0" err="1"/>
              <a:t>Флоренції</a:t>
            </a:r>
            <a:r>
              <a:rPr lang="ru-RU" dirty="0"/>
              <a:t>, де </a:t>
            </a:r>
            <a:r>
              <a:rPr lang="ru-RU" dirty="0" err="1"/>
              <a:t>суперничав</a:t>
            </a:r>
            <a:r>
              <a:rPr lang="ru-RU" dirty="0"/>
              <a:t> з </a:t>
            </a:r>
            <a:r>
              <a:rPr lang="ru-RU" dirty="0" err="1">
                <a:hlinkClick r:id="rId3" tooltip="Мікеланджело"/>
              </a:rPr>
              <a:t>Мікеланджело</a:t>
            </a:r>
            <a:r>
              <a:rPr lang="ru-RU" dirty="0"/>
              <a:t>, але </a:t>
            </a:r>
            <a:r>
              <a:rPr lang="ru-RU" dirty="0" err="1"/>
              <a:t>мав</a:t>
            </a:r>
            <a:r>
              <a:rPr lang="ru-RU" dirty="0"/>
              <a:t> з ним </a:t>
            </a:r>
            <a:r>
              <a:rPr lang="ru-RU" dirty="0" err="1"/>
              <a:t>спільні</a:t>
            </a:r>
            <a:r>
              <a:rPr lang="ru-RU" dirty="0"/>
              <a:t> </a:t>
            </a:r>
            <a:r>
              <a:rPr lang="ru-RU" dirty="0" err="1"/>
              <a:t>роботи</a:t>
            </a:r>
            <a:r>
              <a:rPr lang="ru-RU" dirty="0"/>
              <a:t>. Тут </a:t>
            </a:r>
            <a:r>
              <a:rPr lang="ru-RU" dirty="0" err="1"/>
              <a:t>він</a:t>
            </a:r>
            <a:r>
              <a:rPr lang="ru-RU" dirty="0"/>
              <a:t> </a:t>
            </a:r>
            <a:r>
              <a:rPr lang="ru-RU" dirty="0" err="1"/>
              <a:t>створює</a:t>
            </a:r>
            <a:r>
              <a:rPr lang="ru-RU" dirty="0"/>
              <a:t> картон до фрески «Битва в </a:t>
            </a:r>
            <a:r>
              <a:rPr lang="ru-RU" dirty="0" err="1"/>
              <a:t>Анджарії</a:t>
            </a:r>
            <a:r>
              <a:rPr lang="ru-RU" dirty="0"/>
              <a:t> (при </a:t>
            </a:r>
            <a:r>
              <a:rPr lang="ru-RU" dirty="0" err="1"/>
              <a:t>Ангиарі</a:t>
            </a:r>
            <a:r>
              <a:rPr lang="ru-RU" dirty="0"/>
              <a:t>)» і картину </a:t>
            </a:r>
            <a:r>
              <a:rPr lang="ru-RU" dirty="0">
                <a:hlinkClick r:id="rId4" tooltip="Мона Ліза"/>
              </a:rPr>
              <a:t>«</a:t>
            </a:r>
            <a:r>
              <a:rPr lang="ru-RU" dirty="0" err="1">
                <a:hlinkClick r:id="rId4" tooltip="Мона Ліза"/>
              </a:rPr>
              <a:t>Мона</a:t>
            </a:r>
            <a:r>
              <a:rPr lang="ru-RU" dirty="0">
                <a:hlinkClick r:id="rId4" tooltip="Мона Ліза"/>
              </a:rPr>
              <a:t> </a:t>
            </a:r>
            <a:r>
              <a:rPr lang="ru-RU" dirty="0" err="1">
                <a:hlinkClick r:id="rId4" tooltip="Мона Ліза"/>
              </a:rPr>
              <a:t>Ліза</a:t>
            </a:r>
            <a:r>
              <a:rPr lang="ru-RU" dirty="0">
                <a:hlinkClick r:id="rId4" tooltip="Мона Ліза"/>
              </a:rPr>
              <a:t>»</a:t>
            </a:r>
            <a:r>
              <a:rPr lang="ru-RU" dirty="0"/>
              <a:t> (</a:t>
            </a:r>
            <a:r>
              <a:rPr lang="ru-RU" dirty="0">
                <a:hlinkClick r:id="rId5" tooltip="Лувр"/>
              </a:rPr>
              <a:t>Лувр</a:t>
            </a:r>
            <a:r>
              <a:rPr lang="ru-RU" dirty="0"/>
              <a:t>, </a:t>
            </a:r>
            <a:r>
              <a:rPr lang="ru-RU" dirty="0">
                <a:hlinkClick r:id="rId6" tooltip="Париж"/>
              </a:rPr>
              <a:t>Париж</a:t>
            </a:r>
            <a:r>
              <a:rPr lang="ru-RU" dirty="0"/>
              <a:t>).</a:t>
            </a:r>
          </a:p>
        </p:txBody>
      </p:sp>
      <p:pic>
        <p:nvPicPr>
          <p:cNvPr id="4" name="Рисунок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17232" y="927008"/>
            <a:ext cx="2286000" cy="1572768"/>
          </a:xfrm>
          <a:prstGeom prst="rect">
            <a:avLst/>
          </a:prstGeom>
        </p:spPr>
      </p:pic>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8104" y="2492896"/>
            <a:ext cx="2304256" cy="3087703"/>
          </a:xfrm>
          <a:prstGeom prst="rect">
            <a:avLst/>
          </a:prstGeom>
        </p:spPr>
      </p:pic>
    </p:spTree>
    <p:extLst>
      <p:ext uri="{BB962C8B-B14F-4D97-AF65-F5344CB8AC3E}">
        <p14:creationId xmlns:p14="http://schemas.microsoft.com/office/powerpoint/2010/main" val="519101149"/>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Роботи </a:t>
            </a:r>
            <a:r>
              <a:rPr lang="uk-UA" dirty="0" err="1" smtClean="0"/>
              <a:t>леонарда</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2165992"/>
            <a:ext cx="2160240" cy="3197461"/>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35896" y="2564904"/>
            <a:ext cx="1777172" cy="226970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2227712"/>
            <a:ext cx="2578664" cy="3312368"/>
          </a:xfrm>
          <a:prstGeom prst="rect">
            <a:avLst/>
          </a:prstGeom>
        </p:spPr>
      </p:pic>
    </p:spTree>
    <p:extLst>
      <p:ext uri="{BB962C8B-B14F-4D97-AF65-F5344CB8AC3E}">
        <p14:creationId xmlns:p14="http://schemas.microsoft.com/office/powerpoint/2010/main" val="116681939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107504" y="-171400"/>
            <a:ext cx="1264096" cy="1466800"/>
          </a:xfrm>
        </p:spPr>
        <p:txBody>
          <a:bodyPr/>
          <a:lstStyle/>
          <a:p>
            <a:endParaRPr lang="ru-RU" dirty="0"/>
          </a:p>
        </p:txBody>
      </p:sp>
      <p:sp>
        <p:nvSpPr>
          <p:cNvPr id="3" name="Объект 2"/>
          <p:cNvSpPr>
            <a:spLocks noGrp="1"/>
          </p:cNvSpPr>
          <p:nvPr>
            <p:ph idx="1"/>
          </p:nvPr>
        </p:nvSpPr>
        <p:spPr>
          <a:xfrm>
            <a:off x="1371600" y="1124744"/>
            <a:ext cx="2840360" cy="4361657"/>
          </a:xfrm>
        </p:spPr>
        <p:txBody>
          <a:bodyPr>
            <a:normAutofit fontScale="85000" lnSpcReduction="20000"/>
          </a:bodyPr>
          <a:lstStyle/>
          <a:p>
            <a:r>
              <a:rPr lang="ru-RU" dirty="0" err="1"/>
              <a:t>Особливу</a:t>
            </a:r>
            <a:r>
              <a:rPr lang="ru-RU" dirty="0"/>
              <a:t> </a:t>
            </a:r>
            <a:r>
              <a:rPr lang="ru-RU" dirty="0" err="1"/>
              <a:t>увагу</a:t>
            </a:r>
            <a:r>
              <a:rPr lang="ru-RU" dirty="0"/>
              <a:t> Леонардо да </a:t>
            </a:r>
            <a:r>
              <a:rPr lang="ru-RU" dirty="0" err="1" smtClean="0"/>
              <a:t>Вінчі</a:t>
            </a:r>
            <a:r>
              <a:rPr lang="ru-RU" dirty="0" smtClean="0"/>
              <a:t> </a:t>
            </a:r>
            <a:r>
              <a:rPr lang="ru-RU" dirty="0" err="1"/>
              <a:t>приділяв</a:t>
            </a:r>
            <a:r>
              <a:rPr lang="ru-RU" dirty="0"/>
              <a:t> </a:t>
            </a:r>
            <a:r>
              <a:rPr lang="ru-RU" dirty="0" err="1"/>
              <a:t>механіці</a:t>
            </a:r>
            <a:r>
              <a:rPr lang="ru-RU" dirty="0"/>
              <a:t>, </a:t>
            </a:r>
            <a:r>
              <a:rPr lang="ru-RU" dirty="0" err="1"/>
              <a:t>називаючи</a:t>
            </a:r>
            <a:r>
              <a:rPr lang="ru-RU" dirty="0"/>
              <a:t> </a:t>
            </a:r>
            <a:r>
              <a:rPr lang="ru-RU" dirty="0" err="1"/>
              <a:t>її</a:t>
            </a:r>
            <a:r>
              <a:rPr lang="ru-RU" dirty="0"/>
              <a:t> «</a:t>
            </a:r>
            <a:r>
              <a:rPr lang="ru-RU" dirty="0" err="1"/>
              <a:t>раєм</a:t>
            </a:r>
            <a:r>
              <a:rPr lang="ru-RU" dirty="0"/>
              <a:t> </a:t>
            </a:r>
            <a:r>
              <a:rPr lang="ru-RU" dirty="0" err="1"/>
              <a:t>математичних</a:t>
            </a:r>
            <a:r>
              <a:rPr lang="ru-RU" dirty="0"/>
              <a:t> наук» і </a:t>
            </a:r>
            <a:r>
              <a:rPr lang="ru-RU" dirty="0" err="1"/>
              <a:t>бачачи</a:t>
            </a:r>
            <a:r>
              <a:rPr lang="ru-RU" dirty="0"/>
              <a:t> в </a:t>
            </a:r>
            <a:r>
              <a:rPr lang="ru-RU" dirty="0" err="1"/>
              <a:t>ній</a:t>
            </a:r>
            <a:r>
              <a:rPr lang="ru-RU" dirty="0"/>
              <a:t> </a:t>
            </a:r>
            <a:r>
              <a:rPr lang="ru-RU" dirty="0" err="1"/>
              <a:t>головний</a:t>
            </a:r>
            <a:r>
              <a:rPr lang="ru-RU" dirty="0"/>
              <a:t> ключ до </a:t>
            </a:r>
            <a:r>
              <a:rPr lang="ru-RU" dirty="0" err="1"/>
              <a:t>таємниць</a:t>
            </a:r>
            <a:r>
              <a:rPr lang="ru-RU" dirty="0"/>
              <a:t> </a:t>
            </a:r>
            <a:r>
              <a:rPr lang="ru-RU" dirty="0" err="1"/>
              <a:t>світознання</a:t>
            </a:r>
            <a:r>
              <a:rPr lang="ru-RU" dirty="0"/>
              <a:t>. </a:t>
            </a:r>
            <a:r>
              <a:rPr lang="ru-RU" dirty="0" err="1"/>
              <a:t>Він</a:t>
            </a:r>
            <a:r>
              <a:rPr lang="ru-RU" dirty="0"/>
              <a:t> </a:t>
            </a:r>
            <a:r>
              <a:rPr lang="ru-RU" dirty="0" err="1"/>
              <a:t>зробив</a:t>
            </a:r>
            <a:r>
              <a:rPr lang="ru-RU" dirty="0"/>
              <a:t> </a:t>
            </a:r>
            <a:r>
              <a:rPr lang="ru-RU" dirty="0" err="1"/>
              <a:t>спроби</a:t>
            </a:r>
            <a:r>
              <a:rPr lang="ru-RU" dirty="0"/>
              <a:t> </a:t>
            </a:r>
            <a:r>
              <a:rPr lang="ru-RU" dirty="0" err="1"/>
              <a:t>встановити</a:t>
            </a:r>
            <a:r>
              <a:rPr lang="ru-RU" dirty="0"/>
              <a:t> </a:t>
            </a:r>
            <a:r>
              <a:rPr lang="ru-RU" dirty="0" err="1"/>
              <a:t>коефіцієнти</a:t>
            </a:r>
            <a:r>
              <a:rPr lang="ru-RU" dirty="0"/>
              <a:t> </a:t>
            </a:r>
            <a:r>
              <a:rPr lang="ru-RU" dirty="0" err="1"/>
              <a:t>тертя</a:t>
            </a:r>
            <a:r>
              <a:rPr lang="ru-RU" dirty="0"/>
              <a:t> і </a:t>
            </a:r>
            <a:r>
              <a:rPr lang="ru-RU" dirty="0" err="1"/>
              <a:t>ковзання</a:t>
            </a:r>
            <a:r>
              <a:rPr lang="ru-RU" dirty="0"/>
              <a:t>, </a:t>
            </a:r>
            <a:r>
              <a:rPr lang="ru-RU" dirty="0" err="1"/>
              <a:t>вивчав</a:t>
            </a:r>
            <a:r>
              <a:rPr lang="ru-RU" dirty="0"/>
              <a:t> </a:t>
            </a:r>
            <a:r>
              <a:rPr lang="ru-RU" dirty="0" err="1"/>
              <a:t>опір</a:t>
            </a:r>
            <a:r>
              <a:rPr lang="ru-RU" dirty="0"/>
              <a:t> </a:t>
            </a:r>
            <a:r>
              <a:rPr lang="ru-RU" dirty="0" err="1"/>
              <a:t>металів</a:t>
            </a:r>
            <a:r>
              <a:rPr lang="ru-RU" dirty="0"/>
              <a:t>, </a:t>
            </a:r>
            <a:r>
              <a:rPr lang="ru-RU" dirty="0" err="1"/>
              <a:t>займався</a:t>
            </a:r>
            <a:r>
              <a:rPr lang="ru-RU" dirty="0"/>
              <a:t> </a:t>
            </a:r>
            <a:r>
              <a:rPr lang="ru-RU" dirty="0" err="1"/>
              <a:t>гідравлікою</a:t>
            </a:r>
            <a:r>
              <a:rPr lang="ru-RU" dirty="0"/>
              <a:t>. </a:t>
            </a:r>
            <a:r>
              <a:rPr lang="ru-RU" dirty="0" err="1"/>
              <a:t>Численні</a:t>
            </a:r>
            <a:r>
              <a:rPr lang="ru-RU" dirty="0"/>
              <a:t> </a:t>
            </a:r>
            <a:r>
              <a:rPr lang="ru-RU" dirty="0" err="1"/>
              <a:t>гідротехнічні</a:t>
            </a:r>
            <a:r>
              <a:rPr lang="ru-RU" dirty="0"/>
              <a:t> </a:t>
            </a:r>
            <a:r>
              <a:rPr lang="ru-RU" dirty="0" err="1"/>
              <a:t>досліди</a:t>
            </a:r>
            <a:r>
              <a:rPr lang="ru-RU" dirty="0"/>
              <a:t> </a:t>
            </a:r>
            <a:r>
              <a:rPr lang="ru-RU" dirty="0" err="1"/>
              <a:t>допомогли</a:t>
            </a:r>
            <a:r>
              <a:rPr lang="ru-RU" dirty="0"/>
              <a:t> Леонардо правильно </a:t>
            </a:r>
            <a:r>
              <a:rPr lang="ru-RU" dirty="0" err="1"/>
              <a:t>описати</a:t>
            </a:r>
            <a:r>
              <a:rPr lang="ru-RU" dirty="0"/>
              <a:t> </a:t>
            </a:r>
            <a:r>
              <a:rPr lang="ru-RU" dirty="0" err="1"/>
              <a:t>рівновагу</a:t>
            </a:r>
            <a:r>
              <a:rPr lang="ru-RU" dirty="0"/>
              <a:t> </a:t>
            </a:r>
            <a:r>
              <a:rPr lang="ru-RU" dirty="0" err="1"/>
              <a:t>рідини</a:t>
            </a:r>
            <a:r>
              <a:rPr lang="ru-RU" dirty="0"/>
              <a:t> у </a:t>
            </a:r>
            <a:r>
              <a:rPr lang="ru-RU" dirty="0" err="1"/>
              <a:t>посуді</a:t>
            </a:r>
            <a:r>
              <a:rPr lang="ru-RU"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9952" y="1529279"/>
            <a:ext cx="4032448" cy="2952328"/>
          </a:xfrm>
          <a:prstGeom prst="rect">
            <a:avLst/>
          </a:prstGeom>
        </p:spPr>
      </p:pic>
      <p:sp>
        <p:nvSpPr>
          <p:cNvPr id="6" name="Прямоугольник 5"/>
          <p:cNvSpPr/>
          <p:nvPr/>
        </p:nvSpPr>
        <p:spPr>
          <a:xfrm>
            <a:off x="4139952" y="4486159"/>
            <a:ext cx="4572000" cy="646331"/>
          </a:xfrm>
          <a:prstGeom prst="rect">
            <a:avLst/>
          </a:prstGeom>
        </p:spPr>
        <p:txBody>
          <a:bodyPr>
            <a:spAutoFit/>
          </a:bodyPr>
          <a:lstStyle/>
          <a:p>
            <a:r>
              <a:rPr lang="ru-RU" dirty="0" err="1" smtClean="0"/>
              <a:t>Сторінка</a:t>
            </a:r>
            <a:r>
              <a:rPr lang="ru-RU" dirty="0" smtClean="0"/>
              <a:t> </a:t>
            </a:r>
            <a:r>
              <a:rPr lang="ru-RU" dirty="0" err="1" smtClean="0"/>
              <a:t>зі</a:t>
            </a:r>
            <a:r>
              <a:rPr lang="ru-RU" dirty="0" smtClean="0"/>
              <a:t> </a:t>
            </a:r>
            <a:r>
              <a:rPr lang="ru-RU" dirty="0" err="1" smtClean="0"/>
              <a:t>щоденника</a:t>
            </a:r>
            <a:r>
              <a:rPr lang="ru-RU" dirty="0" smtClean="0"/>
              <a:t> Леонардо. </a:t>
            </a:r>
            <a:r>
              <a:rPr lang="ru-RU" dirty="0" err="1" smtClean="0"/>
              <a:t>Дослідження</a:t>
            </a:r>
            <a:r>
              <a:rPr lang="ru-RU" dirty="0" smtClean="0"/>
              <a:t> </a:t>
            </a:r>
            <a:r>
              <a:rPr lang="ru-RU" dirty="0" err="1" smtClean="0"/>
              <a:t>гравітації</a:t>
            </a:r>
            <a:r>
              <a:rPr lang="ru-RU" dirty="0" smtClean="0"/>
              <a:t>.</a:t>
            </a:r>
            <a:endParaRPr lang="ru-RU" dirty="0"/>
          </a:p>
        </p:txBody>
      </p:sp>
    </p:spTree>
    <p:extLst>
      <p:ext uri="{BB962C8B-B14F-4D97-AF65-F5344CB8AC3E}">
        <p14:creationId xmlns:p14="http://schemas.microsoft.com/office/powerpoint/2010/main" val="1471133985"/>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252536" y="188640"/>
            <a:ext cx="1472208" cy="170656"/>
          </a:xfrm>
        </p:spPr>
        <p:txBody>
          <a:bodyPr>
            <a:normAutofit fontScale="90000"/>
          </a:bodyPr>
          <a:lstStyle/>
          <a:p>
            <a:endParaRPr lang="ru-RU" dirty="0"/>
          </a:p>
        </p:txBody>
      </p:sp>
      <p:sp>
        <p:nvSpPr>
          <p:cNvPr id="3" name="Объект 2"/>
          <p:cNvSpPr>
            <a:spLocks noGrp="1"/>
          </p:cNvSpPr>
          <p:nvPr>
            <p:ph idx="1"/>
          </p:nvPr>
        </p:nvSpPr>
        <p:spPr>
          <a:xfrm>
            <a:off x="1371600" y="1340768"/>
            <a:ext cx="3344416" cy="4176464"/>
          </a:xfrm>
        </p:spPr>
        <p:txBody>
          <a:bodyPr>
            <a:normAutofit fontScale="92500" lnSpcReduction="20000"/>
          </a:bodyPr>
          <a:lstStyle/>
          <a:p>
            <a:r>
              <a:rPr lang="ru-RU" dirty="0"/>
              <a:t>Леонардо да </a:t>
            </a:r>
            <a:r>
              <a:rPr lang="ru-RU" dirty="0" err="1"/>
              <a:t>Вінчі</a:t>
            </a:r>
            <a:r>
              <a:rPr lang="ru-RU" dirty="0"/>
              <a:t> </a:t>
            </a:r>
            <a:r>
              <a:rPr lang="ru-RU" dirty="0" err="1"/>
              <a:t>вперше</a:t>
            </a:r>
            <a:r>
              <a:rPr lang="ru-RU" dirty="0"/>
              <a:t> описав низку </a:t>
            </a:r>
            <a:r>
              <a:rPr lang="ru-RU" dirty="0" err="1"/>
              <a:t>кісток</a:t>
            </a:r>
            <a:r>
              <a:rPr lang="ru-RU" dirty="0"/>
              <a:t> та </a:t>
            </a:r>
            <a:r>
              <a:rPr lang="ru-RU" dirty="0" err="1"/>
              <a:t>нервів</a:t>
            </a:r>
            <a:r>
              <a:rPr lang="ru-RU" dirty="0"/>
              <a:t>, </a:t>
            </a:r>
            <a:r>
              <a:rPr lang="ru-RU" dirty="0" err="1"/>
              <a:t>висловив</a:t>
            </a:r>
            <a:r>
              <a:rPr lang="ru-RU" dirty="0"/>
              <a:t> </a:t>
            </a:r>
            <a:r>
              <a:rPr lang="ru-RU" dirty="0" err="1"/>
              <a:t>пропозиції</a:t>
            </a:r>
            <a:r>
              <a:rPr lang="ru-RU" dirty="0"/>
              <a:t> про </a:t>
            </a:r>
            <a:r>
              <a:rPr lang="ru-RU" dirty="0" err="1"/>
              <a:t>антагонізм</a:t>
            </a:r>
            <a:r>
              <a:rPr lang="ru-RU" dirty="0"/>
              <a:t> </a:t>
            </a:r>
            <a:r>
              <a:rPr lang="ru-RU" dirty="0" err="1"/>
              <a:t>м'язів</a:t>
            </a:r>
            <a:r>
              <a:rPr lang="ru-RU" dirty="0"/>
              <a:t>, </a:t>
            </a:r>
            <a:r>
              <a:rPr lang="ru-RU" dirty="0" err="1"/>
              <a:t>особливу</a:t>
            </a:r>
            <a:r>
              <a:rPr lang="ru-RU" dirty="0"/>
              <a:t> </a:t>
            </a:r>
            <a:r>
              <a:rPr lang="ru-RU" dirty="0" err="1"/>
              <a:t>увагу</a:t>
            </a:r>
            <a:r>
              <a:rPr lang="ru-RU" dirty="0"/>
              <a:t> </a:t>
            </a:r>
            <a:r>
              <a:rPr lang="ru-RU" dirty="0" err="1"/>
              <a:t>приділяв</a:t>
            </a:r>
            <a:r>
              <a:rPr lang="ru-RU" dirty="0"/>
              <a:t> проблемам </a:t>
            </a:r>
            <a:r>
              <a:rPr lang="ru-RU" dirty="0" err="1"/>
              <a:t>ембріології</a:t>
            </a:r>
            <a:r>
              <a:rPr lang="ru-RU" dirty="0"/>
              <a:t> і </a:t>
            </a:r>
            <a:r>
              <a:rPr lang="ru-RU" dirty="0" err="1"/>
              <a:t>порівняльної</a:t>
            </a:r>
            <a:r>
              <a:rPr lang="ru-RU" dirty="0"/>
              <a:t> </a:t>
            </a:r>
            <a:r>
              <a:rPr lang="ru-RU" dirty="0" err="1"/>
              <a:t>анатомії</a:t>
            </a:r>
            <a:r>
              <a:rPr lang="ru-RU" dirty="0"/>
              <a:t>. У </a:t>
            </a:r>
            <a:r>
              <a:rPr lang="ru-RU" dirty="0" err="1"/>
              <a:t>дослідах</a:t>
            </a:r>
            <a:r>
              <a:rPr lang="ru-RU" dirty="0"/>
              <a:t> з </a:t>
            </a:r>
            <a:r>
              <a:rPr lang="ru-RU" dirty="0" err="1"/>
              <a:t>виділенням</a:t>
            </a:r>
            <a:r>
              <a:rPr lang="ru-RU" dirty="0"/>
              <a:t> </a:t>
            </a:r>
            <a:r>
              <a:rPr lang="ru-RU" dirty="0" err="1"/>
              <a:t>різних</a:t>
            </a:r>
            <a:r>
              <a:rPr lang="ru-RU" dirty="0"/>
              <a:t> </a:t>
            </a:r>
            <a:r>
              <a:rPr lang="ru-RU" dirty="0" err="1"/>
              <a:t>органів</a:t>
            </a:r>
            <a:r>
              <a:rPr lang="ru-RU" dirty="0"/>
              <a:t> у </a:t>
            </a:r>
            <a:r>
              <a:rPr lang="ru-RU" dirty="0" err="1"/>
              <a:t>тварин</a:t>
            </a:r>
            <a:r>
              <a:rPr lang="ru-RU" dirty="0"/>
              <a:t> Леонардо да </a:t>
            </a:r>
            <a:r>
              <a:rPr lang="ru-RU" dirty="0" err="1"/>
              <a:t>Вінчі</a:t>
            </a:r>
            <a:r>
              <a:rPr lang="ru-RU" dirty="0"/>
              <a:t> </a:t>
            </a:r>
            <a:r>
              <a:rPr lang="ru-RU" dirty="0" err="1"/>
              <a:t>прагнув</a:t>
            </a:r>
            <a:r>
              <a:rPr lang="ru-RU" dirty="0"/>
              <a:t> ввести </a:t>
            </a:r>
            <a:r>
              <a:rPr lang="ru-RU" dirty="0" err="1"/>
              <a:t>дослідницький</a:t>
            </a:r>
            <a:r>
              <a:rPr lang="ru-RU" dirty="0"/>
              <a:t> </a:t>
            </a:r>
            <a:r>
              <a:rPr lang="ru-RU" dirty="0" err="1"/>
              <a:t>експериментальний</a:t>
            </a:r>
            <a:r>
              <a:rPr lang="ru-RU" dirty="0"/>
              <a:t> метод у </a:t>
            </a:r>
            <a:r>
              <a:rPr lang="ru-RU" dirty="0" err="1"/>
              <a:t>біологію</a:t>
            </a:r>
            <a:r>
              <a:rPr lang="ru-RU"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7397" y="1124744"/>
            <a:ext cx="3028950" cy="205740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3182144"/>
            <a:ext cx="2139026" cy="2376264"/>
          </a:xfrm>
          <a:prstGeom prst="rect">
            <a:avLst/>
          </a:prstGeom>
        </p:spPr>
      </p:pic>
    </p:spTree>
    <p:extLst>
      <p:ext uri="{BB962C8B-B14F-4D97-AF65-F5344CB8AC3E}">
        <p14:creationId xmlns:p14="http://schemas.microsoft.com/office/powerpoint/2010/main" val="2782664286"/>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1520" y="116632"/>
            <a:ext cx="6400800" cy="685800"/>
          </a:xfrm>
        </p:spPr>
        <p:txBody>
          <a:bodyPr/>
          <a:lstStyle/>
          <a:p>
            <a:endParaRPr lang="ru-RU" dirty="0"/>
          </a:p>
        </p:txBody>
      </p:sp>
      <p:sp>
        <p:nvSpPr>
          <p:cNvPr id="3" name="Объект 2"/>
          <p:cNvSpPr>
            <a:spLocks noGrp="1"/>
          </p:cNvSpPr>
          <p:nvPr>
            <p:ph idx="1"/>
          </p:nvPr>
        </p:nvSpPr>
        <p:spPr>
          <a:xfrm>
            <a:off x="1371600" y="1052736"/>
            <a:ext cx="2480320" cy="4433665"/>
          </a:xfrm>
        </p:spPr>
        <p:txBody>
          <a:bodyPr>
            <a:normAutofit fontScale="85000" lnSpcReduction="10000"/>
          </a:bodyPr>
          <a:lstStyle/>
          <a:p>
            <a:r>
              <a:rPr lang="ru-RU" dirty="0" err="1"/>
              <a:t>Він</a:t>
            </a:r>
            <a:r>
              <a:rPr lang="ru-RU" dirty="0"/>
              <a:t> </a:t>
            </a:r>
            <a:r>
              <a:rPr lang="ru-RU" dirty="0" err="1"/>
              <a:t>вперше</a:t>
            </a:r>
            <a:r>
              <a:rPr lang="ru-RU" dirty="0"/>
              <a:t> почав </a:t>
            </a:r>
            <a:r>
              <a:rPr lang="ru-RU" dirty="0" err="1"/>
              <a:t>розглядати</a:t>
            </a:r>
            <a:r>
              <a:rPr lang="ru-RU" dirty="0"/>
              <a:t> </a:t>
            </a:r>
            <a:r>
              <a:rPr lang="ru-RU" dirty="0" err="1"/>
              <a:t>ботаніку</a:t>
            </a:r>
            <a:r>
              <a:rPr lang="ru-RU" dirty="0"/>
              <a:t>, як </a:t>
            </a:r>
            <a:r>
              <a:rPr lang="ru-RU" dirty="0" err="1"/>
              <a:t>самостійну</a:t>
            </a:r>
            <a:r>
              <a:rPr lang="ru-RU" dirty="0"/>
              <a:t> </a:t>
            </a:r>
            <a:r>
              <a:rPr lang="ru-RU" dirty="0" err="1"/>
              <a:t>біологічну</a:t>
            </a:r>
            <a:r>
              <a:rPr lang="ru-RU" dirty="0"/>
              <a:t> </a:t>
            </a:r>
            <a:r>
              <a:rPr lang="ru-RU" dirty="0" err="1"/>
              <a:t>дисципліну</a:t>
            </a:r>
            <a:r>
              <a:rPr lang="ru-RU" dirty="0"/>
              <a:t>, </a:t>
            </a:r>
            <a:r>
              <a:rPr lang="ru-RU" dirty="0" err="1"/>
              <a:t>виділяючи</a:t>
            </a:r>
            <a:r>
              <a:rPr lang="ru-RU" dirty="0"/>
              <a:t> і тут структурно-</a:t>
            </a:r>
            <a:r>
              <a:rPr lang="ru-RU" dirty="0" err="1"/>
              <a:t>функціональні</a:t>
            </a:r>
            <a:r>
              <a:rPr lang="ru-RU" dirty="0"/>
              <a:t> </a:t>
            </a:r>
            <a:r>
              <a:rPr lang="ru-RU" dirty="0" err="1"/>
              <a:t>моменти</a:t>
            </a:r>
            <a:r>
              <a:rPr lang="ru-RU" dirty="0"/>
              <a:t>. </a:t>
            </a:r>
            <a:r>
              <a:rPr lang="ru-RU" dirty="0" err="1"/>
              <a:t>Він</a:t>
            </a:r>
            <a:r>
              <a:rPr lang="ru-RU" dirty="0"/>
              <a:t> дав </a:t>
            </a:r>
            <a:r>
              <a:rPr lang="ru-RU" dirty="0" err="1"/>
              <a:t>опис</a:t>
            </a:r>
            <a:r>
              <a:rPr lang="ru-RU" dirty="0"/>
              <a:t> </a:t>
            </a:r>
            <a:r>
              <a:rPr lang="ru-RU" dirty="0" err="1">
                <a:hlinkClick r:id="rId2" tooltip="Листкорозміщення"/>
              </a:rPr>
              <a:t>листкорозміщенню</a:t>
            </a:r>
            <a:r>
              <a:rPr lang="ru-RU" dirty="0"/>
              <a:t>, </a:t>
            </a:r>
            <a:r>
              <a:rPr lang="ru-RU" dirty="0" err="1">
                <a:hlinkClick r:id="rId3" tooltip="Фототропізм"/>
              </a:rPr>
              <a:t>геліотропізму</a:t>
            </a:r>
            <a:r>
              <a:rPr lang="ru-RU" dirty="0"/>
              <a:t> і </a:t>
            </a:r>
            <a:r>
              <a:rPr lang="ru-RU" dirty="0" err="1">
                <a:hlinkClick r:id="rId4" tooltip="Геотропізм"/>
              </a:rPr>
              <a:t>геотропізму</a:t>
            </a:r>
            <a:r>
              <a:rPr lang="ru-RU" dirty="0"/>
              <a:t>, </a:t>
            </a:r>
            <a:r>
              <a:rPr lang="ru-RU" dirty="0" err="1"/>
              <a:t>кореневого</a:t>
            </a:r>
            <a:r>
              <a:rPr lang="ru-RU" dirty="0"/>
              <a:t> </a:t>
            </a:r>
            <a:r>
              <a:rPr lang="ru-RU" dirty="0" err="1"/>
              <a:t>тиску</a:t>
            </a:r>
            <a:r>
              <a:rPr lang="ru-RU" dirty="0"/>
              <a:t> та </a:t>
            </a:r>
            <a:r>
              <a:rPr lang="ru-RU" dirty="0" err="1"/>
              <a:t>руху</a:t>
            </a:r>
            <a:r>
              <a:rPr lang="ru-RU" dirty="0"/>
              <a:t> </a:t>
            </a:r>
            <a:r>
              <a:rPr lang="ru-RU" dirty="0" err="1"/>
              <a:t>соків</a:t>
            </a:r>
            <a:r>
              <a:rPr lang="ru-RU" dirty="0"/>
              <a:t> </a:t>
            </a:r>
            <a:r>
              <a:rPr lang="ru-RU" dirty="0" err="1"/>
              <a:t>рослини</a:t>
            </a:r>
            <a:r>
              <a:rPr lang="ru-RU" dirty="0"/>
              <a:t>.</a:t>
            </a:r>
          </a:p>
          <a:p>
            <a:endParaRPr lang="ru-RU" dirty="0"/>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944" y="1124744"/>
            <a:ext cx="3810000" cy="2533650"/>
          </a:xfrm>
          <a:prstGeom prst="rect">
            <a:avLst/>
          </a:prstGeom>
        </p:spPr>
      </p:pic>
      <p:pic>
        <p:nvPicPr>
          <p:cNvPr id="5" name="Рисунок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8144" y="3658394"/>
            <a:ext cx="2144879" cy="1512168"/>
          </a:xfrm>
          <a:prstGeom prst="rect">
            <a:avLst/>
          </a:prstGeom>
        </p:spPr>
      </p:pic>
      <p:pic>
        <p:nvPicPr>
          <p:cNvPr id="6" name="Рисунок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51920" y="3658394"/>
            <a:ext cx="2016224" cy="1512168"/>
          </a:xfrm>
          <a:prstGeom prst="rect">
            <a:avLst/>
          </a:prstGeom>
        </p:spPr>
      </p:pic>
    </p:spTree>
    <p:extLst>
      <p:ext uri="{BB962C8B-B14F-4D97-AF65-F5344CB8AC3E}">
        <p14:creationId xmlns:p14="http://schemas.microsoft.com/office/powerpoint/2010/main" val="406026141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251520" y="188640"/>
            <a:ext cx="1120080" cy="1106760"/>
          </a:xfrm>
        </p:spPr>
        <p:txBody>
          <a:bodyPr/>
          <a:lstStyle/>
          <a:p>
            <a:endParaRPr lang="ru-RU" dirty="0"/>
          </a:p>
        </p:txBody>
      </p:sp>
      <p:sp>
        <p:nvSpPr>
          <p:cNvPr id="3" name="Объект 2"/>
          <p:cNvSpPr>
            <a:spLocks noGrp="1"/>
          </p:cNvSpPr>
          <p:nvPr>
            <p:ph idx="1"/>
          </p:nvPr>
        </p:nvSpPr>
        <p:spPr>
          <a:xfrm>
            <a:off x="1371600" y="1340768"/>
            <a:ext cx="2912368" cy="4145633"/>
          </a:xfrm>
        </p:spPr>
        <p:txBody>
          <a:bodyPr>
            <a:normAutofit fontScale="92500" lnSpcReduction="20000"/>
          </a:bodyPr>
          <a:lstStyle/>
          <a:p>
            <a:r>
              <a:rPr lang="ru-RU" dirty="0" err="1"/>
              <a:t>Займаючись</a:t>
            </a:r>
            <a:r>
              <a:rPr lang="ru-RU" dirty="0"/>
              <a:t> </a:t>
            </a:r>
            <a:r>
              <a:rPr lang="ru-RU" dirty="0" err="1"/>
              <a:t>архітектурою</a:t>
            </a:r>
            <a:r>
              <a:rPr lang="ru-RU" dirty="0"/>
              <a:t>, </a:t>
            </a:r>
            <a:r>
              <a:rPr lang="ru-RU" dirty="0" err="1"/>
              <a:t>він</a:t>
            </a:r>
            <a:r>
              <a:rPr lang="ru-RU" dirty="0"/>
              <a:t> </a:t>
            </a:r>
            <a:r>
              <a:rPr lang="ru-RU" dirty="0" err="1"/>
              <a:t>розробляє</a:t>
            </a:r>
            <a:r>
              <a:rPr lang="ru-RU" dirty="0"/>
              <a:t> </a:t>
            </a:r>
            <a:r>
              <a:rPr lang="ru-RU" dirty="0" err="1"/>
              <a:t>різні</a:t>
            </a:r>
            <a:r>
              <a:rPr lang="ru-RU" dirty="0"/>
              <a:t> </a:t>
            </a:r>
            <a:r>
              <a:rPr lang="ru-RU" dirty="0" err="1"/>
              <a:t>варіанти</a:t>
            </a:r>
            <a:r>
              <a:rPr lang="ru-RU" dirty="0"/>
              <a:t> </a:t>
            </a:r>
            <a:r>
              <a:rPr lang="ru-RU" dirty="0" err="1"/>
              <a:t>ідеального</a:t>
            </a:r>
            <a:r>
              <a:rPr lang="ru-RU" dirty="0"/>
              <a:t> </a:t>
            </a:r>
            <a:r>
              <a:rPr lang="ru-RU" dirty="0" err="1"/>
              <a:t>міста</a:t>
            </a:r>
            <a:r>
              <a:rPr lang="ru-RU" dirty="0"/>
              <a:t> і центрально-купольного </a:t>
            </a:r>
            <a:r>
              <a:rPr lang="ru-RU" dirty="0">
                <a:hlinkClick r:id="rId2" tooltip="Храм"/>
              </a:rPr>
              <a:t>храму</a:t>
            </a:r>
            <a:r>
              <a:rPr lang="ru-RU" dirty="0"/>
              <a:t>. На </a:t>
            </a:r>
            <a:r>
              <a:rPr lang="ru-RU" dirty="0" err="1"/>
              <a:t>службі</a:t>
            </a:r>
            <a:r>
              <a:rPr lang="ru-RU" dirty="0"/>
              <a:t> у правителя </a:t>
            </a:r>
            <a:r>
              <a:rPr lang="ru-RU" dirty="0" err="1"/>
              <a:t>Мілану</a:t>
            </a:r>
            <a:r>
              <a:rPr lang="ru-RU" dirty="0"/>
              <a:t> </a:t>
            </a:r>
            <a:r>
              <a:rPr lang="ru-RU" dirty="0" err="1">
                <a:hlinkClick r:id="rId3" tooltip="Людовіко Моро (page does not exist)"/>
              </a:rPr>
              <a:t>Людовіко</a:t>
            </a:r>
            <a:r>
              <a:rPr lang="ru-RU" dirty="0">
                <a:hlinkClick r:id="rId3" tooltip="Людовіко Моро (page does not exist)"/>
              </a:rPr>
              <a:t> Моро</a:t>
            </a:r>
            <a:r>
              <a:rPr lang="ru-RU" dirty="0"/>
              <a:t> (1481–1482) Леонардо да </a:t>
            </a:r>
            <a:r>
              <a:rPr lang="ru-RU" dirty="0" err="1"/>
              <a:t>Вінчі</a:t>
            </a:r>
            <a:r>
              <a:rPr lang="ru-RU" dirty="0"/>
              <a:t> </a:t>
            </a:r>
            <a:r>
              <a:rPr lang="ru-RU" dirty="0" err="1"/>
              <a:t>виступає</a:t>
            </a:r>
            <a:r>
              <a:rPr lang="ru-RU" dirty="0"/>
              <a:t> у </a:t>
            </a:r>
            <a:r>
              <a:rPr lang="ru-RU" dirty="0" err="1"/>
              <a:t>ролі</a:t>
            </a:r>
            <a:r>
              <a:rPr lang="ru-RU" dirty="0"/>
              <a:t> </a:t>
            </a:r>
            <a:r>
              <a:rPr lang="ru-RU" dirty="0" err="1"/>
              <a:t>військового</a:t>
            </a:r>
            <a:r>
              <a:rPr lang="ru-RU" dirty="0"/>
              <a:t> </a:t>
            </a:r>
            <a:r>
              <a:rPr lang="ru-RU" dirty="0" err="1">
                <a:hlinkClick r:id="rId4" tooltip="Інженер"/>
              </a:rPr>
              <a:t>інженера</a:t>
            </a:r>
            <a:r>
              <a:rPr lang="ru-RU" dirty="0"/>
              <a:t> </a:t>
            </a:r>
            <a:r>
              <a:rPr lang="ru-RU" dirty="0" err="1"/>
              <a:t>гідротехніка</a:t>
            </a:r>
            <a:r>
              <a:rPr lang="ru-RU" dirty="0"/>
              <a:t>, </a:t>
            </a:r>
            <a:r>
              <a:rPr lang="ru-RU" dirty="0" err="1"/>
              <a:t>організатора</a:t>
            </a:r>
            <a:r>
              <a:rPr lang="ru-RU" dirty="0"/>
              <a:t> </a:t>
            </a:r>
            <a:r>
              <a:rPr lang="ru-RU" dirty="0" err="1"/>
              <a:t>придворних</a:t>
            </a:r>
            <a:r>
              <a:rPr lang="ru-RU" dirty="0"/>
              <a:t> свят і </a:t>
            </a:r>
            <a:r>
              <a:rPr lang="ru-RU" dirty="0" err="1"/>
              <a:t>феєрій</a:t>
            </a:r>
            <a:r>
              <a:rPr lang="ru-RU" dirty="0"/>
              <a:t>.</a:t>
            </a:r>
          </a:p>
        </p:txBody>
      </p:sp>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1124744"/>
            <a:ext cx="3024336" cy="3168352"/>
          </a:xfrm>
          <a:prstGeom prst="rect">
            <a:avLst/>
          </a:prstGeom>
        </p:spPr>
      </p:pic>
      <p:pic>
        <p:nvPicPr>
          <p:cNvPr id="5" name="Рисунок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04048" y="4293096"/>
            <a:ext cx="2304256" cy="1446272"/>
          </a:xfrm>
          <a:prstGeom prst="rect">
            <a:avLst/>
          </a:prstGeom>
        </p:spPr>
      </p:pic>
    </p:spTree>
    <p:extLst>
      <p:ext uri="{BB962C8B-B14F-4D97-AF65-F5344CB8AC3E}">
        <p14:creationId xmlns:p14="http://schemas.microsoft.com/office/powerpoint/2010/main" val="1110174445"/>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358945"/>
            <a:ext cx="5144616" cy="45719"/>
          </a:xfrm>
        </p:spPr>
        <p:txBody>
          <a:bodyPr>
            <a:normAutofit fontScale="90000"/>
          </a:bodyPr>
          <a:lstStyle/>
          <a:p>
            <a:endParaRPr lang="ru-RU" dirty="0"/>
          </a:p>
        </p:txBody>
      </p:sp>
      <p:sp>
        <p:nvSpPr>
          <p:cNvPr id="3" name="Объект 2"/>
          <p:cNvSpPr>
            <a:spLocks noGrp="1"/>
          </p:cNvSpPr>
          <p:nvPr>
            <p:ph idx="1"/>
          </p:nvPr>
        </p:nvSpPr>
        <p:spPr>
          <a:xfrm>
            <a:off x="1371600" y="1052736"/>
            <a:ext cx="2336304" cy="4968552"/>
          </a:xfrm>
        </p:spPr>
        <p:txBody>
          <a:bodyPr>
            <a:normAutofit fontScale="70000" lnSpcReduction="20000"/>
          </a:bodyPr>
          <a:lstStyle/>
          <a:p>
            <a:r>
              <a:rPr lang="ru-RU" dirty="0" err="1"/>
              <a:t>Любов</a:t>
            </a:r>
            <a:r>
              <a:rPr lang="ru-RU" dirty="0"/>
              <a:t> до </a:t>
            </a:r>
            <a:r>
              <a:rPr lang="ru-RU" dirty="0" err="1"/>
              <a:t>моделювання</a:t>
            </a:r>
            <a:r>
              <a:rPr lang="ru-RU" dirty="0"/>
              <a:t> приводила Леонардо да </a:t>
            </a:r>
            <a:r>
              <a:rPr lang="ru-RU" dirty="0" err="1"/>
              <a:t>Вінчі</a:t>
            </a:r>
            <a:r>
              <a:rPr lang="ru-RU" dirty="0"/>
              <a:t> до </a:t>
            </a:r>
            <a:r>
              <a:rPr lang="ru-RU" dirty="0" err="1"/>
              <a:t>геніальних</a:t>
            </a:r>
            <a:r>
              <a:rPr lang="ru-RU" dirty="0"/>
              <a:t> </a:t>
            </a:r>
            <a:r>
              <a:rPr lang="ru-RU" dirty="0" err="1"/>
              <a:t>конструктивних</a:t>
            </a:r>
            <a:r>
              <a:rPr lang="ru-RU" dirty="0"/>
              <a:t> </a:t>
            </a:r>
            <a:r>
              <a:rPr lang="ru-RU" dirty="0" err="1"/>
              <a:t>здогадок</a:t>
            </a:r>
            <a:r>
              <a:rPr lang="ru-RU" dirty="0"/>
              <a:t>, </a:t>
            </a:r>
            <a:r>
              <a:rPr lang="ru-RU" dirty="0" err="1"/>
              <a:t>які</a:t>
            </a:r>
            <a:r>
              <a:rPr lang="ru-RU" dirty="0"/>
              <a:t> </a:t>
            </a:r>
            <a:r>
              <a:rPr lang="ru-RU" dirty="0" err="1"/>
              <a:t>набагато</a:t>
            </a:r>
            <a:r>
              <a:rPr lang="ru-RU" dirty="0"/>
              <a:t> </a:t>
            </a:r>
            <a:r>
              <a:rPr lang="ru-RU" dirty="0" err="1"/>
              <a:t>випередили</a:t>
            </a:r>
            <a:r>
              <a:rPr lang="ru-RU" dirty="0"/>
              <a:t> </a:t>
            </a:r>
            <a:r>
              <a:rPr lang="ru-RU" dirty="0" err="1"/>
              <a:t>епоху</a:t>
            </a:r>
            <a:r>
              <a:rPr lang="ru-RU" dirty="0"/>
              <a:t>; такими є наброски </a:t>
            </a:r>
            <a:r>
              <a:rPr lang="ru-RU" dirty="0" err="1"/>
              <a:t>проектів</a:t>
            </a:r>
            <a:r>
              <a:rPr lang="ru-RU" dirty="0"/>
              <a:t> </a:t>
            </a:r>
            <a:r>
              <a:rPr lang="ru-RU" dirty="0" err="1"/>
              <a:t>металургійних</a:t>
            </a:r>
            <a:r>
              <a:rPr lang="ru-RU" dirty="0"/>
              <a:t> печей і </a:t>
            </a:r>
            <a:r>
              <a:rPr lang="ru-RU" dirty="0" err="1"/>
              <a:t>прокатних</a:t>
            </a:r>
            <a:r>
              <a:rPr lang="ru-RU" dirty="0"/>
              <a:t> </a:t>
            </a:r>
            <a:r>
              <a:rPr lang="ru-RU" dirty="0" err="1"/>
              <a:t>станів</a:t>
            </a:r>
            <a:r>
              <a:rPr lang="ru-RU" dirty="0"/>
              <a:t>, </a:t>
            </a:r>
            <a:r>
              <a:rPr lang="ru-RU" dirty="0" err="1"/>
              <a:t>ткацьких</a:t>
            </a:r>
            <a:r>
              <a:rPr lang="ru-RU" dirty="0"/>
              <a:t> </a:t>
            </a:r>
            <a:r>
              <a:rPr lang="ru-RU" dirty="0" err="1"/>
              <a:t>верстатів</a:t>
            </a:r>
            <a:r>
              <a:rPr lang="ru-RU" dirty="0"/>
              <a:t>, </a:t>
            </a:r>
            <a:r>
              <a:rPr lang="ru-RU" dirty="0" err="1"/>
              <a:t>друкарських</a:t>
            </a:r>
            <a:r>
              <a:rPr lang="ru-RU" dirty="0"/>
              <a:t>, </a:t>
            </a:r>
            <a:r>
              <a:rPr lang="ru-RU" dirty="0" err="1"/>
              <a:t>деревообробних</a:t>
            </a:r>
            <a:r>
              <a:rPr lang="ru-RU" dirty="0"/>
              <a:t>, </a:t>
            </a:r>
            <a:r>
              <a:rPr lang="ru-RU" dirty="0" err="1"/>
              <a:t>землеробних</a:t>
            </a:r>
            <a:r>
              <a:rPr lang="ru-RU" dirty="0"/>
              <a:t> та </a:t>
            </a:r>
            <a:r>
              <a:rPr lang="ru-RU" dirty="0" err="1"/>
              <a:t>інших</a:t>
            </a:r>
            <a:r>
              <a:rPr lang="ru-RU" dirty="0"/>
              <a:t> машин, </a:t>
            </a:r>
            <a:r>
              <a:rPr lang="ru-RU" dirty="0" err="1"/>
              <a:t>підводного</a:t>
            </a:r>
            <a:r>
              <a:rPr lang="ru-RU" dirty="0"/>
              <a:t> </a:t>
            </a:r>
            <a:r>
              <a:rPr lang="ru-RU" dirty="0" err="1"/>
              <a:t>човна</a:t>
            </a:r>
            <a:r>
              <a:rPr lang="ru-RU" dirty="0"/>
              <a:t> і танка, а </a:t>
            </a:r>
            <a:r>
              <a:rPr lang="ru-RU" dirty="0" err="1"/>
              <a:t>також</a:t>
            </a:r>
            <a:r>
              <a:rPr lang="ru-RU" dirty="0"/>
              <a:t> </a:t>
            </a:r>
            <a:r>
              <a:rPr lang="ru-RU" dirty="0" err="1"/>
              <a:t>розроблені</a:t>
            </a:r>
            <a:r>
              <a:rPr lang="ru-RU" dirty="0"/>
              <a:t> </a:t>
            </a:r>
            <a:r>
              <a:rPr lang="ru-RU" dirty="0" err="1"/>
              <a:t>після</a:t>
            </a:r>
            <a:r>
              <a:rPr lang="ru-RU" dirty="0"/>
              <a:t> </a:t>
            </a:r>
            <a:r>
              <a:rPr lang="ru-RU" dirty="0" err="1"/>
              <a:t>ретельного</a:t>
            </a:r>
            <a:r>
              <a:rPr lang="ru-RU" dirty="0"/>
              <a:t> </a:t>
            </a:r>
            <a:r>
              <a:rPr lang="ru-RU" dirty="0" err="1"/>
              <a:t>вивчення</a:t>
            </a:r>
            <a:r>
              <a:rPr lang="ru-RU" dirty="0"/>
              <a:t> </a:t>
            </a:r>
            <a:r>
              <a:rPr lang="ru-RU" dirty="0" err="1"/>
              <a:t>польоту</a:t>
            </a:r>
            <a:r>
              <a:rPr lang="ru-RU" dirty="0"/>
              <a:t> </a:t>
            </a:r>
            <a:r>
              <a:rPr lang="ru-RU" dirty="0" err="1"/>
              <a:t>птахів</a:t>
            </a:r>
            <a:r>
              <a:rPr lang="ru-RU" dirty="0"/>
              <a:t> </a:t>
            </a:r>
            <a:r>
              <a:rPr lang="ru-RU" dirty="0" err="1"/>
              <a:t>конструкції</a:t>
            </a:r>
            <a:r>
              <a:rPr lang="ru-RU" dirty="0"/>
              <a:t> </a:t>
            </a:r>
            <a:r>
              <a:rPr lang="ru-RU" dirty="0" err="1"/>
              <a:t>літальних</a:t>
            </a:r>
            <a:r>
              <a:rPr lang="ru-RU" dirty="0"/>
              <a:t> </a:t>
            </a:r>
            <a:r>
              <a:rPr lang="ru-RU" dirty="0" err="1"/>
              <a:t>апаратів</a:t>
            </a:r>
            <a:r>
              <a:rPr lang="ru-RU" dirty="0"/>
              <a:t> і </a:t>
            </a:r>
            <a:r>
              <a:rPr lang="ru-RU" dirty="0" err="1"/>
              <a:t>парашута</a:t>
            </a:r>
            <a:r>
              <a:rPr lang="ru-RU"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3991" y="1073630"/>
            <a:ext cx="2562225" cy="285860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1990" y="2780929"/>
            <a:ext cx="1598951" cy="115131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3932238"/>
            <a:ext cx="3096344" cy="1884897"/>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6216" y="1052737"/>
            <a:ext cx="1471613" cy="1800200"/>
          </a:xfrm>
          <a:prstGeom prst="rect">
            <a:avLst/>
          </a:prstGeom>
        </p:spPr>
      </p:pic>
    </p:spTree>
    <p:extLst>
      <p:ext uri="{BB962C8B-B14F-4D97-AF65-F5344CB8AC3E}">
        <p14:creationId xmlns:p14="http://schemas.microsoft.com/office/powerpoint/2010/main" val="317124257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371600" y="116632"/>
            <a:ext cx="6400800" cy="288032"/>
          </a:xfrm>
        </p:spPr>
        <p:txBody>
          <a:bodyPr>
            <a:normAutofit fontScale="90000"/>
          </a:bodyPr>
          <a:lstStyle/>
          <a:p>
            <a:endParaRPr lang="ru-RU" dirty="0"/>
          </a:p>
        </p:txBody>
      </p:sp>
      <p:sp>
        <p:nvSpPr>
          <p:cNvPr id="3" name="Объект 2"/>
          <p:cNvSpPr>
            <a:spLocks noGrp="1"/>
          </p:cNvSpPr>
          <p:nvPr>
            <p:ph idx="1"/>
          </p:nvPr>
        </p:nvSpPr>
        <p:spPr>
          <a:xfrm>
            <a:off x="1331640" y="1052736"/>
            <a:ext cx="4248472" cy="4968552"/>
          </a:xfrm>
        </p:spPr>
        <p:txBody>
          <a:bodyPr>
            <a:normAutofit fontScale="85000" lnSpcReduction="10000"/>
          </a:bodyPr>
          <a:lstStyle/>
          <a:p>
            <a:r>
              <a:rPr lang="ru-RU" dirty="0" err="1"/>
              <a:t>Єдиний</a:t>
            </a:r>
            <a:r>
              <a:rPr lang="ru-RU" dirty="0"/>
              <a:t> </a:t>
            </a:r>
            <a:r>
              <a:rPr lang="ru-RU" dirty="0" err="1"/>
              <a:t>його</a:t>
            </a:r>
            <a:r>
              <a:rPr lang="ru-RU" dirty="0"/>
              <a:t> </a:t>
            </a:r>
            <a:r>
              <a:rPr lang="ru-RU" dirty="0" err="1"/>
              <a:t>винахід</a:t>
            </a:r>
            <a:r>
              <a:rPr lang="ru-RU" dirty="0"/>
              <a:t>, </a:t>
            </a:r>
            <a:r>
              <a:rPr lang="ru-RU" dirty="0" err="1"/>
              <a:t>що</a:t>
            </a:r>
            <a:r>
              <a:rPr lang="ru-RU" dirty="0"/>
              <a:t> </a:t>
            </a:r>
            <a:r>
              <a:rPr lang="ru-RU" dirty="0" err="1"/>
              <a:t>здобув</a:t>
            </a:r>
            <a:r>
              <a:rPr lang="ru-RU" dirty="0"/>
              <a:t> </a:t>
            </a:r>
            <a:r>
              <a:rPr lang="ru-RU" dirty="0" err="1"/>
              <a:t>визнання</a:t>
            </a:r>
            <a:r>
              <a:rPr lang="ru-RU" dirty="0"/>
              <a:t> за </a:t>
            </a:r>
            <a:r>
              <a:rPr lang="ru-RU" dirty="0" err="1"/>
              <a:t>його</a:t>
            </a:r>
            <a:r>
              <a:rPr lang="ru-RU" dirty="0"/>
              <a:t> </a:t>
            </a:r>
            <a:r>
              <a:rPr lang="ru-RU" dirty="0" err="1"/>
              <a:t>життя</a:t>
            </a:r>
            <a:r>
              <a:rPr lang="ru-RU" dirty="0"/>
              <a:t>, — </a:t>
            </a:r>
            <a:r>
              <a:rPr lang="ru-RU" dirty="0" err="1"/>
              <a:t>коліщатковий</a:t>
            </a:r>
            <a:r>
              <a:rPr lang="ru-RU" dirty="0"/>
              <a:t> замок для </a:t>
            </a:r>
            <a:r>
              <a:rPr lang="ru-RU" dirty="0" err="1"/>
              <a:t>пістолета</a:t>
            </a:r>
            <a:r>
              <a:rPr lang="ru-RU" dirty="0"/>
              <a:t> (</a:t>
            </a:r>
            <a:r>
              <a:rPr lang="ru-RU" dirty="0" err="1"/>
              <a:t>що</a:t>
            </a:r>
            <a:r>
              <a:rPr lang="ru-RU" dirty="0"/>
              <a:t> </a:t>
            </a:r>
            <a:r>
              <a:rPr lang="ru-RU" dirty="0" err="1"/>
              <a:t>заводився</a:t>
            </a:r>
            <a:r>
              <a:rPr lang="ru-RU" dirty="0"/>
              <a:t> </a:t>
            </a:r>
            <a:r>
              <a:rPr lang="ru-RU" dirty="0" err="1"/>
              <a:t>ключем</a:t>
            </a:r>
            <a:r>
              <a:rPr lang="ru-RU" dirty="0"/>
              <a:t>). На початку </a:t>
            </a:r>
            <a:r>
              <a:rPr lang="ru-RU" dirty="0" err="1"/>
              <a:t>пістолет</a:t>
            </a:r>
            <a:r>
              <a:rPr lang="ru-RU" dirty="0"/>
              <a:t> з </a:t>
            </a:r>
            <a:r>
              <a:rPr lang="ru-RU" dirty="0" err="1"/>
              <a:t>коліщатковим</a:t>
            </a:r>
            <a:r>
              <a:rPr lang="ru-RU" dirty="0"/>
              <a:t> замком </a:t>
            </a:r>
            <a:r>
              <a:rPr lang="ru-RU" dirty="0" err="1"/>
              <a:t>був</a:t>
            </a:r>
            <a:r>
              <a:rPr lang="ru-RU" dirty="0"/>
              <a:t> мало </a:t>
            </a:r>
            <a:r>
              <a:rPr lang="ru-RU" dirty="0" err="1"/>
              <a:t>поширений</a:t>
            </a:r>
            <a:r>
              <a:rPr lang="ru-RU" dirty="0"/>
              <a:t>, але </a:t>
            </a:r>
            <a:r>
              <a:rPr lang="ru-RU" dirty="0" err="1"/>
              <a:t>вже</a:t>
            </a:r>
            <a:r>
              <a:rPr lang="ru-RU" dirty="0"/>
              <a:t> до </a:t>
            </a:r>
            <a:r>
              <a:rPr lang="ru-RU" dirty="0" err="1"/>
              <a:t>середини</a:t>
            </a:r>
            <a:r>
              <a:rPr lang="ru-RU" dirty="0"/>
              <a:t> </a:t>
            </a:r>
            <a:r>
              <a:rPr lang="en-US" dirty="0"/>
              <a:t>XVI </a:t>
            </a:r>
            <a:r>
              <a:rPr lang="ru-RU" dirty="0" err="1"/>
              <a:t>століття</a:t>
            </a:r>
            <a:r>
              <a:rPr lang="ru-RU" dirty="0"/>
              <a:t> став </a:t>
            </a:r>
            <a:r>
              <a:rPr lang="ru-RU" dirty="0" err="1"/>
              <a:t>популярним</a:t>
            </a:r>
            <a:r>
              <a:rPr lang="ru-RU" dirty="0"/>
              <a:t> у дворян, особливо у </a:t>
            </a:r>
            <a:r>
              <a:rPr lang="ru-RU" dirty="0" err="1"/>
              <a:t>кавалерії</a:t>
            </a:r>
            <a:r>
              <a:rPr lang="ru-RU" dirty="0"/>
              <a:t>, </a:t>
            </a:r>
            <a:r>
              <a:rPr lang="ru-RU" dirty="0" err="1"/>
              <a:t>що</a:t>
            </a:r>
            <a:r>
              <a:rPr lang="ru-RU" dirty="0"/>
              <a:t> </a:t>
            </a:r>
            <a:r>
              <a:rPr lang="ru-RU" dirty="0" err="1"/>
              <a:t>навіть</a:t>
            </a:r>
            <a:r>
              <a:rPr lang="ru-RU" dirty="0"/>
              <a:t> </a:t>
            </a:r>
            <a:r>
              <a:rPr lang="ru-RU" dirty="0" err="1"/>
              <a:t>відбилося</a:t>
            </a:r>
            <a:r>
              <a:rPr lang="ru-RU" dirty="0"/>
              <a:t> на </a:t>
            </a:r>
            <a:r>
              <a:rPr lang="ru-RU" dirty="0" err="1"/>
              <a:t>конструкції</a:t>
            </a:r>
            <a:r>
              <a:rPr lang="ru-RU" dirty="0"/>
              <a:t> </a:t>
            </a:r>
            <a:r>
              <a:rPr lang="ru-RU" dirty="0" err="1"/>
              <a:t>лицарських</a:t>
            </a:r>
            <a:r>
              <a:rPr lang="ru-RU" dirty="0"/>
              <a:t> </a:t>
            </a:r>
            <a:r>
              <a:rPr lang="ru-RU" dirty="0" err="1"/>
              <a:t>обладунків</a:t>
            </a:r>
            <a:r>
              <a:rPr lang="ru-RU" dirty="0"/>
              <a:t>, а </a:t>
            </a:r>
            <a:r>
              <a:rPr lang="ru-RU" dirty="0" err="1"/>
              <a:t>саме</a:t>
            </a:r>
            <a:r>
              <a:rPr lang="ru-RU" dirty="0"/>
              <a:t>: </a:t>
            </a:r>
            <a:r>
              <a:rPr lang="ru-RU" dirty="0" err="1"/>
              <a:t>максиміліанівські</a:t>
            </a:r>
            <a:r>
              <a:rPr lang="ru-RU" dirty="0"/>
              <a:t> </a:t>
            </a:r>
            <a:r>
              <a:rPr lang="ru-RU" dirty="0" err="1"/>
              <a:t>лати</a:t>
            </a:r>
            <a:r>
              <a:rPr lang="ru-RU" dirty="0"/>
              <a:t> через </a:t>
            </a:r>
            <a:r>
              <a:rPr lang="ru-RU" dirty="0" err="1"/>
              <a:t>необхідність</a:t>
            </a:r>
            <a:r>
              <a:rPr lang="ru-RU" dirty="0"/>
              <a:t> </a:t>
            </a:r>
            <a:r>
              <a:rPr lang="ru-RU" dirty="0" err="1"/>
              <a:t>пострілів</a:t>
            </a:r>
            <a:r>
              <a:rPr lang="ru-RU" dirty="0"/>
              <a:t> з </a:t>
            </a:r>
            <a:r>
              <a:rPr lang="ru-RU" dirty="0" err="1"/>
              <a:t>пістолетів</a:t>
            </a:r>
            <a:r>
              <a:rPr lang="ru-RU" dirty="0"/>
              <a:t> стали </a:t>
            </a:r>
            <a:r>
              <a:rPr lang="ru-RU" dirty="0" err="1"/>
              <a:t>робити</a:t>
            </a:r>
            <a:r>
              <a:rPr lang="ru-RU" dirty="0"/>
              <a:t> з рукавичками </a:t>
            </a:r>
            <a:r>
              <a:rPr lang="ru-RU" dirty="0" err="1"/>
              <a:t>замість</a:t>
            </a:r>
            <a:r>
              <a:rPr lang="ru-RU" dirty="0"/>
              <a:t> </a:t>
            </a:r>
            <a:r>
              <a:rPr lang="ru-RU" dirty="0" err="1"/>
              <a:t>рукавиць</a:t>
            </a:r>
            <a:r>
              <a:rPr lang="ru-RU" dirty="0"/>
              <a:t>. </a:t>
            </a:r>
            <a:r>
              <a:rPr lang="ru-RU" dirty="0" err="1"/>
              <a:t>Коліщатковий</a:t>
            </a:r>
            <a:r>
              <a:rPr lang="ru-RU" dirty="0"/>
              <a:t> замок для </a:t>
            </a:r>
            <a:r>
              <a:rPr lang="ru-RU" dirty="0" err="1"/>
              <a:t>пістолета</a:t>
            </a:r>
            <a:r>
              <a:rPr lang="ru-RU" dirty="0"/>
              <a:t>, </a:t>
            </a:r>
            <a:r>
              <a:rPr lang="ru-RU" dirty="0" err="1"/>
              <a:t>винайдений</a:t>
            </a:r>
            <a:r>
              <a:rPr lang="ru-RU" dirty="0"/>
              <a:t> Леонардо да </a:t>
            </a:r>
            <a:r>
              <a:rPr lang="ru-RU" dirty="0" err="1"/>
              <a:t>Вінчі</a:t>
            </a:r>
            <a:r>
              <a:rPr lang="ru-RU" dirty="0"/>
              <a:t>, </a:t>
            </a:r>
            <a:r>
              <a:rPr lang="ru-RU" dirty="0" err="1"/>
              <a:t>був</a:t>
            </a:r>
            <a:r>
              <a:rPr lang="ru-RU" dirty="0"/>
              <a:t> </a:t>
            </a:r>
            <a:r>
              <a:rPr lang="ru-RU" dirty="0" err="1"/>
              <a:t>настільки</a:t>
            </a:r>
            <a:r>
              <a:rPr lang="ru-RU" dirty="0"/>
              <a:t> </a:t>
            </a:r>
            <a:r>
              <a:rPr lang="ru-RU" dirty="0" err="1"/>
              <a:t>вдалим</a:t>
            </a:r>
            <a:r>
              <a:rPr lang="ru-RU" dirty="0"/>
              <a:t>, </a:t>
            </a:r>
            <a:r>
              <a:rPr lang="ru-RU" dirty="0" err="1"/>
              <a:t>що</a:t>
            </a:r>
            <a:r>
              <a:rPr lang="ru-RU" dirty="0"/>
              <a:t> </a:t>
            </a:r>
            <a:r>
              <a:rPr lang="ru-RU" dirty="0" err="1"/>
              <a:t>продовжував</a:t>
            </a:r>
            <a:r>
              <a:rPr lang="ru-RU" dirty="0"/>
              <a:t> </a:t>
            </a:r>
            <a:r>
              <a:rPr lang="ru-RU" dirty="0" err="1"/>
              <a:t>зустрічатися</a:t>
            </a:r>
            <a:r>
              <a:rPr lang="ru-RU" dirty="0"/>
              <a:t> і в </a:t>
            </a:r>
            <a:r>
              <a:rPr lang="en-US" dirty="0"/>
              <a:t>XIX </a:t>
            </a:r>
            <a:r>
              <a:rPr lang="ru-RU" dirty="0" err="1"/>
              <a:t>столітті</a:t>
            </a:r>
            <a:r>
              <a:rPr lang="ru-RU"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6088" y="2204864"/>
            <a:ext cx="2392296" cy="1800200"/>
          </a:xfrm>
          <a:prstGeom prst="rect">
            <a:avLst/>
          </a:prstGeom>
        </p:spPr>
      </p:pic>
    </p:spTree>
    <p:extLst>
      <p:ext uri="{BB962C8B-B14F-4D97-AF65-F5344CB8AC3E}">
        <p14:creationId xmlns:p14="http://schemas.microsoft.com/office/powerpoint/2010/main" val="331185620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Літературна спадщина</a:t>
            </a:r>
            <a:endParaRPr lang="ru-RU" dirty="0"/>
          </a:p>
        </p:txBody>
      </p:sp>
      <p:sp>
        <p:nvSpPr>
          <p:cNvPr id="3" name="Объект 2"/>
          <p:cNvSpPr>
            <a:spLocks noGrp="1"/>
          </p:cNvSpPr>
          <p:nvPr>
            <p:ph idx="1"/>
          </p:nvPr>
        </p:nvSpPr>
        <p:spPr>
          <a:xfrm>
            <a:off x="1371600" y="2420888"/>
            <a:ext cx="5072608" cy="3065513"/>
          </a:xfrm>
        </p:spPr>
        <p:txBody>
          <a:bodyPr>
            <a:normAutofit fontScale="70000" lnSpcReduction="20000"/>
          </a:bodyPr>
          <a:lstStyle/>
          <a:p>
            <a:r>
              <a:rPr lang="ru-RU" dirty="0" err="1" smtClean="0"/>
              <a:t>Його</a:t>
            </a:r>
            <a:r>
              <a:rPr lang="ru-RU" dirty="0" smtClean="0"/>
              <a:t> </a:t>
            </a:r>
            <a:r>
              <a:rPr lang="ru-RU" dirty="0"/>
              <a:t>«Трактат про </a:t>
            </a:r>
            <a:r>
              <a:rPr lang="ru-RU" dirty="0" err="1"/>
              <a:t>живопис</a:t>
            </a:r>
            <a:r>
              <a:rPr lang="ru-RU" dirty="0"/>
              <a:t>» оснащений </a:t>
            </a:r>
            <a:r>
              <a:rPr lang="ru-RU" dirty="0" err="1"/>
              <a:t>прекрасними</a:t>
            </a:r>
            <a:r>
              <a:rPr lang="ru-RU" dirty="0"/>
              <a:t> </a:t>
            </a:r>
            <a:r>
              <a:rPr lang="ru-RU" dirty="0" err="1"/>
              <a:t>описами</a:t>
            </a:r>
            <a:r>
              <a:rPr lang="ru-RU" dirty="0"/>
              <a:t> (</a:t>
            </a:r>
            <a:r>
              <a:rPr lang="ru-RU" dirty="0" err="1"/>
              <a:t>наприклад</a:t>
            </a:r>
            <a:r>
              <a:rPr lang="ru-RU" dirty="0"/>
              <a:t>, </a:t>
            </a:r>
            <a:r>
              <a:rPr lang="ru-RU" dirty="0" err="1"/>
              <a:t>знаменитий</a:t>
            </a:r>
            <a:r>
              <a:rPr lang="ru-RU" dirty="0"/>
              <a:t> </a:t>
            </a:r>
            <a:r>
              <a:rPr lang="ru-RU" dirty="0" err="1"/>
              <a:t>опис</a:t>
            </a:r>
            <a:r>
              <a:rPr lang="ru-RU" dirty="0"/>
              <a:t> потопу), </a:t>
            </a:r>
            <a:r>
              <a:rPr lang="ru-RU" dirty="0" err="1"/>
              <a:t>що</a:t>
            </a:r>
            <a:r>
              <a:rPr lang="ru-RU" dirty="0"/>
              <a:t> </a:t>
            </a:r>
            <a:r>
              <a:rPr lang="ru-RU" dirty="0" err="1"/>
              <a:t>вражають</a:t>
            </a:r>
            <a:r>
              <a:rPr lang="ru-RU" dirty="0"/>
              <a:t> </a:t>
            </a:r>
            <a:r>
              <a:rPr lang="ru-RU" dirty="0" err="1"/>
              <a:t>майстерністю</a:t>
            </a:r>
            <a:r>
              <a:rPr lang="ru-RU" dirty="0"/>
              <a:t> </a:t>
            </a:r>
            <a:r>
              <a:rPr lang="ru-RU" dirty="0" err="1"/>
              <a:t>словесної</a:t>
            </a:r>
            <a:r>
              <a:rPr lang="ru-RU" dirty="0"/>
              <a:t> </a:t>
            </a:r>
            <a:r>
              <a:rPr lang="ru-RU" dirty="0" err="1"/>
              <a:t>передачі</a:t>
            </a:r>
            <a:r>
              <a:rPr lang="ru-RU" dirty="0"/>
              <a:t> </a:t>
            </a:r>
            <a:r>
              <a:rPr lang="ru-RU" dirty="0" err="1"/>
              <a:t>живописних</a:t>
            </a:r>
            <a:r>
              <a:rPr lang="ru-RU" dirty="0"/>
              <a:t> і </a:t>
            </a:r>
            <a:r>
              <a:rPr lang="ru-RU" dirty="0" err="1"/>
              <a:t>пластичних</a:t>
            </a:r>
            <a:r>
              <a:rPr lang="ru-RU" dirty="0"/>
              <a:t> </a:t>
            </a:r>
            <a:r>
              <a:rPr lang="ru-RU" dirty="0" err="1"/>
              <a:t>образів</a:t>
            </a:r>
            <a:r>
              <a:rPr lang="ru-RU" dirty="0"/>
              <a:t>. Разом з </a:t>
            </a:r>
            <a:r>
              <a:rPr lang="ru-RU" dirty="0" err="1"/>
              <a:t>описами</a:t>
            </a:r>
            <a:r>
              <a:rPr lang="ru-RU" dirty="0"/>
              <a:t>, в </a:t>
            </a:r>
            <a:r>
              <a:rPr lang="ru-RU" dirty="0" err="1"/>
              <a:t>яких</a:t>
            </a:r>
            <a:r>
              <a:rPr lang="ru-RU" dirty="0"/>
              <a:t> </a:t>
            </a:r>
            <a:r>
              <a:rPr lang="ru-RU" dirty="0" err="1"/>
              <a:t>відчувається</a:t>
            </a:r>
            <a:r>
              <a:rPr lang="ru-RU" dirty="0"/>
              <a:t> манера художника-</a:t>
            </a:r>
            <a:r>
              <a:rPr lang="ru-RU" dirty="0" err="1"/>
              <a:t>живописця</a:t>
            </a:r>
            <a:r>
              <a:rPr lang="ru-RU" dirty="0"/>
              <a:t>, Леонардо да </a:t>
            </a:r>
            <a:r>
              <a:rPr lang="ru-RU" dirty="0" err="1"/>
              <a:t>Вінчі</a:t>
            </a:r>
            <a:r>
              <a:rPr lang="ru-RU" dirty="0"/>
              <a:t> </a:t>
            </a:r>
            <a:r>
              <a:rPr lang="ru-RU" dirty="0" err="1"/>
              <a:t>дає</a:t>
            </a:r>
            <a:r>
              <a:rPr lang="ru-RU" dirty="0"/>
              <a:t> в </a:t>
            </a:r>
            <a:r>
              <a:rPr lang="ru-RU" dirty="0" err="1"/>
              <a:t>своїх</a:t>
            </a:r>
            <a:r>
              <a:rPr lang="ru-RU" dirty="0"/>
              <a:t> </a:t>
            </a:r>
            <a:r>
              <a:rPr lang="ru-RU" dirty="0" err="1"/>
              <a:t>рукописах</a:t>
            </a:r>
            <a:r>
              <a:rPr lang="ru-RU" dirty="0"/>
              <a:t> </a:t>
            </a:r>
            <a:r>
              <a:rPr lang="ru-RU" dirty="0" err="1"/>
              <a:t>безліч</a:t>
            </a:r>
            <a:r>
              <a:rPr lang="ru-RU" dirty="0"/>
              <a:t> </a:t>
            </a:r>
            <a:r>
              <a:rPr lang="ru-RU" dirty="0" err="1"/>
              <a:t>зразків</a:t>
            </a:r>
            <a:r>
              <a:rPr lang="ru-RU" dirty="0"/>
              <a:t> </a:t>
            </a:r>
            <a:r>
              <a:rPr lang="ru-RU" dirty="0" err="1"/>
              <a:t>оповідної</a:t>
            </a:r>
            <a:r>
              <a:rPr lang="ru-RU" dirty="0"/>
              <a:t> </a:t>
            </a:r>
            <a:r>
              <a:rPr lang="ru-RU" dirty="0" err="1"/>
              <a:t>прози</a:t>
            </a:r>
            <a:r>
              <a:rPr lang="ru-RU" dirty="0"/>
              <a:t>: байки, </a:t>
            </a:r>
            <a:r>
              <a:rPr lang="ru-RU" dirty="0" err="1"/>
              <a:t>фацеції</a:t>
            </a:r>
            <a:r>
              <a:rPr lang="ru-RU" dirty="0"/>
              <a:t> (</a:t>
            </a:r>
            <a:r>
              <a:rPr lang="ru-RU" dirty="0" err="1"/>
              <a:t>жартівливі</a:t>
            </a:r>
            <a:r>
              <a:rPr lang="ru-RU" dirty="0"/>
              <a:t> </a:t>
            </a:r>
            <a:r>
              <a:rPr lang="ru-RU" dirty="0" err="1"/>
              <a:t>розповіді</a:t>
            </a:r>
            <a:r>
              <a:rPr lang="ru-RU" dirty="0"/>
              <a:t>), </a:t>
            </a:r>
            <a:r>
              <a:rPr lang="ru-RU" dirty="0" err="1"/>
              <a:t>афоризмів</a:t>
            </a:r>
            <a:r>
              <a:rPr lang="ru-RU" dirty="0"/>
              <a:t>, </a:t>
            </a:r>
            <a:r>
              <a:rPr lang="ru-RU" dirty="0" err="1"/>
              <a:t>алегорії</a:t>
            </a:r>
            <a:r>
              <a:rPr lang="ru-RU" dirty="0"/>
              <a:t>, </a:t>
            </a:r>
            <a:r>
              <a:rPr lang="ru-RU" dirty="0" err="1"/>
              <a:t>пророцтва</a:t>
            </a:r>
            <a:r>
              <a:rPr lang="ru-RU" dirty="0"/>
              <a:t>. У байках і </a:t>
            </a:r>
            <a:r>
              <a:rPr lang="ru-RU" dirty="0" err="1"/>
              <a:t>фацеціях</a:t>
            </a:r>
            <a:r>
              <a:rPr lang="ru-RU" dirty="0"/>
              <a:t> Леонардо </a:t>
            </a:r>
            <a:r>
              <a:rPr lang="ru-RU" dirty="0" err="1"/>
              <a:t>стоїть</a:t>
            </a:r>
            <a:r>
              <a:rPr lang="ru-RU" dirty="0"/>
              <a:t> на </a:t>
            </a:r>
            <a:r>
              <a:rPr lang="ru-RU" dirty="0" err="1"/>
              <a:t>рівні</a:t>
            </a:r>
            <a:r>
              <a:rPr lang="ru-RU" dirty="0"/>
              <a:t> </a:t>
            </a:r>
            <a:r>
              <a:rPr lang="ru-RU" dirty="0" err="1"/>
              <a:t>прозаїків</a:t>
            </a:r>
            <a:r>
              <a:rPr lang="ru-RU" dirty="0"/>
              <a:t> </a:t>
            </a:r>
            <a:r>
              <a:rPr lang="en-US" dirty="0"/>
              <a:t>XIV </a:t>
            </a:r>
            <a:r>
              <a:rPr lang="ru-RU" dirty="0" err="1"/>
              <a:t>століття</a:t>
            </a:r>
            <a:r>
              <a:rPr lang="ru-RU" dirty="0"/>
              <a:t> з </a:t>
            </a:r>
            <a:r>
              <a:rPr lang="ru-RU" dirty="0" err="1"/>
              <a:t>їхньою</a:t>
            </a:r>
            <a:r>
              <a:rPr lang="ru-RU" dirty="0"/>
              <a:t> простодушною практичною </a:t>
            </a:r>
            <a:r>
              <a:rPr lang="ru-RU" dirty="0" err="1"/>
              <a:t>мораллю</a:t>
            </a:r>
            <a:r>
              <a:rPr lang="ru-RU" dirty="0"/>
              <a:t>; а </a:t>
            </a:r>
            <a:r>
              <a:rPr lang="ru-RU" dirty="0" err="1"/>
              <a:t>деякі</a:t>
            </a:r>
            <a:r>
              <a:rPr lang="ru-RU" dirty="0"/>
              <a:t> </a:t>
            </a:r>
            <a:r>
              <a:rPr lang="ru-RU" dirty="0" err="1"/>
              <a:t>його</a:t>
            </a:r>
            <a:r>
              <a:rPr lang="ru-RU" dirty="0"/>
              <a:t> </a:t>
            </a:r>
            <a:r>
              <a:rPr lang="ru-RU" dirty="0" err="1"/>
              <a:t>фацеції</a:t>
            </a:r>
            <a:r>
              <a:rPr lang="ru-RU" dirty="0"/>
              <a:t> не </a:t>
            </a:r>
            <a:r>
              <a:rPr lang="ru-RU" dirty="0" err="1"/>
              <a:t>відрізняються</a:t>
            </a:r>
            <a:r>
              <a:rPr lang="ru-RU" dirty="0"/>
              <a:t> </a:t>
            </a:r>
            <a:r>
              <a:rPr lang="ru-RU" dirty="0" err="1"/>
              <a:t>від</a:t>
            </a:r>
            <a:r>
              <a:rPr lang="ru-RU" dirty="0"/>
              <a:t> новел </a:t>
            </a:r>
            <a:r>
              <a:rPr lang="ru-RU" dirty="0">
                <a:hlinkClick r:id="rId2" tooltip="Франко Сакетті (page does not exist)"/>
              </a:rPr>
              <a:t>Франко </a:t>
            </a:r>
            <a:r>
              <a:rPr lang="ru-RU" dirty="0" err="1">
                <a:hlinkClick r:id="rId2" tooltip="Франко Сакетті (page does not exist)"/>
              </a:rPr>
              <a:t>Сакетті</a:t>
            </a:r>
            <a:r>
              <a:rPr lang="ru-RU" dirty="0"/>
              <a:t>.</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201" y="2204864"/>
            <a:ext cx="1834492" cy="1224136"/>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185" y="3423280"/>
            <a:ext cx="1978508" cy="1728192"/>
          </a:xfrm>
          <a:prstGeom prst="rect">
            <a:avLst/>
          </a:prstGeom>
        </p:spPr>
      </p:pic>
    </p:spTree>
    <p:extLst>
      <p:ext uri="{BB962C8B-B14F-4D97-AF65-F5344CB8AC3E}">
        <p14:creationId xmlns:p14="http://schemas.microsoft.com/office/powerpoint/2010/main" val="380345261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295400"/>
            <a:ext cx="824136" cy="693440"/>
          </a:xfrm>
        </p:spPr>
        <p:txBody>
          <a:bodyPr/>
          <a:lstStyle/>
          <a:p>
            <a:endParaRPr lang="ru-RU" dirty="0"/>
          </a:p>
        </p:txBody>
      </p:sp>
      <p:sp>
        <p:nvSpPr>
          <p:cNvPr id="3" name="Объект 2"/>
          <p:cNvSpPr>
            <a:spLocks noGrp="1"/>
          </p:cNvSpPr>
          <p:nvPr>
            <p:ph idx="1"/>
          </p:nvPr>
        </p:nvSpPr>
        <p:spPr>
          <a:xfrm>
            <a:off x="1371600" y="2438400"/>
            <a:ext cx="2840360" cy="3048001"/>
          </a:xfrm>
        </p:spPr>
        <p:txBody>
          <a:bodyPr>
            <a:normAutofit fontScale="92500" lnSpcReduction="10000"/>
          </a:bodyPr>
          <a:lstStyle/>
          <a:p>
            <a:r>
              <a:rPr lang="vi-VN" b="1" dirty="0"/>
              <a:t>Леона́рдо да Ві́нчі</a:t>
            </a:r>
            <a:r>
              <a:rPr lang="vi-VN" dirty="0"/>
              <a:t>  — видатний італійський </a:t>
            </a:r>
            <a:r>
              <a:rPr lang="vi-VN" b="1" u="sng" dirty="0"/>
              <a:t>вчений, дослідник, </a:t>
            </a:r>
            <a:r>
              <a:rPr lang="vi-VN" b="1" u="sng" dirty="0">
                <a:hlinkClick r:id="rId2" tooltip="Винахід"/>
              </a:rPr>
              <a:t>винахідник</a:t>
            </a:r>
            <a:r>
              <a:rPr lang="vi-VN" b="1" u="sng" dirty="0"/>
              <a:t> і </a:t>
            </a:r>
            <a:r>
              <a:rPr lang="vi-VN" b="1" u="sng" dirty="0">
                <a:hlinkClick r:id="rId3" tooltip="Художник"/>
              </a:rPr>
              <a:t>художник</a:t>
            </a:r>
            <a:r>
              <a:rPr lang="vi-VN" b="1" u="sng" dirty="0"/>
              <a:t>, </a:t>
            </a:r>
            <a:r>
              <a:rPr lang="vi-VN" b="1" u="sng" dirty="0">
                <a:hlinkClick r:id="rId4" tooltip="Архітектор"/>
              </a:rPr>
              <a:t>архітектор</a:t>
            </a:r>
            <a:r>
              <a:rPr lang="vi-VN" b="1" u="sng" dirty="0"/>
              <a:t>, </a:t>
            </a:r>
            <a:r>
              <a:rPr lang="vi-VN" b="1" u="sng" dirty="0">
                <a:hlinkClick r:id="rId5" tooltip="Анатомія"/>
              </a:rPr>
              <a:t>анатоміст</a:t>
            </a:r>
            <a:r>
              <a:rPr lang="vi-VN" b="1" u="sng" dirty="0"/>
              <a:t> і </a:t>
            </a:r>
            <a:r>
              <a:rPr lang="vi-VN" b="1" u="sng" dirty="0">
                <a:hlinkClick r:id="rId6" tooltip="Інженер"/>
              </a:rPr>
              <a:t>інженер</a:t>
            </a:r>
            <a:r>
              <a:rPr lang="vi-VN" dirty="0"/>
              <a:t>, одна з найвизначніших постатей </a:t>
            </a:r>
            <a:r>
              <a:rPr lang="vi-VN" dirty="0">
                <a:hlinkClick r:id="rId7" tooltip="Італія"/>
              </a:rPr>
              <a:t>італійського</a:t>
            </a:r>
            <a:r>
              <a:rPr lang="vi-VN" dirty="0"/>
              <a:t> </a:t>
            </a:r>
            <a:r>
              <a:rPr lang="vi-VN" dirty="0">
                <a:hlinkClick r:id="rId8" tooltip="Ренесанс"/>
              </a:rPr>
              <a:t>Відродження</a:t>
            </a:r>
            <a:r>
              <a:rPr lang="vi-VN" dirty="0"/>
              <a:t>.</a:t>
            </a:r>
            <a:endParaRPr lang="ru-RU" dirty="0"/>
          </a:p>
        </p:txBody>
      </p:sp>
      <p:pic>
        <p:nvPicPr>
          <p:cNvPr id="4" name="Рисунок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72000" y="2276872"/>
            <a:ext cx="2197877" cy="3284474"/>
          </a:xfrm>
          <a:prstGeom prst="rect">
            <a:avLst/>
          </a:prstGeom>
        </p:spPr>
      </p:pic>
    </p:spTree>
    <p:extLst>
      <p:ext uri="{BB962C8B-B14F-4D97-AF65-F5344CB8AC3E}">
        <p14:creationId xmlns:p14="http://schemas.microsoft.com/office/powerpoint/2010/main" val="2540322708"/>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Дитинство</a:t>
            </a:r>
            <a:endParaRPr lang="ru-RU" dirty="0"/>
          </a:p>
        </p:txBody>
      </p:sp>
      <p:sp>
        <p:nvSpPr>
          <p:cNvPr id="3" name="Объект 2"/>
          <p:cNvSpPr>
            <a:spLocks noGrp="1"/>
          </p:cNvSpPr>
          <p:nvPr>
            <p:ph idx="1"/>
          </p:nvPr>
        </p:nvSpPr>
        <p:spPr>
          <a:xfrm>
            <a:off x="1371600" y="2438400"/>
            <a:ext cx="4352528" cy="3048001"/>
          </a:xfrm>
        </p:spPr>
        <p:txBody>
          <a:bodyPr>
            <a:normAutofit fontScale="85000" lnSpcReduction="10000"/>
          </a:bodyPr>
          <a:lstStyle/>
          <a:p>
            <a:pPr indent="0">
              <a:buNone/>
            </a:pPr>
            <a:r>
              <a:rPr lang="ru-RU" dirty="0" smtClean="0"/>
              <a:t>Леонардо </a:t>
            </a:r>
            <a:r>
              <a:rPr lang="ru-RU" dirty="0"/>
              <a:t>да </a:t>
            </a:r>
            <a:r>
              <a:rPr lang="ru-RU" dirty="0" err="1"/>
              <a:t>Вінчі</a:t>
            </a:r>
            <a:r>
              <a:rPr lang="ru-RU" dirty="0"/>
              <a:t> </a:t>
            </a:r>
            <a:r>
              <a:rPr lang="ru-RU" dirty="0" err="1"/>
              <a:t>народився</a:t>
            </a:r>
            <a:r>
              <a:rPr lang="ru-RU" dirty="0"/>
              <a:t> </a:t>
            </a:r>
            <a:r>
              <a:rPr lang="ru-RU" dirty="0">
                <a:hlinkClick r:id="rId2" tooltip="15 квітня"/>
              </a:rPr>
              <a:t>15 </a:t>
            </a:r>
            <a:r>
              <a:rPr lang="ru-RU" dirty="0" err="1">
                <a:hlinkClick r:id="rId2" tooltip="15 квітня"/>
              </a:rPr>
              <a:t>квітня</a:t>
            </a:r>
            <a:r>
              <a:rPr lang="ru-RU" dirty="0"/>
              <a:t> </a:t>
            </a:r>
            <a:r>
              <a:rPr lang="ru-RU" dirty="0">
                <a:hlinkClick r:id="rId3" tooltip="1452"/>
              </a:rPr>
              <a:t>1452</a:t>
            </a:r>
            <a:r>
              <a:rPr lang="ru-RU" dirty="0"/>
              <a:t> року в </a:t>
            </a:r>
            <a:r>
              <a:rPr lang="ru-RU" dirty="0" err="1"/>
              <a:t>селищі</a:t>
            </a:r>
            <a:r>
              <a:rPr lang="ru-RU" dirty="0"/>
              <a:t> </a:t>
            </a:r>
            <a:r>
              <a:rPr lang="ru-RU" dirty="0" err="1"/>
              <a:t>Анкіано</a:t>
            </a:r>
            <a:r>
              <a:rPr lang="ru-RU" dirty="0"/>
              <a:t> </a:t>
            </a:r>
            <a:r>
              <a:rPr lang="ru-RU" dirty="0" err="1"/>
              <a:t>поблизу</a:t>
            </a:r>
            <a:r>
              <a:rPr lang="ru-RU" dirty="0"/>
              <a:t> </a:t>
            </a:r>
            <a:r>
              <a:rPr lang="ru-RU" dirty="0" err="1"/>
              <a:t>Вінчі</a:t>
            </a:r>
            <a:r>
              <a:rPr lang="ru-RU" dirty="0"/>
              <a:t>, </a:t>
            </a:r>
            <a:r>
              <a:rPr lang="ru-RU" dirty="0" err="1"/>
              <a:t>укріпленої</a:t>
            </a:r>
            <a:r>
              <a:rPr lang="ru-RU" dirty="0"/>
              <a:t> </a:t>
            </a:r>
            <a:r>
              <a:rPr lang="ru-RU" dirty="0" err="1">
                <a:hlinkClick r:id="rId4" tooltip="Фортеця"/>
              </a:rPr>
              <a:t>фортеці</a:t>
            </a:r>
            <a:r>
              <a:rPr lang="ru-RU" dirty="0"/>
              <a:t> за 30 км </a:t>
            </a:r>
            <a:r>
              <a:rPr lang="ru-RU" dirty="0" err="1"/>
              <a:t>від</a:t>
            </a:r>
            <a:r>
              <a:rPr lang="ru-RU" dirty="0"/>
              <a:t> </a:t>
            </a:r>
            <a:r>
              <a:rPr lang="ru-RU" dirty="0" err="1">
                <a:hlinkClick r:id="rId5" tooltip="Флоренція"/>
              </a:rPr>
              <a:t>Флоренції</a:t>
            </a:r>
            <a:r>
              <a:rPr lang="ru-RU" dirty="0"/>
              <a:t>, о «</a:t>
            </a:r>
            <a:r>
              <a:rPr lang="ru-RU" dirty="0" err="1"/>
              <a:t>третій</a:t>
            </a:r>
            <a:r>
              <a:rPr lang="ru-RU" dirty="0"/>
              <a:t> </a:t>
            </a:r>
            <a:r>
              <a:rPr lang="ru-RU" dirty="0" err="1"/>
              <a:t>годині</a:t>
            </a:r>
            <a:r>
              <a:rPr lang="ru-RU" dirty="0"/>
              <a:t> </a:t>
            </a:r>
            <a:r>
              <a:rPr lang="ru-RU" dirty="0" err="1"/>
              <a:t>ночі</a:t>
            </a:r>
            <a:r>
              <a:rPr lang="ru-RU" dirty="0"/>
              <a:t>», </a:t>
            </a:r>
            <a:r>
              <a:rPr lang="ru-RU" dirty="0" err="1"/>
              <a:t>тобто</a:t>
            </a:r>
            <a:r>
              <a:rPr lang="ru-RU" dirty="0"/>
              <a:t> о </a:t>
            </a:r>
            <a:r>
              <a:rPr lang="ru-RU" dirty="0" err="1"/>
              <a:t>дев'ятій</a:t>
            </a:r>
            <a:r>
              <a:rPr lang="ru-RU" dirty="0"/>
              <a:t> </a:t>
            </a:r>
            <a:r>
              <a:rPr lang="ru-RU" dirty="0" err="1"/>
              <a:t>вечора</a:t>
            </a:r>
            <a:r>
              <a:rPr lang="ru-RU" dirty="0"/>
              <a:t> за </a:t>
            </a:r>
            <a:r>
              <a:rPr lang="ru-RU" dirty="0" err="1"/>
              <a:t>сучасним</a:t>
            </a:r>
            <a:r>
              <a:rPr lang="ru-RU" dirty="0"/>
              <a:t> </a:t>
            </a:r>
            <a:r>
              <a:rPr lang="ru-RU" dirty="0" err="1"/>
              <a:t>відліком</a:t>
            </a:r>
            <a:r>
              <a:rPr lang="ru-RU" dirty="0"/>
              <a:t> часу. В </a:t>
            </a:r>
            <a:r>
              <a:rPr lang="ru-RU" dirty="0" err="1"/>
              <a:t>щоденнику</a:t>
            </a:r>
            <a:r>
              <a:rPr lang="ru-RU" dirty="0"/>
              <a:t> </a:t>
            </a:r>
            <a:r>
              <a:rPr lang="ru-RU" dirty="0" err="1"/>
              <a:t>діда</a:t>
            </a:r>
            <a:r>
              <a:rPr lang="ru-RU" dirty="0"/>
              <a:t> Леонардо </a:t>
            </a:r>
            <a:r>
              <a:rPr lang="ru-RU" dirty="0" err="1"/>
              <a:t>відмічено</a:t>
            </a:r>
            <a:r>
              <a:rPr lang="ru-RU" dirty="0"/>
              <a:t> (</a:t>
            </a:r>
            <a:r>
              <a:rPr lang="ru-RU" dirty="0" err="1"/>
              <a:t>дослівний</a:t>
            </a:r>
            <a:r>
              <a:rPr lang="ru-RU" dirty="0"/>
              <a:t> переклад): «В </a:t>
            </a:r>
            <a:r>
              <a:rPr lang="ru-RU" dirty="0" err="1"/>
              <a:t>суботу</a:t>
            </a:r>
            <a:r>
              <a:rPr lang="ru-RU" dirty="0"/>
              <a:t>, о </a:t>
            </a:r>
            <a:r>
              <a:rPr lang="ru-RU" dirty="0" err="1"/>
              <a:t>третій</a:t>
            </a:r>
            <a:r>
              <a:rPr lang="ru-RU" dirty="0"/>
              <a:t> </a:t>
            </a:r>
            <a:r>
              <a:rPr lang="ru-RU" dirty="0" err="1"/>
              <a:t>годині</a:t>
            </a:r>
            <a:r>
              <a:rPr lang="ru-RU" dirty="0"/>
              <a:t> </a:t>
            </a:r>
            <a:r>
              <a:rPr lang="ru-RU" dirty="0" err="1"/>
              <a:t>ночі</a:t>
            </a:r>
            <a:r>
              <a:rPr lang="ru-RU" dirty="0"/>
              <a:t> 15 </a:t>
            </a:r>
            <a:r>
              <a:rPr lang="ru-RU" dirty="0" err="1"/>
              <a:t>квітня</a:t>
            </a:r>
            <a:r>
              <a:rPr lang="ru-RU" dirty="0"/>
              <a:t> </a:t>
            </a:r>
            <a:r>
              <a:rPr lang="ru-RU" dirty="0" err="1"/>
              <a:t>народився</a:t>
            </a:r>
            <a:r>
              <a:rPr lang="ru-RU" dirty="0"/>
              <a:t> </a:t>
            </a:r>
            <a:r>
              <a:rPr lang="ru-RU" dirty="0" err="1"/>
              <a:t>мій</a:t>
            </a:r>
            <a:r>
              <a:rPr lang="ru-RU" dirty="0"/>
              <a:t> </a:t>
            </a:r>
            <a:r>
              <a:rPr lang="ru-RU" dirty="0" err="1"/>
              <a:t>онук</a:t>
            </a:r>
            <a:r>
              <a:rPr lang="ru-RU" dirty="0"/>
              <a:t>, </a:t>
            </a:r>
            <a:r>
              <a:rPr lang="ru-RU" dirty="0" err="1"/>
              <a:t>син</a:t>
            </a:r>
            <a:r>
              <a:rPr lang="ru-RU" dirty="0"/>
              <a:t> </a:t>
            </a:r>
            <a:r>
              <a:rPr lang="ru-RU" dirty="0" err="1"/>
              <a:t>мого</a:t>
            </a:r>
            <a:r>
              <a:rPr lang="ru-RU" dirty="0"/>
              <a:t> </a:t>
            </a:r>
            <a:r>
              <a:rPr lang="ru-RU" dirty="0" err="1"/>
              <a:t>сина</a:t>
            </a:r>
            <a:r>
              <a:rPr lang="ru-RU" dirty="0"/>
              <a:t> </a:t>
            </a:r>
            <a:r>
              <a:rPr lang="ru-RU" dirty="0" err="1"/>
              <a:t>П'єро</a:t>
            </a:r>
            <a:r>
              <a:rPr lang="ru-RU" dirty="0"/>
              <a:t>. Хлопчика назвали Леонардо. </a:t>
            </a:r>
          </a:p>
        </p:txBody>
      </p: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78960" y="2780928"/>
            <a:ext cx="2520280" cy="2520280"/>
          </a:xfrm>
          <a:prstGeom prst="rect">
            <a:avLst/>
          </a:prstGeom>
        </p:spPr>
      </p:pic>
    </p:spTree>
    <p:extLst>
      <p:ext uri="{BB962C8B-B14F-4D97-AF65-F5344CB8AC3E}">
        <p14:creationId xmlns:p14="http://schemas.microsoft.com/office/powerpoint/2010/main" val="167738621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Вчитель</a:t>
            </a:r>
            <a:endParaRPr lang="ru-RU" dirty="0"/>
          </a:p>
        </p:txBody>
      </p:sp>
      <p:sp>
        <p:nvSpPr>
          <p:cNvPr id="3" name="Объект 2"/>
          <p:cNvSpPr>
            <a:spLocks noGrp="1"/>
          </p:cNvSpPr>
          <p:nvPr>
            <p:ph idx="1"/>
          </p:nvPr>
        </p:nvSpPr>
        <p:spPr>
          <a:xfrm>
            <a:off x="971600" y="2420888"/>
            <a:ext cx="4608512" cy="3240360"/>
          </a:xfrm>
        </p:spPr>
        <p:txBody>
          <a:bodyPr>
            <a:normAutofit fontScale="92500" lnSpcReduction="20000"/>
          </a:bodyPr>
          <a:lstStyle/>
          <a:p>
            <a:pPr indent="0">
              <a:buNone/>
            </a:pPr>
            <a:r>
              <a:rPr lang="ru-RU" dirty="0" err="1" smtClean="0"/>
              <a:t>Приблизно</a:t>
            </a:r>
            <a:r>
              <a:rPr lang="ru-RU" dirty="0" smtClean="0"/>
              <a:t> </a:t>
            </a:r>
            <a:r>
              <a:rPr lang="ru-RU" dirty="0"/>
              <a:t>з 15 </a:t>
            </a:r>
            <a:r>
              <a:rPr lang="ru-RU" dirty="0" err="1"/>
              <a:t>років</a:t>
            </a:r>
            <a:r>
              <a:rPr lang="ru-RU" dirty="0"/>
              <a:t> </a:t>
            </a:r>
            <a:r>
              <a:rPr lang="ru-RU" dirty="0" err="1"/>
              <a:t>навчався</a:t>
            </a:r>
            <a:r>
              <a:rPr lang="ru-RU" dirty="0"/>
              <a:t> у </a:t>
            </a:r>
            <a:r>
              <a:rPr lang="ru-RU" dirty="0" err="1"/>
              <a:t>майстерні</a:t>
            </a:r>
            <a:r>
              <a:rPr lang="ru-RU" dirty="0"/>
              <a:t> </a:t>
            </a:r>
            <a:r>
              <a:rPr lang="ru-RU" dirty="0" err="1">
                <a:hlinkClick r:id="rId2" tooltip="Андреа дель Верроккйо"/>
              </a:rPr>
              <a:t>Верроккіо</a:t>
            </a:r>
            <a:r>
              <a:rPr lang="ru-RU" dirty="0"/>
              <a:t>. </a:t>
            </a:r>
            <a:r>
              <a:rPr lang="ru-RU" dirty="0" err="1"/>
              <a:t>Майстерня</a:t>
            </a:r>
            <a:r>
              <a:rPr lang="ru-RU" dirty="0"/>
              <a:t> </a:t>
            </a:r>
            <a:r>
              <a:rPr lang="ru-RU" dirty="0" err="1"/>
              <a:t>Верроккіо</a:t>
            </a:r>
            <a:r>
              <a:rPr lang="ru-RU" dirty="0"/>
              <a:t> </a:t>
            </a:r>
            <a:r>
              <a:rPr lang="ru-RU" dirty="0" err="1"/>
              <a:t>містилася</a:t>
            </a:r>
            <a:r>
              <a:rPr lang="ru-RU" dirty="0"/>
              <a:t> в </a:t>
            </a:r>
            <a:r>
              <a:rPr lang="ru-RU" dirty="0" err="1"/>
              <a:t>інтелектуальному</a:t>
            </a:r>
            <a:r>
              <a:rPr lang="ru-RU" dirty="0"/>
              <a:t> </a:t>
            </a:r>
            <a:r>
              <a:rPr lang="ru-RU" dirty="0" err="1"/>
              <a:t>центрі</a:t>
            </a:r>
            <a:r>
              <a:rPr lang="ru-RU" dirty="0"/>
              <a:t> </a:t>
            </a:r>
            <a:r>
              <a:rPr lang="ru-RU" dirty="0" err="1"/>
              <a:t>тодішньої</a:t>
            </a:r>
            <a:r>
              <a:rPr lang="ru-RU" dirty="0"/>
              <a:t> </a:t>
            </a:r>
            <a:r>
              <a:rPr lang="ru-RU" dirty="0" err="1"/>
              <a:t>Італії</a:t>
            </a:r>
            <a:r>
              <a:rPr lang="ru-RU" dirty="0"/>
              <a:t>, </a:t>
            </a:r>
            <a:r>
              <a:rPr lang="ru-RU" dirty="0" err="1"/>
              <a:t>місті</a:t>
            </a:r>
            <a:r>
              <a:rPr lang="ru-RU" dirty="0"/>
              <a:t> </a:t>
            </a:r>
            <a:r>
              <a:rPr lang="ru-RU" dirty="0" err="1"/>
              <a:t>Флоренції</a:t>
            </a:r>
            <a:r>
              <a:rPr lang="ru-RU" dirty="0"/>
              <a:t>, </a:t>
            </a:r>
            <a:r>
              <a:rPr lang="ru-RU" dirty="0" err="1"/>
              <a:t>що</a:t>
            </a:r>
            <a:r>
              <a:rPr lang="ru-RU" dirty="0"/>
              <a:t> дозволило Леонардо </a:t>
            </a:r>
            <a:r>
              <a:rPr lang="ru-RU" dirty="0" err="1"/>
              <a:t>навчитися</a:t>
            </a:r>
            <a:r>
              <a:rPr lang="ru-RU" dirty="0"/>
              <a:t> </a:t>
            </a:r>
            <a:r>
              <a:rPr lang="ru-RU" dirty="0" err="1"/>
              <a:t>гуманітарним</a:t>
            </a:r>
            <a:r>
              <a:rPr lang="ru-RU" dirty="0"/>
              <a:t> наукам, а </a:t>
            </a:r>
            <a:r>
              <a:rPr lang="ru-RU" dirty="0" err="1"/>
              <a:t>також</a:t>
            </a:r>
            <a:r>
              <a:rPr lang="ru-RU" dirty="0"/>
              <a:t> набути </a:t>
            </a:r>
            <a:r>
              <a:rPr lang="ru-RU" dirty="0" err="1"/>
              <a:t>деяких</a:t>
            </a:r>
            <a:r>
              <a:rPr lang="ru-RU" dirty="0"/>
              <a:t> </a:t>
            </a:r>
            <a:r>
              <a:rPr lang="ru-RU" dirty="0" err="1"/>
              <a:t>технічних</a:t>
            </a:r>
            <a:r>
              <a:rPr lang="ru-RU" dirty="0"/>
              <a:t> </a:t>
            </a:r>
            <a:r>
              <a:rPr lang="ru-RU" dirty="0" err="1"/>
              <a:t>знань</a:t>
            </a:r>
            <a:r>
              <a:rPr lang="ru-RU" dirty="0"/>
              <a:t>.</a:t>
            </a:r>
          </a:p>
          <a:p>
            <a:pPr indent="0">
              <a:buNone/>
            </a:pPr>
            <a:r>
              <a:rPr lang="ru-RU" dirty="0"/>
              <a:t>На</a:t>
            </a:r>
            <a:r>
              <a:rPr lang="en-US" dirty="0"/>
              <a:t>c</a:t>
            </a:r>
            <a:r>
              <a:rPr lang="ru-RU" dirty="0" err="1"/>
              <a:t>правді</a:t>
            </a:r>
            <a:r>
              <a:rPr lang="ru-RU" dirty="0"/>
              <a:t>, </a:t>
            </a:r>
            <a:r>
              <a:rPr lang="ru-RU" dirty="0" err="1"/>
              <a:t>офіційно</a:t>
            </a:r>
            <a:r>
              <a:rPr lang="ru-RU" dirty="0"/>
              <a:t> першим </a:t>
            </a:r>
            <a:r>
              <a:rPr lang="ru-RU" dirty="0" err="1"/>
              <a:t>вчителем</a:t>
            </a:r>
            <a:r>
              <a:rPr lang="ru-RU" dirty="0"/>
              <a:t> Леонардо </a:t>
            </a:r>
            <a:r>
              <a:rPr lang="ru-RU" dirty="0" err="1"/>
              <a:t>вважають</a:t>
            </a:r>
            <a:r>
              <a:rPr lang="ru-RU" dirty="0"/>
              <a:t> </a:t>
            </a:r>
            <a:r>
              <a:rPr lang="ru-RU" dirty="0" err="1">
                <a:hlinkClick r:id="rId2" tooltip="Андреа дель Верроккйо"/>
              </a:rPr>
              <a:t>Верроккіо</a:t>
            </a:r>
            <a:r>
              <a:rPr lang="ru-RU" dirty="0"/>
              <a:t>, </a:t>
            </a:r>
            <a:r>
              <a:rPr lang="ru-RU" dirty="0" err="1"/>
              <a:t>справжнє</a:t>
            </a:r>
            <a:r>
              <a:rPr lang="ru-RU" dirty="0"/>
              <a:t> </a:t>
            </a:r>
            <a:r>
              <a:rPr lang="ru-RU" dirty="0" err="1"/>
              <a:t>ім'я</a:t>
            </a:r>
            <a:r>
              <a:rPr lang="ru-RU" dirty="0"/>
              <a:t> </a:t>
            </a:r>
            <a:r>
              <a:rPr lang="ru-RU" dirty="0" err="1"/>
              <a:t>якого</a:t>
            </a:r>
            <a:r>
              <a:rPr lang="ru-RU" dirty="0"/>
              <a:t> </a:t>
            </a:r>
            <a:r>
              <a:rPr lang="ru-RU" dirty="0" err="1"/>
              <a:t>Андреа</a:t>
            </a:r>
            <a:r>
              <a:rPr lang="ru-RU" dirty="0"/>
              <a:t> </a:t>
            </a:r>
            <a:r>
              <a:rPr lang="ru-RU" dirty="0" err="1"/>
              <a:t>ді</a:t>
            </a:r>
            <a:r>
              <a:rPr lang="ru-RU" dirty="0"/>
              <a:t> </a:t>
            </a:r>
            <a:r>
              <a:rPr lang="ru-RU" dirty="0" err="1"/>
              <a:t>Мікеле</a:t>
            </a:r>
            <a:r>
              <a:rPr lang="ru-RU" dirty="0"/>
              <a:t> </a:t>
            </a:r>
            <a:r>
              <a:rPr lang="ru-RU" dirty="0" err="1"/>
              <a:t>Чоні</a:t>
            </a:r>
            <a:r>
              <a:rPr lang="ru-RU" dirty="0"/>
              <a:t>.</a:t>
            </a:r>
          </a:p>
          <a:p>
            <a:endParaRPr lang="ru-RU"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564904"/>
            <a:ext cx="2520280" cy="2520280"/>
          </a:xfrm>
          <a:prstGeom prst="rect">
            <a:avLst/>
          </a:prstGeom>
        </p:spPr>
      </p:pic>
    </p:spTree>
    <p:extLst>
      <p:ext uri="{BB962C8B-B14F-4D97-AF65-F5344CB8AC3E}">
        <p14:creationId xmlns:p14="http://schemas.microsoft.com/office/powerpoint/2010/main" val="64561496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043608" y="1295400"/>
            <a:ext cx="327992" cy="549424"/>
          </a:xfrm>
        </p:spPr>
        <p:txBody>
          <a:bodyPr>
            <a:normAutofit fontScale="90000"/>
          </a:bodyPr>
          <a:lstStyle/>
          <a:p>
            <a:endParaRPr lang="ru-RU" dirty="0"/>
          </a:p>
        </p:txBody>
      </p:sp>
      <p:sp>
        <p:nvSpPr>
          <p:cNvPr id="3" name="Объект 2"/>
          <p:cNvSpPr>
            <a:spLocks noGrp="1"/>
          </p:cNvSpPr>
          <p:nvPr>
            <p:ph idx="1"/>
          </p:nvPr>
        </p:nvSpPr>
        <p:spPr>
          <a:xfrm>
            <a:off x="1371600" y="1412776"/>
            <a:ext cx="2624336" cy="4073625"/>
          </a:xfrm>
        </p:spPr>
        <p:txBody>
          <a:bodyPr>
            <a:normAutofit lnSpcReduction="10000"/>
          </a:bodyPr>
          <a:lstStyle/>
          <a:p>
            <a:r>
              <a:rPr lang="ru-RU" dirty="0"/>
              <a:t>У 1481 </a:t>
            </a:r>
            <a:r>
              <a:rPr lang="ru-RU" dirty="0" err="1"/>
              <a:t>році</a:t>
            </a:r>
            <a:r>
              <a:rPr lang="ru-RU" dirty="0"/>
              <a:t> </a:t>
            </a:r>
            <a:r>
              <a:rPr lang="ru-RU" dirty="0" err="1"/>
              <a:t>монастир</a:t>
            </a:r>
            <a:r>
              <a:rPr lang="ru-RU" dirty="0"/>
              <a:t> Сан </a:t>
            </a:r>
            <a:r>
              <a:rPr lang="ru-RU" dirty="0" err="1"/>
              <a:t>Донато</a:t>
            </a:r>
            <a:r>
              <a:rPr lang="ru-RU" dirty="0"/>
              <a:t> а </a:t>
            </a:r>
            <a:r>
              <a:rPr lang="ru-RU" dirty="0" err="1"/>
              <a:t>Сісто</a:t>
            </a:r>
            <a:r>
              <a:rPr lang="ru-RU" dirty="0"/>
              <a:t> </a:t>
            </a:r>
            <a:r>
              <a:rPr lang="ru-RU" dirty="0" err="1"/>
              <a:t>замовляє</a:t>
            </a:r>
            <a:r>
              <a:rPr lang="ru-RU" dirty="0"/>
              <a:t> Леонардо великий </a:t>
            </a:r>
            <a:r>
              <a:rPr lang="ru-RU" dirty="0" err="1"/>
              <a:t>вівтарний</a:t>
            </a:r>
            <a:r>
              <a:rPr lang="ru-RU" dirty="0"/>
              <a:t> образ «</a:t>
            </a:r>
            <a:r>
              <a:rPr lang="ru-RU" dirty="0" err="1"/>
              <a:t>Поклоніння</a:t>
            </a:r>
            <a:r>
              <a:rPr lang="ru-RU" dirty="0"/>
              <a:t> </a:t>
            </a:r>
            <a:r>
              <a:rPr lang="ru-RU" dirty="0" err="1"/>
              <a:t>Волхвів</a:t>
            </a:r>
            <a:r>
              <a:rPr lang="ru-RU" dirty="0"/>
              <a:t>» (не завершений). </a:t>
            </a:r>
            <a:r>
              <a:rPr lang="ru-RU" dirty="0" err="1"/>
              <a:t>Тоді</a:t>
            </a:r>
            <a:r>
              <a:rPr lang="ru-RU" dirty="0"/>
              <a:t> ж </a:t>
            </a:r>
            <a:r>
              <a:rPr lang="ru-RU" dirty="0" err="1"/>
              <a:t>була</a:t>
            </a:r>
            <a:r>
              <a:rPr lang="ru-RU" dirty="0"/>
              <a:t> почата робота над картиною «</a:t>
            </a:r>
            <a:r>
              <a:rPr lang="ru-RU" dirty="0" err="1"/>
              <a:t>Святий</a:t>
            </a:r>
            <a:r>
              <a:rPr lang="ru-RU" dirty="0"/>
              <a:t> </a:t>
            </a:r>
            <a:r>
              <a:rPr lang="ru-RU" dirty="0" err="1"/>
              <a:t>Ієронім</a:t>
            </a:r>
            <a:r>
              <a:rPr lang="ru-RU"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0" y="1124744"/>
            <a:ext cx="2791284" cy="2676287"/>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801031"/>
            <a:ext cx="1526323" cy="2001352"/>
          </a:xfrm>
          <a:prstGeom prst="rect">
            <a:avLst/>
          </a:prstGeom>
        </p:spPr>
      </p:pic>
    </p:spTree>
    <p:extLst>
      <p:ext uri="{BB962C8B-B14F-4D97-AF65-F5344CB8AC3E}">
        <p14:creationId xmlns:p14="http://schemas.microsoft.com/office/powerpoint/2010/main" val="4871996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1325881" y="116632"/>
            <a:ext cx="45719" cy="1178768"/>
          </a:xfrm>
        </p:spPr>
        <p:txBody>
          <a:bodyPr/>
          <a:lstStyle/>
          <a:p>
            <a:endParaRPr lang="ru-RU" dirty="0"/>
          </a:p>
        </p:txBody>
      </p:sp>
      <p:sp>
        <p:nvSpPr>
          <p:cNvPr id="3" name="Объект 2"/>
          <p:cNvSpPr>
            <a:spLocks noGrp="1"/>
          </p:cNvSpPr>
          <p:nvPr>
            <p:ph idx="1"/>
          </p:nvPr>
        </p:nvSpPr>
        <p:spPr>
          <a:xfrm>
            <a:off x="1371600" y="1268760"/>
            <a:ext cx="2984376" cy="4336926"/>
          </a:xfrm>
        </p:spPr>
        <p:txBody>
          <a:bodyPr>
            <a:normAutofit/>
          </a:bodyPr>
          <a:lstStyle/>
          <a:p>
            <a:pPr indent="0">
              <a:buNone/>
            </a:pPr>
            <a:r>
              <a:rPr lang="vi-VN" dirty="0"/>
              <a:t>У 1482 році Леонардо, будучи, за словами </a:t>
            </a:r>
            <a:r>
              <a:rPr lang="vi-VN" dirty="0">
                <a:hlinkClick r:id="rId2" tooltip="Джорджо Вазарі"/>
              </a:rPr>
              <a:t>Вазарі</a:t>
            </a:r>
            <a:r>
              <a:rPr lang="vi-VN" dirty="0"/>
              <a:t>, дуже талановитим музи́кою</a:t>
            </a:r>
            <a:r>
              <a:rPr lang="vi-VN" baseline="30000" dirty="0">
                <a:hlinkClick r:id="rId3"/>
              </a:rPr>
              <a:t>[2]</a:t>
            </a:r>
            <a:r>
              <a:rPr lang="vi-VN" dirty="0"/>
              <a:t>, створив срібну ліру у формі кінської голови. </a:t>
            </a:r>
            <a:r>
              <a:rPr lang="vi-VN" dirty="0">
                <a:hlinkClick r:id="rId4" tooltip="Лоренцо Медічі"/>
              </a:rPr>
              <a:t>Лоренцо Медічі</a:t>
            </a:r>
            <a:r>
              <a:rPr lang="vi-VN" dirty="0"/>
              <a:t> послав його як миротворця до </a:t>
            </a:r>
            <a:r>
              <a:rPr lang="vi-VN" dirty="0">
                <a:hlinkClick r:id="rId5" tooltip="Лодовіко Сфорца (page does not exist)"/>
              </a:rPr>
              <a:t>Лодовіко Сфорца</a:t>
            </a:r>
            <a:r>
              <a:rPr lang="vi-VN" dirty="0"/>
              <a:t> в Мілан, а ліру відправив з ним як подарунок. </a:t>
            </a:r>
            <a:endParaRPr lang="ru-RU" dirty="0"/>
          </a:p>
        </p:txBody>
      </p: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1067584"/>
            <a:ext cx="2962275" cy="4552950"/>
          </a:xfrm>
          <a:prstGeom prst="rect">
            <a:avLst/>
          </a:prstGeom>
        </p:spPr>
      </p:pic>
    </p:spTree>
    <p:extLst>
      <p:ext uri="{BB962C8B-B14F-4D97-AF65-F5344CB8AC3E}">
        <p14:creationId xmlns:p14="http://schemas.microsoft.com/office/powerpoint/2010/main" val="95955631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flipV="1">
            <a:off x="827584" y="1124744"/>
            <a:ext cx="544016" cy="170656"/>
          </a:xfrm>
        </p:spPr>
        <p:txBody>
          <a:bodyPr>
            <a:normAutofit fontScale="90000"/>
          </a:bodyPr>
          <a:lstStyle/>
          <a:p>
            <a:endParaRPr lang="ru-RU" dirty="0"/>
          </a:p>
        </p:txBody>
      </p:sp>
      <p:sp>
        <p:nvSpPr>
          <p:cNvPr id="3" name="Объект 2"/>
          <p:cNvSpPr>
            <a:spLocks noGrp="1"/>
          </p:cNvSpPr>
          <p:nvPr>
            <p:ph idx="1"/>
          </p:nvPr>
        </p:nvSpPr>
        <p:spPr>
          <a:xfrm>
            <a:off x="1371600" y="1268760"/>
            <a:ext cx="3200400" cy="4217641"/>
          </a:xfrm>
        </p:spPr>
        <p:txBody>
          <a:bodyPr>
            <a:normAutofit fontScale="92500"/>
          </a:bodyPr>
          <a:lstStyle/>
          <a:p>
            <a:pPr indent="0">
              <a:buNone/>
            </a:pPr>
            <a:r>
              <a:rPr lang="vi-VN" dirty="0"/>
              <a:t>Цього ж року Леонардо почав роботу над кінним пам'ятником Франческо Сфорца, батька Людовика Моро. Протягом 10 років Леонардо да Вінчі працює над цим монументом (глиняна модель статуї була зруйнована при взятті Мілану французами у 1500; відома лише за підготовчими ескізами). </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0032" y="1340769"/>
            <a:ext cx="3024336" cy="4372434"/>
          </a:xfrm>
          <a:prstGeom prst="rect">
            <a:avLst/>
          </a:prstGeom>
        </p:spPr>
      </p:pic>
    </p:spTree>
    <p:extLst>
      <p:ext uri="{BB962C8B-B14F-4D97-AF65-F5344CB8AC3E}">
        <p14:creationId xmlns:p14="http://schemas.microsoft.com/office/powerpoint/2010/main" val="4219605248"/>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1325881" y="1295400"/>
            <a:ext cx="45719" cy="621432"/>
          </a:xfrm>
        </p:spPr>
        <p:txBody>
          <a:bodyPr>
            <a:normAutofit fontScale="90000"/>
          </a:bodyPr>
          <a:lstStyle/>
          <a:p>
            <a:endParaRPr lang="ru-RU" dirty="0"/>
          </a:p>
        </p:txBody>
      </p:sp>
      <p:sp>
        <p:nvSpPr>
          <p:cNvPr id="3" name="Объект 2"/>
          <p:cNvSpPr>
            <a:spLocks noGrp="1"/>
          </p:cNvSpPr>
          <p:nvPr>
            <p:ph idx="1"/>
          </p:nvPr>
        </p:nvSpPr>
        <p:spPr>
          <a:xfrm>
            <a:off x="1115616" y="1412776"/>
            <a:ext cx="3168352" cy="4073625"/>
          </a:xfrm>
        </p:spPr>
        <p:txBody>
          <a:bodyPr>
            <a:normAutofit fontScale="85000" lnSpcReduction="10000"/>
          </a:bodyPr>
          <a:lstStyle/>
          <a:p>
            <a:pPr indent="0">
              <a:buNone/>
            </a:pPr>
            <a:r>
              <a:rPr lang="ru-RU" dirty="0"/>
              <a:t>З 1490-х </a:t>
            </a:r>
            <a:r>
              <a:rPr lang="ru-RU" dirty="0" err="1"/>
              <a:t>років</a:t>
            </a:r>
            <a:r>
              <a:rPr lang="ru-RU" dirty="0"/>
              <a:t> </a:t>
            </a:r>
            <a:r>
              <a:rPr lang="ru-RU" dirty="0" err="1"/>
              <a:t>зосередився</a:t>
            </a:r>
            <a:r>
              <a:rPr lang="ru-RU" dirty="0"/>
              <a:t> на </a:t>
            </a:r>
            <a:r>
              <a:rPr lang="ru-RU" dirty="0" err="1"/>
              <a:t>архітектурі</a:t>
            </a:r>
            <a:r>
              <a:rPr lang="ru-RU" dirty="0"/>
              <a:t> і </a:t>
            </a:r>
            <a:r>
              <a:rPr lang="ru-RU" dirty="0" err="1"/>
              <a:t>анатомії</a:t>
            </a:r>
            <a:r>
              <a:rPr lang="ru-RU" dirty="0"/>
              <a:t>. У 1490 створена </a:t>
            </a:r>
            <a:r>
              <a:rPr lang="ru-RU" i="1" dirty="0" err="1">
                <a:hlinkClick r:id="rId2" tooltip="Вітрувіанська людина"/>
              </a:rPr>
              <a:t>Вітрувіанська</a:t>
            </a:r>
            <a:r>
              <a:rPr lang="ru-RU" i="1" dirty="0">
                <a:hlinkClick r:id="rId2" tooltip="Вітрувіанська людина"/>
              </a:rPr>
              <a:t> </a:t>
            </a:r>
            <a:r>
              <a:rPr lang="ru-RU" i="1" dirty="0" err="1">
                <a:hlinkClick r:id="rId2" tooltip="Вітрувіанська людина"/>
              </a:rPr>
              <a:t>людина</a:t>
            </a:r>
            <a:r>
              <a:rPr lang="ru-RU" dirty="0"/>
              <a:t> — </a:t>
            </a:r>
            <a:r>
              <a:rPr lang="ru-RU" dirty="0" err="1"/>
              <a:t>уславлений</a:t>
            </a:r>
            <a:r>
              <a:rPr lang="ru-RU" dirty="0"/>
              <a:t> </a:t>
            </a:r>
            <a:r>
              <a:rPr lang="ru-RU" dirty="0" err="1">
                <a:hlinkClick r:id="rId3" tooltip="Малюнок"/>
              </a:rPr>
              <a:t>малюнок</a:t>
            </a:r>
            <a:r>
              <a:rPr lang="ru-RU" dirty="0"/>
              <a:t>, </a:t>
            </a:r>
            <a:r>
              <a:rPr lang="ru-RU" dirty="0" err="1"/>
              <a:t>який</a:t>
            </a:r>
            <a:r>
              <a:rPr lang="ru-RU" dirty="0"/>
              <a:t> </a:t>
            </a:r>
            <a:r>
              <a:rPr lang="ru-RU" dirty="0" err="1"/>
              <a:t>іноді</a:t>
            </a:r>
            <a:r>
              <a:rPr lang="ru-RU" dirty="0"/>
              <a:t> </a:t>
            </a:r>
            <a:r>
              <a:rPr lang="ru-RU" dirty="0" err="1"/>
              <a:t>називають</a:t>
            </a:r>
            <a:r>
              <a:rPr lang="ru-RU" dirty="0"/>
              <a:t> </a:t>
            </a:r>
            <a:r>
              <a:rPr lang="ru-RU" dirty="0" err="1"/>
              <a:t>канонічними</a:t>
            </a:r>
            <a:r>
              <a:rPr lang="ru-RU" dirty="0"/>
              <a:t> </a:t>
            </a:r>
            <a:r>
              <a:rPr lang="ru-RU" dirty="0" err="1"/>
              <a:t>пропорціями</a:t>
            </a:r>
            <a:r>
              <a:rPr lang="ru-RU" dirty="0"/>
              <a:t>. </a:t>
            </a:r>
            <a:r>
              <a:rPr lang="ru-RU" dirty="0" err="1"/>
              <a:t>Виконана</a:t>
            </a:r>
            <a:r>
              <a:rPr lang="ru-RU" dirty="0"/>
              <a:t> </a:t>
            </a:r>
            <a:r>
              <a:rPr lang="ru-RU" dirty="0" err="1"/>
              <a:t>глиняна</a:t>
            </a:r>
            <a:r>
              <a:rPr lang="ru-RU" dirty="0"/>
              <a:t> модель </a:t>
            </a:r>
            <a:r>
              <a:rPr lang="ru-RU" dirty="0" err="1"/>
              <a:t>кінного</a:t>
            </a:r>
            <a:r>
              <a:rPr lang="ru-RU" dirty="0"/>
              <a:t> </a:t>
            </a:r>
            <a:r>
              <a:rPr lang="ru-RU" dirty="0">
                <a:hlinkClick r:id="rId4" tooltip="Монумент"/>
              </a:rPr>
              <a:t>монумента</a:t>
            </a:r>
            <a:r>
              <a:rPr lang="ru-RU" dirty="0"/>
              <a:t> </a:t>
            </a:r>
            <a:r>
              <a:rPr lang="ru-RU" dirty="0" err="1"/>
              <a:t>Франческо</a:t>
            </a:r>
            <a:r>
              <a:rPr lang="ru-RU" dirty="0"/>
              <a:t> </a:t>
            </a:r>
            <a:r>
              <a:rPr lang="ru-RU" dirty="0" err="1"/>
              <a:t>Сфорца</a:t>
            </a:r>
            <a:r>
              <a:rPr lang="ru-RU" dirty="0"/>
              <a:t>. Але </a:t>
            </a:r>
            <a:r>
              <a:rPr lang="ru-RU" dirty="0" err="1"/>
              <a:t>її</a:t>
            </a:r>
            <a:r>
              <a:rPr lang="ru-RU" dirty="0"/>
              <a:t> </a:t>
            </a:r>
            <a:r>
              <a:rPr lang="ru-RU" dirty="0" err="1"/>
              <a:t>зруйнують</a:t>
            </a:r>
            <a:r>
              <a:rPr lang="ru-RU" dirty="0"/>
              <a:t> </a:t>
            </a:r>
            <a:r>
              <a:rPr lang="ru-RU" dirty="0" err="1"/>
              <a:t>бешкетуючи</a:t>
            </a:r>
            <a:r>
              <a:rPr lang="ru-RU" dirty="0"/>
              <a:t> вояки-</a:t>
            </a:r>
            <a:r>
              <a:rPr lang="ru-RU" dirty="0" err="1"/>
              <a:t>французи</a:t>
            </a:r>
            <a:r>
              <a:rPr lang="ru-RU" dirty="0"/>
              <a:t> в </a:t>
            </a:r>
            <a:r>
              <a:rPr lang="ru-RU" dirty="0" err="1">
                <a:hlinkClick r:id="rId5" tooltip="Мілан"/>
              </a:rPr>
              <a:t>Мілані</a:t>
            </a:r>
            <a:r>
              <a:rPr lang="ru-RU" dirty="0"/>
              <a:t>.</a:t>
            </a:r>
          </a:p>
        </p:txBody>
      </p:sp>
      <p:pic>
        <p:nvPicPr>
          <p:cNvPr id="4" name="Рисунок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11960" y="1196752"/>
            <a:ext cx="3672408" cy="3960440"/>
          </a:xfrm>
          <a:prstGeom prst="rect">
            <a:avLst/>
          </a:prstGeom>
        </p:spPr>
      </p:pic>
    </p:spTree>
    <p:extLst>
      <p:ext uri="{BB962C8B-B14F-4D97-AF65-F5344CB8AC3E}">
        <p14:creationId xmlns:p14="http://schemas.microsoft.com/office/powerpoint/2010/main" val="421435712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1371600" y="1052736"/>
            <a:ext cx="1112168" cy="242664"/>
          </a:xfrm>
        </p:spPr>
        <p:txBody>
          <a:bodyPr>
            <a:normAutofit fontScale="90000"/>
          </a:bodyPr>
          <a:lstStyle/>
          <a:p>
            <a:endParaRPr lang="ru-RU" dirty="0"/>
          </a:p>
        </p:txBody>
      </p:sp>
      <p:sp>
        <p:nvSpPr>
          <p:cNvPr id="3" name="Объект 2"/>
          <p:cNvSpPr>
            <a:spLocks noGrp="1"/>
          </p:cNvSpPr>
          <p:nvPr>
            <p:ph idx="1"/>
          </p:nvPr>
        </p:nvSpPr>
        <p:spPr>
          <a:xfrm>
            <a:off x="1187624" y="1916832"/>
            <a:ext cx="2232248" cy="3569569"/>
          </a:xfrm>
        </p:spPr>
        <p:txBody>
          <a:bodyPr>
            <a:normAutofit/>
          </a:bodyPr>
          <a:lstStyle/>
          <a:p>
            <a:r>
              <a:rPr lang="ru-RU" dirty="0"/>
              <a:t>У 1495–1498 Леонардо </a:t>
            </a:r>
            <a:r>
              <a:rPr lang="ru-RU" dirty="0" err="1"/>
              <a:t>працює</a:t>
            </a:r>
            <a:r>
              <a:rPr lang="ru-RU" dirty="0"/>
              <a:t> над </a:t>
            </a:r>
            <a:r>
              <a:rPr lang="ru-RU" dirty="0" err="1"/>
              <a:t>фрескою</a:t>
            </a:r>
            <a:r>
              <a:rPr lang="ru-RU" dirty="0"/>
              <a:t> «</a:t>
            </a:r>
            <a:r>
              <a:rPr lang="ru-RU" dirty="0" err="1"/>
              <a:t>Таємна</a:t>
            </a:r>
            <a:r>
              <a:rPr lang="ru-RU" dirty="0"/>
              <a:t> вечеря» в </a:t>
            </a:r>
            <a:r>
              <a:rPr lang="ru-RU" dirty="0" err="1"/>
              <a:t>монастирі</a:t>
            </a:r>
            <a:r>
              <a:rPr lang="ru-RU" dirty="0"/>
              <a:t> Санта-</a:t>
            </a:r>
            <a:r>
              <a:rPr lang="ru-RU" dirty="0" err="1"/>
              <a:t>Марія</a:t>
            </a:r>
            <a:r>
              <a:rPr lang="ru-RU" dirty="0"/>
              <a:t> </a:t>
            </a:r>
            <a:r>
              <a:rPr lang="ru-RU" dirty="0" err="1"/>
              <a:t>делле</a:t>
            </a:r>
            <a:r>
              <a:rPr lang="ru-RU" dirty="0"/>
              <a:t> </a:t>
            </a:r>
            <a:r>
              <a:rPr lang="ru-RU" dirty="0" err="1"/>
              <a:t>Граціє</a:t>
            </a:r>
            <a:r>
              <a:rPr lang="ru-RU" dirty="0"/>
              <a:t> в </a:t>
            </a:r>
            <a:r>
              <a:rPr lang="ru-RU" dirty="0" err="1"/>
              <a:t>Мілані</a:t>
            </a:r>
            <a:r>
              <a:rPr lang="ru-RU" dirty="0"/>
              <a:t>.</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5896" y="1700808"/>
            <a:ext cx="4392488" cy="3240360"/>
          </a:xfrm>
          <a:prstGeom prst="rect">
            <a:avLst/>
          </a:prstGeom>
        </p:spPr>
      </p:pic>
    </p:spTree>
    <p:extLst>
      <p:ext uri="{BB962C8B-B14F-4D97-AF65-F5344CB8AC3E}">
        <p14:creationId xmlns:p14="http://schemas.microsoft.com/office/powerpoint/2010/main" val="410520073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83</TotalTime>
  <Words>623</Words>
  <Application>Microsoft Office PowerPoint</Application>
  <PresentationFormat>Экран (4:3)</PresentationFormat>
  <Paragraphs>23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Кутюр</vt:lpstr>
      <vt:lpstr>Леонардо да вінчі</vt:lpstr>
      <vt:lpstr>Презентация PowerPoint</vt:lpstr>
      <vt:lpstr>Дитинство</vt:lpstr>
      <vt:lpstr>Вчитель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Роботи леонарда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Літературна спадщина</vt:lpstr>
    </vt:vector>
  </TitlesOfParts>
  <Company>Sasha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Леонардо да вінчі</dc:title>
  <dc:creator>Admin</dc:creator>
  <cp:lastModifiedBy>Admin</cp:lastModifiedBy>
  <cp:revision>9</cp:revision>
  <dcterms:created xsi:type="dcterms:W3CDTF">2012-11-04T15:21:04Z</dcterms:created>
  <dcterms:modified xsi:type="dcterms:W3CDTF">2012-11-04T16:44:52Z</dcterms:modified>
</cp:coreProperties>
</file>