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67" r:id="rId5"/>
    <p:sldId id="263" r:id="rId6"/>
    <p:sldId id="264" r:id="rId7"/>
    <p:sldId id="265" r:id="rId8"/>
    <p:sldId id="266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60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2081A3-AD98-44EF-8C32-A2AA04AD781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11E702-1ACF-4AF5-B4C1-CE204D4A6F2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96A258-72B9-4E4F-8046-AA360129F78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3CA75D-A0B5-4BDE-8A77-270307B4CF6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C3C42-9F3F-4A92-8158-32B6DFEEFF0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6B317A-2339-4B41-BEC3-B3310DB9586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AD9696-B9D9-44F2-9B2D-AAA29110F1D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2E09D0-F415-403E-B187-6B0788C2048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D1E977-FD6C-4202-8BF8-99578176DA8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2572A8-34A9-48D2-BE0C-4E771C951FE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22189A-B7BA-4514-B2C6-39635B77CC8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D19434A-86C8-47FA-B64B-2F9F83E505EB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3" Type="http://schemas.openxmlformats.org/officeDocument/2006/relationships/slide" Target="slide5.xml"/><Relationship Id="rId7" Type="http://schemas.openxmlformats.org/officeDocument/2006/relationships/slide" Target="slide1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5" Type="http://schemas.openxmlformats.org/officeDocument/2006/relationships/slide" Target="slide8.xml"/><Relationship Id="rId10" Type="http://schemas.openxmlformats.org/officeDocument/2006/relationships/image" Target="../media/image3.jpeg"/><Relationship Id="rId4" Type="http://schemas.openxmlformats.org/officeDocument/2006/relationships/slide" Target="slide6.xml"/><Relationship Id="rId9" Type="http://schemas.openxmlformats.org/officeDocument/2006/relationships/slide" Target="slide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5" name="Rectangle 9"/>
          <p:cNvSpPr>
            <a:spLocks noGrp="1" noChangeArrowheads="1"/>
          </p:cNvSpPr>
          <p:nvPr>
            <p:ph type="ctrTitle"/>
          </p:nvPr>
        </p:nvSpPr>
        <p:spPr>
          <a:xfrm>
            <a:off x="4788024" y="836712"/>
            <a:ext cx="4176464" cy="2303909"/>
          </a:xfrm>
        </p:spPr>
        <p:txBody>
          <a:bodyPr/>
          <a:lstStyle/>
          <a:p>
            <a:r>
              <a:rPr lang="uk-UA" dirty="0" smtClean="0">
                <a:solidFill>
                  <a:srgbClr val="FFFF00"/>
                </a:solidFill>
              </a:rPr>
              <a:t>Відомий діяч Сумщини</a:t>
            </a:r>
            <a:endParaRPr lang="es-ES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2924944"/>
            <a:ext cx="87200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>
                <a:solidFill>
                  <a:srgbClr val="00B050"/>
                </a:solidFill>
              </a:rPr>
              <a:t>Михайло </a:t>
            </a:r>
            <a:r>
              <a:rPr lang="ru-RU" sz="4800" b="1" dirty="0">
                <a:solidFill>
                  <a:srgbClr val="00B05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Іванович</a:t>
            </a:r>
            <a:r>
              <a:rPr lang="ru-RU" sz="4800" b="1" dirty="0">
                <a:solidFill>
                  <a:srgbClr val="00B050"/>
                </a:solidFill>
              </a:rPr>
              <a:t> Фоменко</a:t>
            </a:r>
            <a:endParaRPr lang="ru-RU" sz="4800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60032" y="4509120"/>
            <a:ext cx="289234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solidFill>
                  <a:schemeClr val="bg1"/>
                </a:solidFill>
              </a:rPr>
              <a:t>Підготувала:</a:t>
            </a:r>
          </a:p>
          <a:p>
            <a:r>
              <a:rPr lang="uk-UA" sz="2000" dirty="0" smtClean="0">
                <a:solidFill>
                  <a:schemeClr val="bg1"/>
                </a:solidFill>
              </a:rPr>
              <a:t>Учениця 11 класу</a:t>
            </a:r>
          </a:p>
          <a:p>
            <a:r>
              <a:rPr lang="uk-UA" sz="2000" dirty="0" smtClean="0">
                <a:solidFill>
                  <a:schemeClr val="bg1"/>
                </a:solidFill>
              </a:rPr>
              <a:t>КУСЗОШ №6</a:t>
            </a:r>
          </a:p>
          <a:p>
            <a:r>
              <a:rPr lang="uk-UA" sz="2000" dirty="0" smtClean="0">
                <a:solidFill>
                  <a:schemeClr val="bg1"/>
                </a:solidFill>
              </a:rPr>
              <a:t>М. Суми</a:t>
            </a:r>
          </a:p>
          <a:p>
            <a:r>
              <a:rPr lang="uk-UA" sz="2000" dirty="0" smtClean="0">
                <a:solidFill>
                  <a:schemeClr val="bg1"/>
                </a:solidFill>
              </a:rPr>
              <a:t>Лазарєва Діана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27584" y="6525344"/>
            <a:ext cx="360040" cy="216024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назад 7">
            <a:hlinkClick r:id="" action="ppaction://hlinkshowjump?jump=previousslide" highlightClick="1"/>
          </p:cNvPr>
          <p:cNvSpPr/>
          <p:nvPr/>
        </p:nvSpPr>
        <p:spPr>
          <a:xfrm>
            <a:off x="323528" y="6525344"/>
            <a:ext cx="360040" cy="216024"/>
          </a:xfrm>
          <a:prstGeom prst="actionButtonBackPrevious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5" grpId="0"/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915000" cy="4853136"/>
          </a:xfrm>
        </p:spPr>
        <p:txBody>
          <a:bodyPr/>
          <a:lstStyle/>
          <a:p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На </a:t>
            </a:r>
            <a:r>
              <a:rPr lang="ru-RU" sz="28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відборі</a:t>
            </a: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до </a:t>
            </a:r>
            <a:r>
              <a:rPr lang="ru-RU" sz="28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Чемпіонату</a:t>
            </a: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світу</a:t>
            </a: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в </a:t>
            </a:r>
            <a:r>
              <a:rPr lang="ru-RU" sz="28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Бразилії</a:t>
            </a: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8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збірна</a:t>
            </a: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України</a:t>
            </a: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зайняла</a:t>
            </a: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2-ге </a:t>
            </a:r>
            <a:r>
              <a:rPr lang="ru-RU" sz="28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місце</a:t>
            </a: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в </a:t>
            </a:r>
            <a:r>
              <a:rPr lang="ru-RU" sz="28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групі</a:t>
            </a: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, команда на </a:t>
            </a:r>
            <a:r>
              <a:rPr lang="ru-RU" sz="28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чолі</a:t>
            </a: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Михайлом</a:t>
            </a: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Фоменком</a:t>
            </a: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змогла</a:t>
            </a: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досягти</a:t>
            </a: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позитивного результату </a:t>
            </a:r>
            <a:r>
              <a:rPr lang="ru-RU" sz="28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увійти</a:t>
            </a: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в ТОП-20 рейтингу ФІФА. </a:t>
            </a:r>
            <a:endParaRPr lang="ru-RU" sz="28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r>
              <a:rPr lang="ru-RU" sz="28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Але </a:t>
            </a: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за результатами </a:t>
            </a:r>
            <a:r>
              <a:rPr lang="ru-RU" sz="28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стикових</a:t>
            </a: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матчів</a:t>
            </a: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українська</a:t>
            </a: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збірна</a:t>
            </a: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не </a:t>
            </a:r>
            <a:r>
              <a:rPr lang="ru-RU" sz="28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змогла</a:t>
            </a: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кваліфікуватись</a:t>
            </a: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на </a:t>
            </a:r>
            <a:r>
              <a:rPr lang="ru-RU" sz="28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Чемпіонат</a:t>
            </a: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світу</a:t>
            </a: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.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67744" y="260648"/>
            <a:ext cx="4680520" cy="132343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Тренерська </a:t>
            </a:r>
            <a:r>
              <a:rPr lang="ru-RU" sz="40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кар'єра</a:t>
            </a:r>
            <a:endParaRPr lang="ru-RU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6" name="Рисунок 5" descr="141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1823442"/>
            <a:ext cx="2427808" cy="3909814"/>
          </a:xfrm>
          <a:prstGeom prst="rect">
            <a:avLst/>
          </a:prstGeom>
          <a:ln w="127000" cap="rnd">
            <a:solidFill>
              <a:srgbClr val="92D050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27584" y="6525344"/>
            <a:ext cx="360040" cy="216024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правляющая кнопка: назад 10">
            <a:hlinkClick r:id="" action="ppaction://hlinkshowjump?jump=previousslide" highlightClick="1"/>
          </p:cNvPr>
          <p:cNvSpPr/>
          <p:nvPr/>
        </p:nvSpPr>
        <p:spPr>
          <a:xfrm>
            <a:off x="323528" y="6525344"/>
            <a:ext cx="360040" cy="216024"/>
          </a:xfrm>
          <a:prstGeom prst="actionButtonBackPrevious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правляющая кнопка: домой 11">
            <a:hlinkClick r:id="rId3" action="ppaction://hlinksldjump" highlightClick="1"/>
          </p:cNvPr>
          <p:cNvSpPr/>
          <p:nvPr/>
        </p:nvSpPr>
        <p:spPr>
          <a:xfrm>
            <a:off x="1403648" y="6525344"/>
            <a:ext cx="432048" cy="216024"/>
          </a:xfrm>
          <a:prstGeom prst="actionButtonHome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5112568" cy="1440160"/>
          </a:xfrm>
        </p:spPr>
        <p:txBody>
          <a:bodyPr/>
          <a:lstStyle/>
          <a:p>
            <a:pPr>
              <a:buNone/>
            </a:pPr>
            <a:r>
              <a:rPr lang="ru-RU" dirty="0" err="1" smtClean="0">
                <a:solidFill>
                  <a:schemeClr val="bg1"/>
                </a:solidFill>
              </a:rPr>
              <a:t>Чемпіон</a:t>
            </a:r>
            <a:r>
              <a:rPr lang="ru-RU" dirty="0" smtClean="0">
                <a:solidFill>
                  <a:schemeClr val="bg1"/>
                </a:solidFill>
              </a:rPr>
              <a:t> СРСР </a:t>
            </a:r>
            <a:r>
              <a:rPr lang="ru-RU" dirty="0" smtClean="0">
                <a:solidFill>
                  <a:schemeClr val="bg1"/>
                </a:solidFill>
              </a:rPr>
              <a:t>(</a:t>
            </a:r>
            <a:r>
              <a:rPr lang="ru-RU" dirty="0" err="1" smtClean="0">
                <a:solidFill>
                  <a:schemeClr val="bg1"/>
                </a:solidFill>
              </a:rPr>
              <a:t>тричі</a:t>
            </a:r>
            <a:r>
              <a:rPr lang="ru-RU" dirty="0" smtClean="0">
                <a:solidFill>
                  <a:schemeClr val="bg1"/>
                </a:solidFill>
              </a:rPr>
              <a:t>):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dirty="0" smtClean="0">
                <a:solidFill>
                  <a:srgbClr val="00B050"/>
                </a:solidFill>
              </a:rPr>
              <a:t>1974</a:t>
            </a:r>
            <a:r>
              <a:rPr lang="ru-RU" dirty="0" smtClean="0">
                <a:solidFill>
                  <a:schemeClr val="bg1"/>
                </a:solidFill>
              </a:rPr>
              <a:t>, </a:t>
            </a:r>
            <a:r>
              <a:rPr lang="ru-RU" dirty="0" smtClean="0">
                <a:solidFill>
                  <a:srgbClr val="00B050"/>
                </a:solidFill>
              </a:rPr>
              <a:t>1975</a:t>
            </a:r>
            <a:r>
              <a:rPr lang="ru-RU" dirty="0" smtClean="0">
                <a:solidFill>
                  <a:schemeClr val="bg1"/>
                </a:solidFill>
              </a:rPr>
              <a:t>, </a:t>
            </a:r>
            <a:r>
              <a:rPr lang="ru-RU" dirty="0" smtClean="0">
                <a:solidFill>
                  <a:srgbClr val="00B050"/>
                </a:solidFill>
              </a:rPr>
              <a:t>1977</a:t>
            </a:r>
            <a:endParaRPr lang="ru-RU" dirty="0" smtClean="0">
              <a:solidFill>
                <a:srgbClr val="00B050"/>
              </a:solidFill>
            </a:endParaRPr>
          </a:p>
          <a:p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86509" y="188640"/>
            <a:ext cx="3799437" cy="707886"/>
          </a:xfrm>
          <a:prstGeom prst="rect">
            <a:avLst/>
          </a:prstGeom>
          <a:solidFill>
            <a:srgbClr val="00B050"/>
          </a:solidFill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Досягнення</a:t>
            </a:r>
            <a:endParaRPr lang="ru-RU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68144" y="1052736"/>
            <a:ext cx="3098412" cy="1200329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Як гравець</a:t>
            </a:r>
          </a:p>
          <a:p>
            <a:pPr algn="ctr"/>
            <a:r>
              <a:rPr lang="uk-UA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 клубі</a:t>
            </a:r>
            <a:endParaRPr lang="ru-RU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3749" y="2999274"/>
            <a:ext cx="781374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err="1" smtClean="0">
                <a:solidFill>
                  <a:schemeClr val="bg1"/>
                </a:solidFill>
              </a:rPr>
              <a:t>Володар</a:t>
            </a:r>
            <a:r>
              <a:rPr lang="ru-RU" sz="3200" dirty="0" smtClean="0">
                <a:solidFill>
                  <a:schemeClr val="bg1"/>
                </a:solidFill>
              </a:rPr>
              <a:t> Кубка СРСР </a:t>
            </a:r>
            <a:r>
              <a:rPr lang="ru-RU" sz="3200" dirty="0" smtClean="0">
                <a:solidFill>
                  <a:schemeClr val="bg1"/>
                </a:solidFill>
              </a:rPr>
              <a:t>(</a:t>
            </a:r>
            <a:r>
              <a:rPr lang="ru-RU" sz="3200" dirty="0" err="1" smtClean="0">
                <a:solidFill>
                  <a:schemeClr val="bg1"/>
                </a:solidFill>
              </a:rPr>
              <a:t>двічі</a:t>
            </a:r>
            <a:r>
              <a:rPr lang="ru-RU" sz="3200" dirty="0" smtClean="0">
                <a:solidFill>
                  <a:schemeClr val="bg1"/>
                </a:solidFill>
              </a:rPr>
              <a:t>): </a:t>
            </a:r>
            <a:r>
              <a:rPr lang="ru-RU" sz="3200" dirty="0" smtClean="0">
                <a:solidFill>
                  <a:srgbClr val="00B050"/>
                </a:solidFill>
              </a:rPr>
              <a:t>1974</a:t>
            </a:r>
            <a:r>
              <a:rPr lang="ru-RU" sz="3200" dirty="0" smtClean="0">
                <a:solidFill>
                  <a:schemeClr val="bg1"/>
                </a:solidFill>
              </a:rPr>
              <a:t>, </a:t>
            </a:r>
            <a:r>
              <a:rPr lang="ru-RU" sz="3200" dirty="0" smtClean="0">
                <a:solidFill>
                  <a:srgbClr val="00B050"/>
                </a:solidFill>
              </a:rPr>
              <a:t>1978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4007386"/>
            <a:ext cx="846693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err="1" smtClean="0">
                <a:solidFill>
                  <a:schemeClr val="bg1"/>
                </a:solidFill>
              </a:rPr>
              <a:t>Володар</a:t>
            </a:r>
            <a:r>
              <a:rPr lang="ru-RU" sz="3200" dirty="0" smtClean="0">
                <a:solidFill>
                  <a:schemeClr val="bg1"/>
                </a:solidFill>
              </a:rPr>
              <a:t> Кубка </a:t>
            </a:r>
            <a:r>
              <a:rPr lang="ru-RU" sz="3200" dirty="0" err="1" smtClean="0">
                <a:solidFill>
                  <a:schemeClr val="bg1"/>
                </a:solidFill>
              </a:rPr>
              <a:t>володарів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Кубків</a:t>
            </a:r>
            <a:r>
              <a:rPr lang="ru-RU" sz="3200" dirty="0" smtClean="0">
                <a:solidFill>
                  <a:schemeClr val="bg1"/>
                </a:solidFill>
              </a:rPr>
              <a:t> УЄФ: </a:t>
            </a:r>
            <a:r>
              <a:rPr lang="ru-RU" sz="3200" dirty="0" smtClean="0">
                <a:solidFill>
                  <a:srgbClr val="00B050"/>
                </a:solidFill>
              </a:rPr>
              <a:t>1975</a:t>
            </a:r>
          </a:p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5160094"/>
            <a:ext cx="67687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>
                <a:solidFill>
                  <a:schemeClr val="bg1"/>
                </a:solidFill>
              </a:rPr>
              <a:t>Володар</a:t>
            </a:r>
            <a:r>
              <a:rPr lang="ru-RU" sz="3200" dirty="0" smtClean="0">
                <a:solidFill>
                  <a:schemeClr val="bg1"/>
                </a:solidFill>
              </a:rPr>
              <a:t> Суперкубка УЄФА: </a:t>
            </a:r>
            <a:r>
              <a:rPr lang="ru-RU" sz="3200" dirty="0" smtClean="0">
                <a:solidFill>
                  <a:srgbClr val="00B050"/>
                </a:solidFill>
              </a:rPr>
              <a:t>1975</a:t>
            </a:r>
          </a:p>
          <a:p>
            <a:endParaRPr lang="ru-RU" sz="3200" dirty="0"/>
          </a:p>
        </p:txBody>
      </p:sp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827584" y="6525344"/>
            <a:ext cx="360040" cy="216024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Управляющая кнопка: назад 12">
            <a:hlinkClick r:id="" action="ppaction://hlinkshowjump?jump=previousslide" highlightClick="1"/>
          </p:cNvPr>
          <p:cNvSpPr/>
          <p:nvPr/>
        </p:nvSpPr>
        <p:spPr>
          <a:xfrm>
            <a:off x="323528" y="6525344"/>
            <a:ext cx="360040" cy="216024"/>
          </a:xfrm>
          <a:prstGeom prst="actionButtonBackPrevious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домой 13">
            <a:hlinkClick r:id="rId2" action="ppaction://hlinksldjump" highlightClick="1"/>
          </p:cNvPr>
          <p:cNvSpPr/>
          <p:nvPr/>
        </p:nvSpPr>
        <p:spPr>
          <a:xfrm>
            <a:off x="1403648" y="6525344"/>
            <a:ext cx="432048" cy="216024"/>
          </a:xfrm>
          <a:prstGeom prst="actionButtonHome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76672"/>
            <a:ext cx="5436096" cy="252028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>
                <a:solidFill>
                  <a:schemeClr val="bg1"/>
                </a:solidFill>
              </a:rPr>
              <a:t>Срібний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призер </a:t>
            </a:r>
            <a:r>
              <a:rPr lang="ru-RU" dirty="0" err="1" smtClean="0">
                <a:solidFill>
                  <a:schemeClr val="bg1"/>
                </a:solidFill>
              </a:rPr>
              <a:t>чемпіонату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Європи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1972 </a:t>
            </a:r>
            <a:r>
              <a:rPr lang="ru-RU" dirty="0" smtClean="0">
                <a:solidFill>
                  <a:schemeClr val="bg1"/>
                </a:solidFill>
              </a:rPr>
              <a:t>(входив у склад </a:t>
            </a:r>
            <a:r>
              <a:rPr lang="ru-RU" dirty="0" err="1" smtClean="0">
                <a:solidFill>
                  <a:schemeClr val="bg1"/>
                </a:solidFill>
              </a:rPr>
              <a:t>команди</a:t>
            </a:r>
            <a:r>
              <a:rPr lang="ru-RU" dirty="0" smtClean="0">
                <a:solidFill>
                  <a:schemeClr val="bg1"/>
                </a:solidFill>
              </a:rPr>
              <a:t>, в матчах </a:t>
            </a:r>
            <a:r>
              <a:rPr lang="ru-RU" dirty="0" err="1" smtClean="0">
                <a:solidFill>
                  <a:schemeClr val="bg1"/>
                </a:solidFill>
              </a:rPr>
              <a:t>участі</a:t>
            </a:r>
            <a:r>
              <a:rPr lang="ru-RU" dirty="0" smtClean="0">
                <a:solidFill>
                  <a:schemeClr val="bg1"/>
                </a:solidFill>
              </a:rPr>
              <a:t> не брав</a:t>
            </a:r>
            <a:r>
              <a:rPr lang="ru-RU" dirty="0" smtClean="0">
                <a:solidFill>
                  <a:schemeClr val="bg1"/>
                </a:solidFill>
              </a:rPr>
              <a:t>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868144" y="1052736"/>
            <a:ext cx="3098412" cy="1200329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Як гравець</a:t>
            </a:r>
          </a:p>
          <a:p>
            <a:pPr algn="ctr"/>
            <a:r>
              <a:rPr lang="uk-UA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У збірній</a:t>
            </a:r>
            <a:endParaRPr lang="ru-RU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5395" y="2996952"/>
            <a:ext cx="823905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>
                <a:solidFill>
                  <a:schemeClr val="bg1"/>
                </a:solidFill>
              </a:rPr>
              <a:t>Бронзовий</a:t>
            </a:r>
            <a:r>
              <a:rPr lang="ru-RU" sz="3200" dirty="0" smtClean="0">
                <a:solidFill>
                  <a:schemeClr val="bg1"/>
                </a:solidFill>
              </a:rPr>
              <a:t> призер </a:t>
            </a:r>
            <a:r>
              <a:rPr lang="ru-RU" sz="3200" dirty="0" err="1" smtClean="0">
                <a:solidFill>
                  <a:schemeClr val="bg1"/>
                </a:solidFill>
              </a:rPr>
              <a:t>Олімпійських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</a:rPr>
              <a:t>ігор</a:t>
            </a:r>
            <a:r>
              <a:rPr lang="ru-RU" sz="3200" dirty="0" smtClean="0">
                <a:solidFill>
                  <a:schemeClr val="bg1"/>
                </a:solidFill>
              </a:rPr>
              <a:t> </a:t>
            </a:r>
            <a:r>
              <a:rPr lang="ru-RU" sz="3200" dirty="0" smtClean="0">
                <a:solidFill>
                  <a:srgbClr val="00B050"/>
                </a:solidFill>
              </a:rPr>
              <a:t>1976.</a:t>
            </a:r>
            <a:endParaRPr lang="ru-RU" sz="3200" dirty="0" smtClean="0">
              <a:solidFill>
                <a:srgbClr val="00B050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6" name="Рисунок 5" descr="fomenko_o_nige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3583744"/>
            <a:ext cx="4752528" cy="2780714"/>
          </a:xfrm>
          <a:prstGeom prst="rect">
            <a:avLst/>
          </a:prstGeom>
          <a:ln w="38100" cap="sq">
            <a:solidFill>
              <a:srgbClr val="00B05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27584" y="6525344"/>
            <a:ext cx="360040" cy="216024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Управляющая кнопка: назад 7">
            <a:hlinkClick r:id="" action="ppaction://hlinkshowjump?jump=previousslide" highlightClick="1"/>
          </p:cNvPr>
          <p:cNvSpPr/>
          <p:nvPr/>
        </p:nvSpPr>
        <p:spPr>
          <a:xfrm>
            <a:off x="323528" y="6525344"/>
            <a:ext cx="360040" cy="216024"/>
          </a:xfrm>
          <a:prstGeom prst="actionButtonBackPrevious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домой 8">
            <a:hlinkClick r:id="rId3" action="ppaction://hlinksldjump" highlightClick="1"/>
          </p:cNvPr>
          <p:cNvSpPr/>
          <p:nvPr/>
        </p:nvSpPr>
        <p:spPr>
          <a:xfrm>
            <a:off x="1403648" y="6525344"/>
            <a:ext cx="432048" cy="216024"/>
          </a:xfrm>
          <a:prstGeom prst="actionButtonHome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72208"/>
            <a:ext cx="7571184" cy="1180728"/>
          </a:xfrm>
        </p:spPr>
        <p:txBody>
          <a:bodyPr/>
          <a:lstStyle/>
          <a:p>
            <a:pPr>
              <a:buNone/>
            </a:pPr>
            <a:r>
              <a:rPr lang="ru-RU" dirty="0" err="1" smtClean="0">
                <a:solidFill>
                  <a:schemeClr val="bg1"/>
                </a:solidFill>
              </a:rPr>
              <a:t>Чемпіон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України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dirty="0" smtClean="0">
                <a:solidFill>
                  <a:schemeClr val="bg1"/>
                </a:solidFill>
              </a:rPr>
              <a:t>(</a:t>
            </a:r>
            <a:r>
              <a:rPr lang="ru-RU" dirty="0" smtClean="0">
                <a:solidFill>
                  <a:srgbClr val="00B050"/>
                </a:solidFill>
              </a:rPr>
              <a:t>1993</a:t>
            </a:r>
            <a:r>
              <a:rPr lang="ru-RU" dirty="0" smtClean="0">
                <a:solidFill>
                  <a:schemeClr val="bg1"/>
                </a:solidFill>
              </a:rPr>
              <a:t>)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190972" y="908720"/>
            <a:ext cx="2773516" cy="646331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Як тренер</a:t>
            </a:r>
            <a:endParaRPr lang="ru-RU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2938299"/>
            <a:ext cx="5905143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err="1" smtClean="0">
                <a:solidFill>
                  <a:schemeClr val="bg1"/>
                </a:solidFill>
              </a:rPr>
              <a:t>Володар</a:t>
            </a:r>
            <a:r>
              <a:rPr lang="ru-RU" sz="3200" dirty="0" smtClean="0">
                <a:solidFill>
                  <a:schemeClr val="bg1"/>
                </a:solidFill>
              </a:rPr>
              <a:t> Кубка </a:t>
            </a:r>
            <a:r>
              <a:rPr lang="ru-RU" sz="3200" dirty="0" err="1" smtClean="0">
                <a:solidFill>
                  <a:schemeClr val="bg1"/>
                </a:solidFill>
              </a:rPr>
              <a:t>України</a:t>
            </a:r>
            <a:r>
              <a:rPr lang="ru-RU" sz="3200" dirty="0" smtClean="0">
                <a:solidFill>
                  <a:schemeClr val="bg1"/>
                </a:solidFill>
              </a:rPr>
              <a:t> </a:t>
            </a:r>
            <a:r>
              <a:rPr lang="ru-RU" sz="3200" dirty="0" smtClean="0">
                <a:solidFill>
                  <a:schemeClr val="bg1"/>
                </a:solidFill>
              </a:rPr>
              <a:t>(</a:t>
            </a:r>
            <a:r>
              <a:rPr lang="ru-RU" sz="3200" dirty="0" smtClean="0">
                <a:solidFill>
                  <a:srgbClr val="00B050"/>
                </a:solidFill>
              </a:rPr>
              <a:t>1993</a:t>
            </a:r>
            <a:r>
              <a:rPr lang="ru-RU" sz="3200" dirty="0" smtClean="0">
                <a:solidFill>
                  <a:schemeClr val="bg1"/>
                </a:solidFill>
              </a:rPr>
              <a:t>)</a:t>
            </a:r>
            <a:endParaRPr lang="ru-RU" sz="3200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4234443"/>
            <a:ext cx="640871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>
                <a:solidFill>
                  <a:schemeClr val="bg1"/>
                </a:solidFill>
              </a:rPr>
              <a:t>Фіналіст</a:t>
            </a:r>
            <a:r>
              <a:rPr lang="ru-RU" sz="3200" dirty="0" smtClean="0">
                <a:solidFill>
                  <a:schemeClr val="bg1"/>
                </a:solidFill>
              </a:rPr>
              <a:t> Кубка </a:t>
            </a:r>
            <a:r>
              <a:rPr lang="ru-RU" sz="3200" dirty="0" err="1" smtClean="0">
                <a:solidFill>
                  <a:schemeClr val="bg1"/>
                </a:solidFill>
              </a:rPr>
              <a:t>України</a:t>
            </a:r>
            <a:r>
              <a:rPr lang="ru-RU" sz="3200" dirty="0" smtClean="0">
                <a:solidFill>
                  <a:schemeClr val="bg1"/>
                </a:solidFill>
              </a:rPr>
              <a:t> </a:t>
            </a:r>
            <a:r>
              <a:rPr lang="ru-RU" sz="3200" dirty="0" smtClean="0">
                <a:solidFill>
                  <a:schemeClr val="bg1"/>
                </a:solidFill>
              </a:rPr>
              <a:t>(</a:t>
            </a:r>
            <a:r>
              <a:rPr lang="ru-RU" sz="3200" dirty="0" smtClean="0">
                <a:solidFill>
                  <a:srgbClr val="00B050"/>
                </a:solidFill>
              </a:rPr>
              <a:t>2001</a:t>
            </a:r>
            <a:r>
              <a:rPr lang="ru-RU" sz="3200" dirty="0" smtClean="0">
                <a:solidFill>
                  <a:schemeClr val="bg1"/>
                </a:solidFill>
              </a:rPr>
              <a:t>)</a:t>
            </a:r>
            <a:endParaRPr lang="ru-RU" sz="3200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27584" y="6525344"/>
            <a:ext cx="360040" cy="216024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правляющая кнопка: назад 10">
            <a:hlinkClick r:id="" action="ppaction://hlinkshowjump?jump=previousslide" highlightClick="1"/>
          </p:cNvPr>
          <p:cNvSpPr/>
          <p:nvPr/>
        </p:nvSpPr>
        <p:spPr>
          <a:xfrm>
            <a:off x="323528" y="6525344"/>
            <a:ext cx="360040" cy="216024"/>
          </a:xfrm>
          <a:prstGeom prst="actionButtonBackPrevious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правляющая кнопка: домой 11">
            <a:hlinkClick r:id="rId2" action="ppaction://hlinksldjump" highlightClick="1"/>
          </p:cNvPr>
          <p:cNvSpPr/>
          <p:nvPr/>
        </p:nvSpPr>
        <p:spPr>
          <a:xfrm>
            <a:off x="1403648" y="6525344"/>
            <a:ext cx="432048" cy="216024"/>
          </a:xfrm>
          <a:prstGeom prst="actionButtonHome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450"/>
                            </p:stCondLst>
                            <p:childTnLst>
                              <p:par>
                                <p:cTn id="1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150"/>
                            </p:stCondLst>
                            <p:childTnLst>
                              <p:par>
                                <p:cTn id="2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24744"/>
            <a:ext cx="5987008" cy="5472608"/>
          </a:xfrm>
        </p:spPr>
        <p:txBody>
          <a:bodyPr/>
          <a:lstStyle/>
          <a:p>
            <a:r>
              <a:rPr lang="uk-UA" sz="3600" dirty="0" smtClean="0">
                <a:solidFill>
                  <a:schemeClr val="bg1"/>
                </a:solidFill>
              </a:rPr>
              <a:t>Заслуженій майстер спорту СРСР.</a:t>
            </a:r>
          </a:p>
          <a:p>
            <a:r>
              <a:rPr lang="uk-UA" sz="3600" dirty="0" smtClean="0">
                <a:solidFill>
                  <a:schemeClr val="bg1"/>
                </a:solidFill>
              </a:rPr>
              <a:t>Заслужений тренер України.</a:t>
            </a:r>
          </a:p>
          <a:p>
            <a:r>
              <a:rPr lang="uk-UA" sz="3600" dirty="0" smtClean="0">
                <a:solidFill>
                  <a:schemeClr val="bg1"/>
                </a:solidFill>
              </a:rPr>
              <a:t>Заслужений працівник фізичної культури і спорту України.</a:t>
            </a:r>
          </a:p>
          <a:p>
            <a:r>
              <a:rPr lang="uk-UA" sz="3600" dirty="0" smtClean="0">
                <a:solidFill>
                  <a:schemeClr val="bg1"/>
                </a:solidFill>
              </a:rPr>
              <a:t>Орден </a:t>
            </a:r>
            <a:r>
              <a:rPr lang="uk-UA" sz="3600" dirty="0" err="1" smtClean="0">
                <a:solidFill>
                  <a:schemeClr val="bg1"/>
                </a:solidFill>
              </a:rPr>
              <a:t>“За</a:t>
            </a:r>
            <a:r>
              <a:rPr lang="uk-UA" sz="3600" dirty="0" smtClean="0">
                <a:solidFill>
                  <a:schemeClr val="bg1"/>
                </a:solidFill>
              </a:rPr>
              <a:t> </a:t>
            </a:r>
            <a:r>
              <a:rPr lang="uk-UA" sz="3600" dirty="0" err="1" smtClean="0">
                <a:solidFill>
                  <a:schemeClr val="bg1"/>
                </a:solidFill>
              </a:rPr>
              <a:t>заслуги”</a:t>
            </a:r>
            <a:r>
              <a:rPr lang="uk-UA" sz="3600" dirty="0" smtClean="0">
                <a:solidFill>
                  <a:schemeClr val="bg1"/>
                </a:solidFill>
              </a:rPr>
              <a:t> </a:t>
            </a:r>
            <a:r>
              <a:rPr lang="en-US" sz="3600" dirty="0" smtClean="0">
                <a:solidFill>
                  <a:schemeClr val="bg1"/>
                </a:solidFill>
              </a:rPr>
              <a:t>III </a:t>
            </a:r>
            <a:r>
              <a:rPr lang="ru-RU" sz="3600" dirty="0" err="1" smtClean="0">
                <a:solidFill>
                  <a:schemeClr val="bg1"/>
                </a:solidFill>
              </a:rPr>
              <a:t>ступеня</a:t>
            </a:r>
            <a:r>
              <a:rPr lang="ru-RU" sz="3600" dirty="0" smtClean="0">
                <a:solidFill>
                  <a:schemeClr val="bg1"/>
                </a:solidFill>
              </a:rPr>
              <a:t>.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22537" y="260648"/>
            <a:ext cx="5642058" cy="707886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Нагороди і звання</a:t>
            </a:r>
            <a:endParaRPr lang="ru-RU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5" name="Рисунок 4" descr="Zaslugi-3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9F9FA1"/>
              </a:clrFrom>
              <a:clrTo>
                <a:srgbClr val="9F9FA1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91672" y="3429000"/>
            <a:ext cx="948680" cy="222623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 descr="Нагрудний_знак._Заслужений_тренер_України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2080" y="1052736"/>
            <a:ext cx="1944216" cy="21167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 descr="Zaslpracsport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16824" y="1063563"/>
            <a:ext cx="1619672" cy="207740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827584" y="6525344"/>
            <a:ext cx="360040" cy="216024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назад 13">
            <a:hlinkClick r:id="" action="ppaction://hlinkshowjump?jump=previousslide" highlightClick="1"/>
          </p:cNvPr>
          <p:cNvSpPr/>
          <p:nvPr/>
        </p:nvSpPr>
        <p:spPr>
          <a:xfrm>
            <a:off x="323528" y="6525344"/>
            <a:ext cx="360040" cy="216024"/>
          </a:xfrm>
          <a:prstGeom prst="actionButtonBackPrevious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Управляющая кнопка: домой 14">
            <a:hlinkClick r:id="rId5" action="ppaction://hlinksldjump" highlightClick="1"/>
          </p:cNvPr>
          <p:cNvSpPr/>
          <p:nvPr/>
        </p:nvSpPr>
        <p:spPr>
          <a:xfrm>
            <a:off x="1403648" y="6525344"/>
            <a:ext cx="432048" cy="216024"/>
          </a:xfrm>
          <a:prstGeom prst="actionButtonHome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500"/>
                            </p:stCondLst>
                            <p:childTnLst>
                              <p:par>
                                <p:cTn id="4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32656"/>
            <a:ext cx="6696744" cy="6048672"/>
          </a:xfrm>
        </p:spPr>
        <p:txBody>
          <a:bodyPr/>
          <a:lstStyle/>
          <a:p>
            <a:pPr>
              <a:buNone/>
            </a:pPr>
            <a:r>
              <a:rPr lang="uk-UA" dirty="0" smtClean="0">
                <a:solidFill>
                  <a:schemeClr val="bg1"/>
                </a:solidFill>
              </a:rPr>
              <a:t>       Мій батько також футболіст і разом з друзями по вихідних грає у футбол у парку ім. </a:t>
            </a:r>
            <a:r>
              <a:rPr lang="uk-UA" dirty="0" err="1" smtClean="0">
                <a:solidFill>
                  <a:schemeClr val="bg1"/>
                </a:solidFill>
              </a:rPr>
              <a:t>Кожедуба</a:t>
            </a:r>
            <a:r>
              <a:rPr lang="uk-UA" dirty="0" smtClean="0">
                <a:solidFill>
                  <a:schemeClr val="bg1"/>
                </a:solidFill>
              </a:rPr>
              <a:t>. Іноді, буваючи в Сумах, Михайло Іванович приходить туди поганяти шкіряну кулю зі своїми земляками.</a:t>
            </a:r>
          </a:p>
          <a:p>
            <a:pPr>
              <a:buNone/>
            </a:pPr>
            <a:r>
              <a:rPr lang="uk-UA" dirty="0" smtClean="0">
                <a:solidFill>
                  <a:schemeClr val="bg1"/>
                </a:solidFill>
              </a:rPr>
              <a:t>       Батько говорить про Михайла </a:t>
            </a:r>
            <a:r>
              <a:rPr lang="uk-UA" dirty="0" err="1" smtClean="0">
                <a:solidFill>
                  <a:schemeClr val="bg1"/>
                </a:solidFill>
              </a:rPr>
              <a:t>Фоменка</a:t>
            </a:r>
            <a:r>
              <a:rPr lang="uk-UA" dirty="0" smtClean="0">
                <a:solidFill>
                  <a:schemeClr val="bg1"/>
                </a:solidFill>
              </a:rPr>
              <a:t>, як про дуже сором</a:t>
            </a:r>
            <a:r>
              <a:rPr lang="en-US" dirty="0" smtClean="0">
                <a:solidFill>
                  <a:schemeClr val="bg1"/>
                </a:solidFill>
              </a:rPr>
              <a:t>’</a:t>
            </a:r>
            <a:r>
              <a:rPr lang="uk-UA" dirty="0" err="1" smtClean="0">
                <a:solidFill>
                  <a:schemeClr val="bg1"/>
                </a:solidFill>
              </a:rPr>
              <a:t>язливу</a:t>
            </a:r>
            <a:r>
              <a:rPr lang="uk-UA" dirty="0" smtClean="0">
                <a:solidFill>
                  <a:schemeClr val="bg1"/>
                </a:solidFill>
              </a:rPr>
              <a:t> та порядну людину. </a:t>
            </a:r>
          </a:p>
          <a:p>
            <a:pPr>
              <a:buNone/>
            </a:pP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5" name="Рисунок 4" descr="2044644ts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82416" y="908720"/>
            <a:ext cx="2573551" cy="3417036"/>
          </a:xfrm>
          <a:prstGeom prst="rect">
            <a:avLst/>
          </a:prstGeom>
          <a:ln w="127000" cap="sq">
            <a:solidFill>
              <a:srgbClr val="00B05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827584" y="6525344"/>
            <a:ext cx="360040" cy="216024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назад 9">
            <a:hlinkClick r:id="" action="ppaction://hlinkshowjump?jump=previousslide" highlightClick="1"/>
          </p:cNvPr>
          <p:cNvSpPr/>
          <p:nvPr/>
        </p:nvSpPr>
        <p:spPr>
          <a:xfrm>
            <a:off x="323528" y="6525344"/>
            <a:ext cx="360040" cy="216024"/>
          </a:xfrm>
          <a:prstGeom prst="actionButtonBackPrevious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правляющая кнопка: домой 10">
            <a:hlinkClick r:id="rId3" action="ppaction://hlinksldjump" highlightClick="1"/>
          </p:cNvPr>
          <p:cNvSpPr/>
          <p:nvPr/>
        </p:nvSpPr>
        <p:spPr>
          <a:xfrm>
            <a:off x="1403648" y="6525344"/>
            <a:ext cx="432048" cy="216024"/>
          </a:xfrm>
          <a:prstGeom prst="actionButtonHome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ru-RU" sz="2800" dirty="0" err="1" smtClean="0">
                <a:solidFill>
                  <a:schemeClr val="bg1"/>
                </a:solidFill>
              </a:rPr>
              <a:t>Іван</a:t>
            </a:r>
            <a:r>
              <a:rPr lang="ru-RU" sz="2800" dirty="0" smtClean="0">
                <a:solidFill>
                  <a:schemeClr val="bg1"/>
                </a:solidFill>
              </a:rPr>
              <a:t> Михайлович Фоменко </a:t>
            </a:r>
            <a:r>
              <a:rPr lang="ru-RU" sz="2800" dirty="0" err="1" smtClean="0">
                <a:solidFill>
                  <a:schemeClr val="bg1"/>
                </a:solidFill>
              </a:rPr>
              <a:t>знаходиться</a:t>
            </a:r>
            <a:r>
              <a:rPr lang="ru-RU" sz="2800" dirty="0" smtClean="0">
                <a:solidFill>
                  <a:schemeClr val="bg1"/>
                </a:solidFill>
              </a:rPr>
              <a:t> у </a:t>
            </a:r>
            <a:r>
              <a:rPr lang="ru-RU" sz="2800" dirty="0" smtClean="0">
                <a:solidFill>
                  <a:schemeClr val="bg1"/>
                </a:solidFill>
              </a:rPr>
              <a:t>списках 33 </a:t>
            </a:r>
            <a:r>
              <a:rPr lang="ru-RU" sz="2800" dirty="0" err="1" smtClean="0">
                <a:solidFill>
                  <a:schemeClr val="bg1"/>
                </a:solidFill>
              </a:rPr>
              <a:t>найкращих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футболістів</a:t>
            </a:r>
            <a:r>
              <a:rPr lang="ru-RU" sz="2800" dirty="0" smtClean="0">
                <a:solidFill>
                  <a:schemeClr val="bg1"/>
                </a:solidFill>
              </a:rPr>
              <a:t> сезону в </a:t>
            </a:r>
            <a:r>
              <a:rPr lang="ru-RU" sz="2800" dirty="0" smtClean="0">
                <a:solidFill>
                  <a:schemeClr val="bg1"/>
                </a:solidFill>
              </a:rPr>
              <a:t>СРСР.</a:t>
            </a:r>
          </a:p>
          <a:p>
            <a:r>
              <a:rPr lang="uk-UA" sz="2800" dirty="0" smtClean="0">
                <a:solidFill>
                  <a:schemeClr val="bg1"/>
                </a:solidFill>
              </a:rPr>
              <a:t>Він, безперечно, є видатним діячем Сумщини.</a:t>
            </a:r>
          </a:p>
          <a:p>
            <a:r>
              <a:rPr lang="uk-UA" sz="2800" dirty="0" smtClean="0">
                <a:solidFill>
                  <a:schemeClr val="bg1"/>
                </a:solidFill>
              </a:rPr>
              <a:t>Вся Україна має надію, що під керівництвом </a:t>
            </a:r>
            <a:r>
              <a:rPr lang="uk-UA" sz="2800" dirty="0" err="1" smtClean="0">
                <a:solidFill>
                  <a:schemeClr val="bg1"/>
                </a:solidFill>
              </a:rPr>
              <a:t>Фоменка</a:t>
            </a:r>
            <a:r>
              <a:rPr lang="uk-UA" sz="2800" dirty="0" smtClean="0">
                <a:solidFill>
                  <a:schemeClr val="bg1"/>
                </a:solidFill>
              </a:rPr>
              <a:t>, збірна команда України досягне високих результатів у турнірних таблицях!</a:t>
            </a:r>
          </a:p>
          <a:p>
            <a:r>
              <a:rPr lang="uk-UA" sz="2800" dirty="0" smtClean="0">
                <a:solidFill>
                  <a:schemeClr val="bg1"/>
                </a:solidFill>
              </a:rPr>
              <a:t>Я вважаю, що сумчани повинні більше цікавитися діяльністю і успіхами відомих людей, які народилися і живуть в нашому місті, бо наше місто народжує лідерів!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323528" y="6525344"/>
            <a:ext cx="360040" cy="216024"/>
          </a:xfrm>
          <a:prstGeom prst="actionButtonBackPrevious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1403648" y="6525344"/>
            <a:ext cx="432048" cy="216024"/>
          </a:xfrm>
          <a:prstGeom prst="actionButtonHome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27584" y="6525344"/>
            <a:ext cx="360040" cy="216024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79265" y="1318116"/>
            <a:ext cx="7925183" cy="3046988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9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Дякую </a:t>
            </a:r>
          </a:p>
          <a:p>
            <a:pPr algn="ctr"/>
            <a:r>
              <a:rPr lang="uk-UA" sz="9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за увагу! </a:t>
            </a:r>
            <a:r>
              <a:rPr lang="uk-UA" sz="9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sym typeface="Wingdings" pitchFamily="2" charset="2"/>
              </a:rPr>
              <a:t></a:t>
            </a:r>
            <a:endParaRPr lang="ru-RU" sz="9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323528" y="6525344"/>
            <a:ext cx="360040" cy="216024"/>
          </a:xfrm>
          <a:prstGeom prst="actionButtonBackPrevious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омой 6">
            <a:hlinkClick r:id="rId2" action="ppaction://hlinksldjump" highlightClick="1"/>
          </p:cNvPr>
          <p:cNvSpPr/>
          <p:nvPr/>
        </p:nvSpPr>
        <p:spPr>
          <a:xfrm>
            <a:off x="1403648" y="6525344"/>
            <a:ext cx="432048" cy="216024"/>
          </a:xfrm>
          <a:prstGeom prst="actionButtonHome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4968552" cy="4997450"/>
          </a:xfrm>
        </p:spPr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hlinkClick r:id="rId2" action="ppaction://hlinksldjump"/>
              </a:rPr>
              <a:t>Біографія спортсмена</a:t>
            </a:r>
            <a:r>
              <a:rPr lang="uk-UA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dirty="0" smtClean="0">
                <a:solidFill>
                  <a:schemeClr val="bg1"/>
                </a:solidFill>
                <a:latin typeface="+mn-lt"/>
                <a:ea typeface="+mn-ea"/>
                <a:cs typeface="+mn-cs"/>
                <a:hlinkClick r:id="rId3" action="ppaction://hlinksldjump"/>
              </a:rPr>
              <a:t>Характеристика</a:t>
            </a:r>
            <a:r>
              <a:rPr lang="ru-RU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ru-RU" dirty="0" smtClean="0">
                <a:solidFill>
                  <a:schemeClr val="bg1"/>
                </a:solidFill>
                <a:hlinkClick r:id="rId4" action="ppaction://hlinksldjump"/>
              </a:rPr>
              <a:t>Кар</a:t>
            </a:r>
            <a:r>
              <a:rPr lang="en-US" dirty="0" smtClean="0">
                <a:solidFill>
                  <a:schemeClr val="bg1"/>
                </a:solidFill>
                <a:hlinkClick r:id="rId4" action="ppaction://hlinksldjump"/>
              </a:rPr>
              <a:t>’</a:t>
            </a:r>
            <a:r>
              <a:rPr lang="uk-UA" dirty="0" err="1" smtClean="0">
                <a:solidFill>
                  <a:schemeClr val="bg1"/>
                </a:solidFill>
                <a:hlinkClick r:id="rId4" action="ppaction://hlinksldjump"/>
              </a:rPr>
              <a:t>єра</a:t>
            </a:r>
            <a:r>
              <a:rPr lang="uk-UA" dirty="0" smtClean="0">
                <a:solidFill>
                  <a:schemeClr val="bg1"/>
                </a:solidFill>
                <a:hlinkClick r:id="rId4" action="ppaction://hlinksldjump"/>
              </a:rPr>
              <a:t> футболіста</a:t>
            </a:r>
            <a:r>
              <a:rPr lang="uk-UA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dirty="0">
                <a:solidFill>
                  <a:schemeClr val="bg1"/>
                </a:solidFill>
                <a:latin typeface="+mn-lt"/>
                <a:ea typeface="+mn-ea"/>
                <a:cs typeface="+mn-cs"/>
                <a:hlinkClick r:id="rId5" action="ppaction://hlinksldjump"/>
              </a:rPr>
              <a:t>Тренерська </a:t>
            </a:r>
            <a:r>
              <a:rPr lang="ru-RU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  <a:hlinkClick r:id="rId5" action="ppaction://hlinksldjump"/>
              </a:rPr>
              <a:t>кар'єра</a:t>
            </a:r>
            <a:r>
              <a:rPr lang="ru-RU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ru-RU" dirty="0" smtClean="0">
                <a:solidFill>
                  <a:schemeClr val="bg1"/>
                </a:solidFill>
                <a:latin typeface="+mn-lt"/>
                <a:ea typeface="+mn-ea"/>
                <a:cs typeface="+mn-cs"/>
                <a:hlinkClick r:id="rId6" action="ppaction://hlinksldjump"/>
              </a:rPr>
              <a:t>Досягнення</a:t>
            </a:r>
            <a:r>
              <a:rPr lang="ru-RU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uk-UA" dirty="0" smtClean="0">
                <a:solidFill>
                  <a:schemeClr val="bg1"/>
                </a:solidFill>
                <a:hlinkClick r:id="rId7" action="ppaction://hlinksldjump"/>
              </a:rPr>
              <a:t>Нагороди </a:t>
            </a:r>
            <a:r>
              <a:rPr lang="uk-UA" dirty="0" smtClean="0">
                <a:solidFill>
                  <a:schemeClr val="bg1"/>
                </a:solidFill>
                <a:hlinkClick r:id="rId7" action="ppaction://hlinksldjump"/>
              </a:rPr>
              <a:t>і звання</a:t>
            </a:r>
            <a:r>
              <a:rPr lang="uk-UA" dirty="0" smtClean="0">
                <a:solidFill>
                  <a:schemeClr val="bg1"/>
                </a:solidFill>
              </a:rPr>
              <a:t>.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uk-UA" dirty="0" smtClean="0">
                <a:solidFill>
                  <a:schemeClr val="bg1"/>
                </a:solidFill>
                <a:hlinkClick r:id="rId8" action="ppaction://hlinksldjump"/>
              </a:rPr>
              <a:t>Особисте знайомство</a:t>
            </a:r>
            <a:r>
              <a:rPr lang="uk-UA" dirty="0" smtClean="0">
                <a:solidFill>
                  <a:schemeClr val="bg1"/>
                </a:solidFill>
              </a:rPr>
              <a:t>.</a:t>
            </a:r>
            <a:endParaRPr lang="uk-UA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r>
              <a:rPr lang="uk-UA" dirty="0" smtClean="0">
                <a:solidFill>
                  <a:schemeClr val="bg1"/>
                </a:solidFill>
                <a:hlinkClick r:id="rId9" action="ppaction://hlinksldjump"/>
              </a:rPr>
              <a:t>Висновок</a:t>
            </a:r>
            <a:r>
              <a:rPr lang="uk-UA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endParaRPr lang="ru-RU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endParaRPr lang="ru-RU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endParaRPr lang="es-ES" dirty="0">
              <a:solidFill>
                <a:schemeClr val="bg1"/>
              </a:solidFill>
            </a:endParaRPr>
          </a:p>
        </p:txBody>
      </p:sp>
      <p:pic>
        <p:nvPicPr>
          <p:cNvPr id="6" name="Рисунок 5" descr="фоменко1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860032" y="1916832"/>
            <a:ext cx="4202973" cy="24720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3851920" y="488866"/>
            <a:ext cx="1746055" cy="707886"/>
          </a:xfrm>
          <a:prstGeom prst="rect">
            <a:avLst/>
          </a:prstGeom>
          <a:solidFill>
            <a:srgbClr val="00B050"/>
          </a:solidFill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Зміст</a:t>
            </a:r>
            <a:endParaRPr lang="ru-RU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827584" y="6525344"/>
            <a:ext cx="360040" cy="216024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назад 8">
            <a:hlinkClick r:id="" action="ppaction://hlinkshowjump?jump=previousslide" highlightClick="1"/>
          </p:cNvPr>
          <p:cNvSpPr/>
          <p:nvPr/>
        </p:nvSpPr>
        <p:spPr>
          <a:xfrm>
            <a:off x="323528" y="6525344"/>
            <a:ext cx="360040" cy="216024"/>
          </a:xfrm>
          <a:prstGeom prst="actionButtonBackPrevious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1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1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40768"/>
            <a:ext cx="6444208" cy="4997450"/>
          </a:xfrm>
        </p:spPr>
        <p:txBody>
          <a:bodyPr/>
          <a:lstStyle/>
          <a:p>
            <a:r>
              <a:rPr lang="ru-RU" sz="2800" dirty="0" smtClean="0">
                <a:solidFill>
                  <a:schemeClr val="bg1"/>
                </a:solidFill>
              </a:rPr>
              <a:t>Ми</a:t>
            </a:r>
            <a:r>
              <a:rPr lang="uk-UA" sz="2800" dirty="0" err="1" smtClean="0">
                <a:solidFill>
                  <a:schemeClr val="bg1"/>
                </a:solidFill>
              </a:rPr>
              <a:t>хайло</a:t>
            </a:r>
            <a:r>
              <a:rPr lang="uk-UA" sz="2800" dirty="0" smtClean="0">
                <a:solidFill>
                  <a:schemeClr val="bg1"/>
                </a:solidFill>
              </a:rPr>
              <a:t> Фоменко народився 19 вересня 1948 у с. Мала </a:t>
            </a:r>
            <a:r>
              <a:rPr lang="uk-UA" sz="2800" dirty="0" err="1" smtClean="0">
                <a:solidFill>
                  <a:schemeClr val="bg1"/>
                </a:solidFill>
              </a:rPr>
              <a:t>Рибиця</a:t>
            </a:r>
            <a:r>
              <a:rPr lang="uk-UA" sz="2800" dirty="0" smtClean="0">
                <a:solidFill>
                  <a:schemeClr val="bg1"/>
                </a:solidFill>
              </a:rPr>
              <a:t>, Сумської області.</a:t>
            </a: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 </a:t>
            </a:r>
            <a:endParaRPr lang="ru-RU" sz="28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r>
              <a:rPr lang="ru-RU" sz="2800" dirty="0" err="1" smtClean="0">
                <a:solidFill>
                  <a:schemeClr val="bg1"/>
                </a:solidFill>
              </a:rPr>
              <a:t>Р</a:t>
            </a:r>
            <a:r>
              <a:rPr lang="ru-RU" sz="28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адянський</a:t>
            </a: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28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футболіст</a:t>
            </a:r>
            <a:r>
              <a:rPr lang="ru-RU" sz="28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8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захисник</a:t>
            </a: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28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28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півзахисник</a:t>
            </a: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8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зараз </a:t>
            </a:r>
            <a:r>
              <a:rPr lang="ru-RU" sz="28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головний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тренер</a:t>
            </a: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28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національної</a:t>
            </a:r>
            <a:r>
              <a:rPr lang="ru-RU" sz="28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збірної</a:t>
            </a: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України</a:t>
            </a:r>
            <a:r>
              <a:rPr lang="ru-RU" sz="28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28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Заслужений</a:t>
            </a: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працівник</a:t>
            </a: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фізичної</a:t>
            </a: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культури</a:t>
            </a: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спорту </a:t>
            </a:r>
            <a:r>
              <a:rPr lang="ru-RU" sz="28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України</a:t>
            </a:r>
            <a:r>
              <a:rPr lang="ru-RU" sz="28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ru-RU" sz="28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Вихованець</a:t>
            </a: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28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сумської</a:t>
            </a: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28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футбольної</a:t>
            </a: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8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школи</a:t>
            </a:r>
            <a:r>
              <a:rPr lang="ru-RU" sz="28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«Спартак</a:t>
            </a:r>
            <a:r>
              <a:rPr lang="ru-RU" sz="28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».</a:t>
            </a:r>
            <a:endParaRPr lang="es-ES" sz="2800" dirty="0">
              <a:solidFill>
                <a:schemeClr val="bg1"/>
              </a:solidFill>
            </a:endParaRPr>
          </a:p>
        </p:txBody>
      </p:sp>
      <p:pic>
        <p:nvPicPr>
          <p:cNvPr id="6" name="Рисунок 5" descr="Mykhaylo_Fomenk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1172266"/>
            <a:ext cx="2319579" cy="355287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323528" y="344850"/>
            <a:ext cx="8522013" cy="707886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Михайло </a:t>
            </a:r>
            <a:r>
              <a:rPr lang="ru-RU" sz="40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Іванович</a:t>
            </a:r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Фоменко</a:t>
            </a:r>
            <a:endParaRPr lang="ru-RU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27584" y="6525344"/>
            <a:ext cx="360040" cy="216024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правляющая кнопка: назад 10">
            <a:hlinkClick r:id="" action="ppaction://hlinkshowjump?jump=previousslide" highlightClick="1"/>
          </p:cNvPr>
          <p:cNvSpPr/>
          <p:nvPr/>
        </p:nvSpPr>
        <p:spPr>
          <a:xfrm>
            <a:off x="323528" y="6525344"/>
            <a:ext cx="360040" cy="216024"/>
          </a:xfrm>
          <a:prstGeom prst="actionButtonBackPrevious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правляющая кнопка: домой 11">
            <a:hlinkClick r:id="rId3" action="ppaction://hlinksldjump" highlightClick="1"/>
          </p:cNvPr>
          <p:cNvSpPr/>
          <p:nvPr/>
        </p:nvSpPr>
        <p:spPr>
          <a:xfrm>
            <a:off x="1403648" y="6525344"/>
            <a:ext cx="432048" cy="216024"/>
          </a:xfrm>
          <a:prstGeom prst="actionButtonHome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834880" cy="6178698"/>
          </a:xfrm>
        </p:spPr>
        <p:txBody>
          <a:bodyPr/>
          <a:lstStyle/>
          <a:p>
            <a:pPr algn="l"/>
            <a:r>
              <a:rPr lang="ru-RU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Гравець</a:t>
            </a:r>
            <a:r>
              <a:rPr lang="ru-RU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 </a:t>
            </a:r>
            <a:r>
              <a:rPr lang="ru-RU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збірної</a:t>
            </a:r>
            <a:r>
              <a:rPr lang="ru-RU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СРСР (</a:t>
            </a:r>
            <a:r>
              <a:rPr lang="ru-RU" dirty="0">
                <a:solidFill>
                  <a:srgbClr val="00B050"/>
                </a:solidFill>
                <a:latin typeface="+mj-lt"/>
                <a:ea typeface="+mj-ea"/>
                <a:cs typeface="+mj-cs"/>
              </a:rPr>
              <a:t>1972–1977</a:t>
            </a:r>
            <a:r>
              <a:rPr lang="ru-RU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). </a:t>
            </a:r>
            <a:r>
              <a:rPr lang="ru-RU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ru-RU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Майстер</a:t>
            </a:r>
            <a:r>
              <a:rPr lang="ru-RU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спорту </a:t>
            </a:r>
            <a:r>
              <a:rPr lang="ru-RU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міжнародного</a:t>
            </a:r>
            <a:r>
              <a:rPr lang="ru-RU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класу</a:t>
            </a:r>
            <a:r>
              <a:rPr lang="ru-RU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(</a:t>
            </a:r>
            <a:r>
              <a:rPr lang="ru-RU" dirty="0" smtClean="0">
                <a:solidFill>
                  <a:srgbClr val="00B050"/>
                </a:solidFill>
                <a:latin typeface="+mj-lt"/>
                <a:ea typeface="+mj-ea"/>
                <a:cs typeface="+mj-cs"/>
              </a:rPr>
              <a:t>1975</a:t>
            </a:r>
            <a:r>
              <a:rPr lang="ru-RU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). </a:t>
            </a:r>
            <a:r>
              <a:rPr lang="ru-RU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ru-RU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Заслужений</a:t>
            </a:r>
            <a:r>
              <a:rPr lang="ru-RU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майстер</a:t>
            </a:r>
            <a:r>
              <a:rPr lang="ru-RU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спорту СРСР (</a:t>
            </a:r>
            <a:r>
              <a:rPr lang="ru-RU" dirty="0">
                <a:solidFill>
                  <a:srgbClr val="00B050"/>
                </a:solidFill>
                <a:latin typeface="+mj-lt"/>
                <a:ea typeface="+mj-ea"/>
                <a:cs typeface="+mj-cs"/>
              </a:rPr>
              <a:t>1975</a:t>
            </a:r>
            <a:r>
              <a:rPr lang="ru-RU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)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Содержимое 3" descr="3e7236b78ee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580112" y="415217"/>
            <a:ext cx="2736304" cy="402189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827584" y="6525344"/>
            <a:ext cx="360040" cy="216024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назад 8">
            <a:hlinkClick r:id="" action="ppaction://hlinkshowjump?jump=previousslide" highlightClick="1"/>
          </p:cNvPr>
          <p:cNvSpPr/>
          <p:nvPr/>
        </p:nvSpPr>
        <p:spPr>
          <a:xfrm>
            <a:off x="323528" y="6525344"/>
            <a:ext cx="360040" cy="216024"/>
          </a:xfrm>
          <a:prstGeom prst="actionButtonBackPrevious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домой 9">
            <a:hlinkClick r:id="rId3" action="ppaction://hlinksldjump" highlightClick="1"/>
          </p:cNvPr>
          <p:cNvSpPr/>
          <p:nvPr/>
        </p:nvSpPr>
        <p:spPr>
          <a:xfrm>
            <a:off x="1403648" y="6525344"/>
            <a:ext cx="432048" cy="216024"/>
          </a:xfrm>
          <a:prstGeom prst="actionButtonHome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fomenko5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07904" y="620688"/>
            <a:ext cx="5328592" cy="26642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88640"/>
            <a:ext cx="3744416" cy="3816424"/>
          </a:xfrm>
        </p:spPr>
        <p:txBody>
          <a:bodyPr/>
          <a:lstStyle/>
          <a:p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Високий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дуже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рухливий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швидкий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центральний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захисник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був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повноправним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господарем штрафного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майданчика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. </a:t>
            </a:r>
            <a:endParaRPr lang="ru-RU" sz="21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r>
              <a:rPr lang="ru-RU" sz="21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Холоднокровний</a:t>
            </a:r>
            <a:r>
              <a:rPr lang="ru-RU" sz="21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надійний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був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сильним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у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позиційній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грі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цементував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захист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команди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. </a:t>
            </a:r>
            <a:endParaRPr lang="en-US" sz="21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endParaRPr lang="es-ES" sz="25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4149080"/>
            <a:ext cx="83529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dirty="0" smtClean="0">
                <a:solidFill>
                  <a:schemeClr val="bg1"/>
                </a:solidFill>
              </a:rPr>
              <a:t>   Строго </a:t>
            </a:r>
            <a:r>
              <a:rPr lang="ru-RU" sz="2100" dirty="0" err="1">
                <a:solidFill>
                  <a:schemeClr val="bg1"/>
                </a:solidFill>
              </a:rPr>
              <a:t>дотримувався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ігрової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дисципліни</a:t>
            </a:r>
            <a:r>
              <a:rPr lang="ru-RU" sz="2100" dirty="0">
                <a:solidFill>
                  <a:schemeClr val="bg1"/>
                </a:solidFill>
              </a:rPr>
              <a:t>, </a:t>
            </a:r>
            <a:r>
              <a:rPr lang="ru-RU" sz="2100" dirty="0" err="1">
                <a:solidFill>
                  <a:schemeClr val="bg1"/>
                </a:solidFill>
              </a:rPr>
              <a:t>був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корисний</a:t>
            </a:r>
            <a:r>
              <a:rPr lang="ru-RU" sz="2100" dirty="0">
                <a:solidFill>
                  <a:schemeClr val="bg1"/>
                </a:solidFill>
              </a:rPr>
              <a:t> при </a:t>
            </a:r>
            <a:r>
              <a:rPr lang="ru-RU" sz="2100" dirty="0" smtClean="0">
                <a:solidFill>
                  <a:schemeClr val="bg1"/>
                </a:solidFill>
              </a:rPr>
              <a:t>                   </a:t>
            </a:r>
            <a:r>
              <a:rPr lang="ru-RU" sz="2100" dirty="0" err="1" smtClean="0">
                <a:solidFill>
                  <a:schemeClr val="bg1"/>
                </a:solidFill>
              </a:rPr>
              <a:t>підключеннях</a:t>
            </a:r>
            <a:r>
              <a:rPr lang="ru-RU" sz="2100" dirty="0" smtClean="0">
                <a:solidFill>
                  <a:schemeClr val="bg1"/>
                </a:solidFill>
              </a:rPr>
              <a:t> </a:t>
            </a:r>
            <a:r>
              <a:rPr lang="ru-RU" sz="2100" dirty="0">
                <a:solidFill>
                  <a:schemeClr val="bg1"/>
                </a:solidFill>
              </a:rPr>
              <a:t>до атак, добре </a:t>
            </a:r>
            <a:r>
              <a:rPr lang="ru-RU" sz="2100" dirty="0" err="1">
                <a:solidFill>
                  <a:schemeClr val="bg1"/>
                </a:solidFill>
              </a:rPr>
              <a:t>грав</a:t>
            </a:r>
            <a:r>
              <a:rPr lang="ru-RU" sz="2100" dirty="0">
                <a:solidFill>
                  <a:schemeClr val="bg1"/>
                </a:solidFill>
              </a:rPr>
              <a:t> головою. </a:t>
            </a:r>
          </a:p>
          <a:p>
            <a:r>
              <a:rPr lang="ru-RU" sz="2100" dirty="0" smtClean="0">
                <a:solidFill>
                  <a:schemeClr val="bg1"/>
                </a:solidFill>
              </a:rPr>
              <a:t> </a:t>
            </a:r>
            <a:r>
              <a:rPr lang="ru-RU" sz="2100" dirty="0" smtClean="0">
                <a:solidFill>
                  <a:schemeClr val="bg1"/>
                </a:solidFill>
              </a:rPr>
              <a:t>  В </a:t>
            </a:r>
            <a:r>
              <a:rPr lang="ru-RU" sz="2100" dirty="0">
                <a:solidFill>
                  <a:schemeClr val="bg1"/>
                </a:solidFill>
              </a:rPr>
              <a:t>одному </a:t>
            </a:r>
            <a:r>
              <a:rPr lang="ru-RU" sz="2100" dirty="0" err="1">
                <a:solidFill>
                  <a:schemeClr val="bg1"/>
                </a:solidFill>
              </a:rPr>
              <a:t>з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інтерв'ю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воротар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Євген</a:t>
            </a:r>
            <a:r>
              <a:rPr lang="ru-RU" sz="2100" dirty="0">
                <a:solidFill>
                  <a:schemeClr val="bg1"/>
                </a:solidFill>
              </a:rPr>
              <a:t> Рудаков, </a:t>
            </a:r>
            <a:r>
              <a:rPr lang="ru-RU" sz="2100" dirty="0" err="1">
                <a:solidFill>
                  <a:schemeClr val="bg1"/>
                </a:solidFill>
              </a:rPr>
              <a:t>відповідаючи</a:t>
            </a:r>
            <a:r>
              <a:rPr lang="ru-RU" sz="2100" dirty="0">
                <a:solidFill>
                  <a:schemeClr val="bg1"/>
                </a:solidFill>
              </a:rPr>
              <a:t> на </a:t>
            </a:r>
            <a:r>
              <a:rPr lang="ru-RU" sz="2100" dirty="0" err="1">
                <a:solidFill>
                  <a:schemeClr val="bg1"/>
                </a:solidFill>
              </a:rPr>
              <a:t>питання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журналіста</a:t>
            </a:r>
            <a:r>
              <a:rPr lang="ru-RU" sz="2100" dirty="0">
                <a:solidFill>
                  <a:schemeClr val="bg1"/>
                </a:solidFill>
              </a:rPr>
              <a:t> про те, кого б </a:t>
            </a:r>
            <a:r>
              <a:rPr lang="ru-RU" sz="2100" dirty="0" err="1">
                <a:solidFill>
                  <a:schemeClr val="bg1"/>
                </a:solidFill>
              </a:rPr>
              <a:t>він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виокремив</a:t>
            </a:r>
            <a:r>
              <a:rPr lang="ru-RU" sz="2100" dirty="0">
                <a:solidFill>
                  <a:schemeClr val="bg1"/>
                </a:solidFill>
              </a:rPr>
              <a:t> як </a:t>
            </a:r>
            <a:r>
              <a:rPr lang="ru-RU" sz="2100" dirty="0" err="1">
                <a:solidFill>
                  <a:schemeClr val="bg1"/>
                </a:solidFill>
              </a:rPr>
              <a:t>справжнього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бійця</a:t>
            </a:r>
            <a:r>
              <a:rPr lang="ru-RU" sz="2100" dirty="0">
                <a:solidFill>
                  <a:schemeClr val="bg1"/>
                </a:solidFill>
              </a:rPr>
              <a:t>, </a:t>
            </a:r>
            <a:r>
              <a:rPr lang="ru-RU" sz="2100" dirty="0" err="1">
                <a:solidFill>
                  <a:schemeClr val="bg1"/>
                </a:solidFill>
              </a:rPr>
              <a:t>який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віддав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усі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сили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поєдинку</a:t>
            </a:r>
            <a:r>
              <a:rPr lang="ru-RU" sz="2100" dirty="0">
                <a:solidFill>
                  <a:schemeClr val="bg1"/>
                </a:solidFill>
              </a:rPr>
              <a:t>, </a:t>
            </a:r>
            <a:r>
              <a:rPr lang="ru-RU" sz="2100" dirty="0" err="1">
                <a:solidFill>
                  <a:schemeClr val="bg1"/>
                </a:solidFill>
              </a:rPr>
              <a:t>зупинився</a:t>
            </a:r>
            <a:r>
              <a:rPr lang="ru-RU" sz="2100" dirty="0">
                <a:solidFill>
                  <a:schemeClr val="bg1"/>
                </a:solidFill>
              </a:rPr>
              <a:t> на </a:t>
            </a:r>
            <a:r>
              <a:rPr lang="ru-RU" sz="2100" dirty="0" err="1">
                <a:solidFill>
                  <a:schemeClr val="bg1"/>
                </a:solidFill>
              </a:rPr>
              <a:t>трьох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майстрах</a:t>
            </a:r>
            <a:r>
              <a:rPr lang="ru-RU" sz="2100" dirty="0">
                <a:solidFill>
                  <a:schemeClr val="bg1"/>
                </a:solidFill>
              </a:rPr>
              <a:t> —</a:t>
            </a:r>
            <a:r>
              <a:rPr lang="ru-RU" sz="2100" dirty="0" err="1">
                <a:solidFill>
                  <a:schemeClr val="bg1"/>
                </a:solidFill>
              </a:rPr>
              <a:t>Колотові</a:t>
            </a:r>
            <a:r>
              <a:rPr lang="ru-RU" sz="2100" dirty="0">
                <a:solidFill>
                  <a:schemeClr val="bg1"/>
                </a:solidFill>
              </a:rPr>
              <a:t>, </a:t>
            </a:r>
            <a:r>
              <a:rPr lang="ru-RU" sz="2100" dirty="0" err="1">
                <a:solidFill>
                  <a:schemeClr val="bg1"/>
                </a:solidFill>
              </a:rPr>
              <a:t>Веремєєві</a:t>
            </a:r>
            <a:r>
              <a:rPr lang="ru-RU" sz="2100" dirty="0">
                <a:solidFill>
                  <a:schemeClr val="bg1"/>
                </a:solidFill>
              </a:rPr>
              <a:t> </a:t>
            </a:r>
            <a:r>
              <a:rPr lang="ru-RU" sz="2100" dirty="0" err="1">
                <a:solidFill>
                  <a:schemeClr val="bg1"/>
                </a:solidFill>
              </a:rPr>
              <a:t>і</a:t>
            </a:r>
            <a:r>
              <a:rPr lang="ru-RU" sz="2100" dirty="0">
                <a:solidFill>
                  <a:schemeClr val="bg1"/>
                </a:solidFill>
              </a:rPr>
              <a:t> </a:t>
            </a:r>
            <a:r>
              <a:rPr lang="ru-RU" sz="2100" dirty="0" err="1">
                <a:solidFill>
                  <a:schemeClr val="bg1"/>
                </a:solidFill>
              </a:rPr>
              <a:t>Фоменку</a:t>
            </a:r>
            <a:r>
              <a:rPr lang="ru-RU" sz="2100" dirty="0">
                <a:solidFill>
                  <a:schemeClr val="bg1"/>
                </a:solidFill>
              </a:rPr>
              <a:t>.</a:t>
            </a:r>
            <a:endParaRPr lang="ru-RU" sz="2100" b="1" dirty="0"/>
          </a:p>
        </p:txBody>
      </p:sp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27584" y="6525344"/>
            <a:ext cx="360040" cy="216024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правляющая кнопка: назад 10">
            <a:hlinkClick r:id="" action="ppaction://hlinkshowjump?jump=previousslide" highlightClick="1"/>
          </p:cNvPr>
          <p:cNvSpPr/>
          <p:nvPr/>
        </p:nvSpPr>
        <p:spPr>
          <a:xfrm>
            <a:off x="323528" y="6525344"/>
            <a:ext cx="360040" cy="216024"/>
          </a:xfrm>
          <a:prstGeom prst="actionButtonBackPrevious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правляющая кнопка: домой 11">
            <a:hlinkClick r:id="rId3" action="ppaction://hlinksldjump" highlightClick="1"/>
          </p:cNvPr>
          <p:cNvSpPr/>
          <p:nvPr/>
        </p:nvSpPr>
        <p:spPr>
          <a:xfrm>
            <a:off x="1403648" y="6525344"/>
            <a:ext cx="432048" cy="216024"/>
          </a:xfrm>
          <a:prstGeom prst="actionButtonHome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6120680" cy="6264696"/>
          </a:xfrm>
        </p:spPr>
        <p:txBody>
          <a:bodyPr/>
          <a:lstStyle/>
          <a:p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Виступав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за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команди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 «Спартак»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Суми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 (</a:t>
            </a:r>
            <a:r>
              <a:rPr lang="ru-RU" sz="210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1965–1969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), «</a:t>
            </a:r>
            <a:r>
              <a:rPr lang="ru-RU" sz="21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Зоря 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Ворошиловград (</a:t>
            </a:r>
            <a:r>
              <a:rPr lang="ru-RU" sz="210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1970–1971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). </a:t>
            </a:r>
            <a:endParaRPr lang="ru-RU" sz="21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r>
              <a:rPr lang="ru-RU" sz="21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Прийшов</a:t>
            </a:r>
            <a:r>
              <a:rPr lang="ru-RU" sz="21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у 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київське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«Динамо» перед початком сезону </a:t>
            </a:r>
            <a:r>
              <a:rPr lang="ru-RU" sz="210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1972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 року, в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якому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«Зоря» стала 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чемпіоном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СРСР,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випередивши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«Динамо» —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срібного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призера. </a:t>
            </a:r>
            <a:endParaRPr lang="ru-RU" sz="21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r>
              <a:rPr lang="ru-RU" sz="21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У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своїй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новій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команді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Фоменко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зайняв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місце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вільного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захисника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кожною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грою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досягаючи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кращого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взаєморозуміння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партнерами</a:t>
            </a:r>
            <a:r>
              <a:rPr lang="ru-RU" sz="21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r>
              <a:rPr lang="ru-RU" sz="21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І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поєднанням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традиційно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сильної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динамовської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атаки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успіхи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не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забарилися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: у </a:t>
            </a:r>
            <a:r>
              <a:rPr lang="ru-RU" sz="210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1974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році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 — перше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місце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у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чемпіонаті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країни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Кубок СРСР, у </a:t>
            </a:r>
            <a:r>
              <a:rPr lang="ru-RU" sz="210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1975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році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 —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повторення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чемпіонського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сходжння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, Кубок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володарів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кубків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Суперкубок УЄФА. Були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інші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призи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: «золото» </a:t>
            </a:r>
            <a:r>
              <a:rPr lang="ru-RU" sz="210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1977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року, Кубок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країни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1978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-го.</a:t>
            </a:r>
            <a:endParaRPr lang="ru-RU" sz="210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76056" y="116633"/>
            <a:ext cx="3953086" cy="1323439"/>
          </a:xfrm>
          <a:prstGeom prst="rect">
            <a:avLst/>
          </a:prstGeom>
          <a:solidFill>
            <a:srgbClr val="00B050"/>
          </a:solidFill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Кар</a:t>
            </a:r>
            <a:r>
              <a:rPr lang="en-US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’</a:t>
            </a:r>
            <a:r>
              <a:rPr lang="uk-UA" sz="40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єра</a:t>
            </a:r>
            <a:r>
              <a:rPr lang="uk-UA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футболіста</a:t>
            </a:r>
            <a:endParaRPr lang="ru-RU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32240" y="1844824"/>
            <a:ext cx="2304256" cy="58477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 клубах</a:t>
            </a:r>
            <a:endParaRPr lang="ru-RU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Управляющая кнопка: далее 8">
            <a:hlinkClick r:id="" action="ppaction://hlinkshowjump?jump=nextslide" highlightClick="1"/>
          </p:cNvPr>
          <p:cNvSpPr/>
          <p:nvPr/>
        </p:nvSpPr>
        <p:spPr>
          <a:xfrm>
            <a:off x="827584" y="6525344"/>
            <a:ext cx="360040" cy="216024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назад 9">
            <a:hlinkClick r:id="" action="ppaction://hlinkshowjump?jump=previousslide" highlightClick="1"/>
          </p:cNvPr>
          <p:cNvSpPr/>
          <p:nvPr/>
        </p:nvSpPr>
        <p:spPr>
          <a:xfrm>
            <a:off x="323528" y="6525344"/>
            <a:ext cx="360040" cy="216024"/>
          </a:xfrm>
          <a:prstGeom prst="actionButtonBackPrevious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правляющая кнопка: домой 10">
            <a:hlinkClick r:id="rId2" action="ppaction://hlinksldjump" highlightClick="1"/>
          </p:cNvPr>
          <p:cNvSpPr/>
          <p:nvPr/>
        </p:nvSpPr>
        <p:spPr>
          <a:xfrm>
            <a:off x="1403648" y="6525344"/>
            <a:ext cx="432048" cy="216024"/>
          </a:xfrm>
          <a:prstGeom prst="actionButtonHome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76672"/>
            <a:ext cx="6552728" cy="5400600"/>
          </a:xfrm>
        </p:spPr>
        <p:txBody>
          <a:bodyPr/>
          <a:lstStyle/>
          <a:p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У </a:t>
            </a:r>
            <a:r>
              <a:rPr lang="ru-RU" sz="210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1972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році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Фоменко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деб'ютував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у 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збірній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СРСР.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Це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сталося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 16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липня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 на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стадіоні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фінського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міста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Вааса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. </a:t>
            </a:r>
            <a:endParaRPr lang="ru-RU" sz="21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r>
              <a:rPr lang="ru-RU" sz="21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У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головній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команді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країни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Михайло брав участь у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відбіркових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іграх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чемпіонатів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світу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Європи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, 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Олімпійських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іграх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1976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року в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Монреалі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. </a:t>
            </a:r>
            <a:endParaRPr lang="ru-RU" sz="21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r>
              <a:rPr lang="ru-RU" sz="21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На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матчі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чемпіонату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Європи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національними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командами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Швейцарії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Чехословаччини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товариську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зустріч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із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збірною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Угорщини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в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Будапешті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Михайло Фоменко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виводив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збірну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СРСР в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якості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капітана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. </a:t>
            </a:r>
            <a:endParaRPr lang="ru-RU" sz="21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r>
              <a:rPr lang="ru-RU" sz="21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У </a:t>
            </a:r>
            <a:r>
              <a:rPr lang="ru-RU" sz="210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1975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році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був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капітаном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в «Динамо». </a:t>
            </a:r>
            <a:endParaRPr lang="ru-RU" sz="21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r>
              <a:rPr lang="ru-RU" sz="21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Всього</a:t>
            </a:r>
            <a:r>
              <a:rPr lang="ru-RU" sz="21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за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збірну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СРСР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зіграв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24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матчі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(в тому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числі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5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матчів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за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олімпійську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1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збірну</a:t>
            </a:r>
            <a:r>
              <a:rPr lang="ru-RU" sz="21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СРСР).</a:t>
            </a:r>
            <a:endParaRPr lang="ru-RU" sz="21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44208" y="1988840"/>
            <a:ext cx="2448272" cy="64633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У збірній</a:t>
            </a:r>
            <a:endParaRPr lang="ru-RU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827584" y="6525344"/>
            <a:ext cx="360040" cy="216024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назад 8">
            <a:hlinkClick r:id="" action="ppaction://hlinkshowjump?jump=previousslide" highlightClick="1"/>
          </p:cNvPr>
          <p:cNvSpPr/>
          <p:nvPr/>
        </p:nvSpPr>
        <p:spPr>
          <a:xfrm>
            <a:off x="323528" y="6525344"/>
            <a:ext cx="360040" cy="216024"/>
          </a:xfrm>
          <a:prstGeom prst="actionButtonBackPrevious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домой 9">
            <a:hlinkClick r:id="rId2" action="ppaction://hlinksldjump" highlightClick="1"/>
          </p:cNvPr>
          <p:cNvSpPr/>
          <p:nvPr/>
        </p:nvSpPr>
        <p:spPr>
          <a:xfrm>
            <a:off x="1403648" y="6525344"/>
            <a:ext cx="432048" cy="216024"/>
          </a:xfrm>
          <a:prstGeom prst="actionButtonHome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01364394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12160" y="1772816"/>
            <a:ext cx="2834640" cy="1828800"/>
          </a:xfrm>
        </p:spPr>
      </p:pic>
      <p:sp>
        <p:nvSpPr>
          <p:cNvPr id="6" name="TextBox 5"/>
          <p:cNvSpPr txBox="1"/>
          <p:nvPr/>
        </p:nvSpPr>
        <p:spPr>
          <a:xfrm>
            <a:off x="2267744" y="260648"/>
            <a:ext cx="4680520" cy="132343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Тренерська </a:t>
            </a:r>
            <a:r>
              <a:rPr lang="ru-RU" sz="40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кар'єра</a:t>
            </a:r>
            <a:endParaRPr lang="ru-RU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1844824"/>
            <a:ext cx="5688632" cy="155427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900" dirty="0" smtClean="0">
                <a:solidFill>
                  <a:schemeClr val="bg1"/>
                </a:solidFill>
              </a:rPr>
              <a:t> Завершив </a:t>
            </a:r>
            <a:r>
              <a:rPr lang="ru-RU" sz="1900" dirty="0" err="1">
                <a:solidFill>
                  <a:schemeClr val="bg1"/>
                </a:solidFill>
              </a:rPr>
              <a:t>ігрову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кар'єру</a:t>
            </a:r>
            <a:r>
              <a:rPr lang="ru-RU" sz="1900" dirty="0">
                <a:solidFill>
                  <a:schemeClr val="bg1"/>
                </a:solidFill>
              </a:rPr>
              <a:t> у 30-річному </a:t>
            </a:r>
            <a:r>
              <a:rPr lang="ru-RU" sz="1900" dirty="0" err="1">
                <a:solidFill>
                  <a:schemeClr val="bg1"/>
                </a:solidFill>
              </a:rPr>
              <a:t>віці</a:t>
            </a:r>
            <a:r>
              <a:rPr lang="ru-RU" sz="1900" dirty="0">
                <a:solidFill>
                  <a:schemeClr val="bg1"/>
                </a:solidFill>
              </a:rPr>
              <a:t> через травму </a:t>
            </a:r>
            <a:r>
              <a:rPr lang="ru-RU" sz="1900" dirty="0" err="1">
                <a:solidFill>
                  <a:schemeClr val="bg1"/>
                </a:solidFill>
              </a:rPr>
              <a:t>спини</a:t>
            </a:r>
            <a:r>
              <a:rPr lang="ru-RU" sz="1900" dirty="0">
                <a:solidFill>
                  <a:schemeClr val="bg1"/>
                </a:solidFill>
              </a:rPr>
              <a:t>. </a:t>
            </a:r>
            <a:endParaRPr lang="ru-RU" sz="19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Після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цього</a:t>
            </a:r>
            <a:r>
              <a:rPr lang="ru-RU" sz="1900" dirty="0">
                <a:solidFill>
                  <a:schemeClr val="bg1"/>
                </a:solidFill>
              </a:rPr>
              <a:t> два роки </a:t>
            </a:r>
            <a:r>
              <a:rPr lang="ru-RU" sz="1900" dirty="0" err="1">
                <a:solidFill>
                  <a:schemeClr val="bg1"/>
                </a:solidFill>
              </a:rPr>
              <a:t>навчався</a:t>
            </a:r>
            <a:r>
              <a:rPr lang="ru-RU" sz="1900" dirty="0">
                <a:solidFill>
                  <a:schemeClr val="bg1"/>
                </a:solidFill>
              </a:rPr>
              <a:t> у </a:t>
            </a:r>
            <a:r>
              <a:rPr lang="ru-RU" sz="1900" dirty="0" err="1">
                <a:solidFill>
                  <a:schemeClr val="bg1"/>
                </a:solidFill>
              </a:rPr>
              <a:t>Вищій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школі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тренерів</a:t>
            </a:r>
            <a:r>
              <a:rPr lang="ru-RU" sz="1900" dirty="0">
                <a:solidFill>
                  <a:schemeClr val="bg1"/>
                </a:solidFill>
              </a:rPr>
              <a:t>, </a:t>
            </a:r>
            <a:r>
              <a:rPr lang="ru-RU" sz="1900" dirty="0" err="1">
                <a:solidFill>
                  <a:schemeClr val="bg1"/>
                </a:solidFill>
              </a:rPr>
              <a:t>отримав</a:t>
            </a:r>
            <a:r>
              <a:rPr lang="ru-RU" sz="1900" dirty="0">
                <a:solidFill>
                  <a:schemeClr val="bg1"/>
                </a:solidFill>
              </a:rPr>
              <a:t> диплом </a:t>
            </a:r>
            <a:r>
              <a:rPr lang="ru-RU" sz="1900" dirty="0" err="1">
                <a:solidFill>
                  <a:schemeClr val="bg1"/>
                </a:solidFill>
              </a:rPr>
              <a:t>і</a:t>
            </a:r>
            <a:r>
              <a:rPr lang="ru-RU" sz="1900" dirty="0">
                <a:solidFill>
                  <a:schemeClr val="bg1"/>
                </a:solidFill>
              </a:rPr>
              <a:t> приступив до </a:t>
            </a:r>
            <a:r>
              <a:rPr lang="ru-RU" sz="1900" dirty="0" err="1">
                <a:solidFill>
                  <a:schemeClr val="bg1"/>
                </a:solidFill>
              </a:rPr>
              <a:t>тренерської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діяльності</a:t>
            </a:r>
            <a:r>
              <a:rPr lang="ru-RU" sz="19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520" y="3284984"/>
            <a:ext cx="8424936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Головний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>
                <a:solidFill>
                  <a:schemeClr val="bg1"/>
                </a:solidFill>
              </a:rPr>
              <a:t>тренер клубу «</a:t>
            </a:r>
            <a:r>
              <a:rPr lang="ru-RU" sz="1900" dirty="0" err="1">
                <a:solidFill>
                  <a:schemeClr val="bg1"/>
                </a:solidFill>
              </a:rPr>
              <a:t>Фрунзенець</a:t>
            </a:r>
            <a:r>
              <a:rPr lang="ru-RU" sz="1900" dirty="0">
                <a:solidFill>
                  <a:schemeClr val="bg1"/>
                </a:solidFill>
              </a:rPr>
              <a:t>» </a:t>
            </a:r>
            <a:r>
              <a:rPr lang="ru-RU" sz="1900" dirty="0" err="1">
                <a:solidFill>
                  <a:schemeClr val="bg1"/>
                </a:solidFill>
              </a:rPr>
              <a:t>Суми</a:t>
            </a:r>
            <a:r>
              <a:rPr lang="ru-RU" sz="1900" dirty="0">
                <a:solidFill>
                  <a:schemeClr val="bg1"/>
                </a:solidFill>
              </a:rPr>
              <a:t> (</a:t>
            </a:r>
            <a:r>
              <a:rPr lang="ru-RU" sz="1900" dirty="0">
                <a:solidFill>
                  <a:srgbClr val="00B050"/>
                </a:solidFill>
              </a:rPr>
              <a:t>1979</a:t>
            </a:r>
            <a:r>
              <a:rPr lang="ru-RU" sz="1900" dirty="0">
                <a:solidFill>
                  <a:schemeClr val="bg1"/>
                </a:solidFill>
              </a:rPr>
              <a:t>). </a:t>
            </a:r>
            <a:endParaRPr lang="ru-RU" sz="19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sz="1900" dirty="0" smtClean="0">
                <a:solidFill>
                  <a:schemeClr val="bg1"/>
                </a:solidFill>
              </a:rPr>
              <a:t> Тренер </a:t>
            </a:r>
            <a:r>
              <a:rPr lang="ru-RU" sz="1900" dirty="0">
                <a:solidFill>
                  <a:schemeClr val="bg1"/>
                </a:solidFill>
              </a:rPr>
              <a:t>клубу «Динамо» </a:t>
            </a:r>
            <a:r>
              <a:rPr lang="ru-RU" sz="1900" dirty="0" err="1">
                <a:solidFill>
                  <a:schemeClr val="bg1"/>
                </a:solidFill>
              </a:rPr>
              <a:t>Київ</a:t>
            </a:r>
            <a:r>
              <a:rPr lang="ru-RU" sz="1900" dirty="0">
                <a:solidFill>
                  <a:schemeClr val="bg1"/>
                </a:solidFill>
              </a:rPr>
              <a:t> (</a:t>
            </a:r>
            <a:r>
              <a:rPr lang="ru-RU" sz="1900" dirty="0">
                <a:solidFill>
                  <a:srgbClr val="00B050"/>
                </a:solidFill>
              </a:rPr>
              <a:t>1980–1984</a:t>
            </a:r>
            <a:r>
              <a:rPr lang="ru-RU" sz="1900" dirty="0">
                <a:solidFill>
                  <a:schemeClr val="bg1"/>
                </a:solidFill>
              </a:rPr>
              <a:t>).</a:t>
            </a:r>
          </a:p>
          <a:p>
            <a:pPr>
              <a:buFont typeface="Arial" pitchFamily="34" charset="0"/>
              <a:buChar char="•"/>
            </a:pP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Головний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>
                <a:solidFill>
                  <a:schemeClr val="bg1"/>
                </a:solidFill>
              </a:rPr>
              <a:t>тренер команд: «Десна» </a:t>
            </a:r>
            <a:r>
              <a:rPr lang="ru-RU" sz="1900" dirty="0" err="1">
                <a:solidFill>
                  <a:schemeClr val="bg1"/>
                </a:solidFill>
              </a:rPr>
              <a:t>Чернігів</a:t>
            </a:r>
            <a:r>
              <a:rPr lang="ru-RU" sz="1900" dirty="0">
                <a:solidFill>
                  <a:schemeClr val="bg1"/>
                </a:solidFill>
              </a:rPr>
              <a:t> (</a:t>
            </a:r>
            <a:r>
              <a:rPr lang="ru-RU" sz="1900" dirty="0">
                <a:solidFill>
                  <a:srgbClr val="00B050"/>
                </a:solidFill>
              </a:rPr>
              <a:t>1985–1986</a:t>
            </a:r>
            <a:r>
              <a:rPr lang="ru-RU" sz="1900" dirty="0">
                <a:solidFill>
                  <a:schemeClr val="bg1"/>
                </a:solidFill>
              </a:rPr>
              <a:t>), «</a:t>
            </a:r>
            <a:r>
              <a:rPr lang="ru-RU" sz="1900" dirty="0" err="1">
                <a:solidFill>
                  <a:schemeClr val="bg1"/>
                </a:solidFill>
              </a:rPr>
              <a:t>Кривбас</a:t>
            </a:r>
            <a:r>
              <a:rPr lang="ru-RU" sz="1900" dirty="0">
                <a:solidFill>
                  <a:schemeClr val="bg1"/>
                </a:solidFill>
              </a:rPr>
              <a:t>» </a:t>
            </a:r>
            <a:r>
              <a:rPr lang="ru-RU" sz="1900" dirty="0" err="1">
                <a:solidFill>
                  <a:schemeClr val="bg1"/>
                </a:solidFill>
              </a:rPr>
              <a:t>Кривий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Ріг</a:t>
            </a:r>
            <a:r>
              <a:rPr lang="ru-RU" sz="1900" dirty="0">
                <a:solidFill>
                  <a:schemeClr val="bg1"/>
                </a:solidFill>
              </a:rPr>
              <a:t> (</a:t>
            </a:r>
            <a:r>
              <a:rPr lang="ru-RU" sz="1900" dirty="0">
                <a:solidFill>
                  <a:srgbClr val="00B050"/>
                </a:solidFill>
              </a:rPr>
              <a:t>1987</a:t>
            </a:r>
            <a:r>
              <a:rPr lang="ru-RU" sz="1900" dirty="0">
                <a:solidFill>
                  <a:schemeClr val="bg1"/>
                </a:solidFill>
              </a:rPr>
              <a:t>), «</a:t>
            </a:r>
            <a:r>
              <a:rPr lang="ru-RU" sz="1900" dirty="0" err="1">
                <a:solidFill>
                  <a:schemeClr val="bg1"/>
                </a:solidFill>
              </a:rPr>
              <a:t>Гурія</a:t>
            </a:r>
            <a:r>
              <a:rPr lang="ru-RU" sz="1900" dirty="0">
                <a:solidFill>
                  <a:schemeClr val="bg1"/>
                </a:solidFill>
              </a:rPr>
              <a:t>» </a:t>
            </a:r>
            <a:r>
              <a:rPr lang="ru-RU" sz="1900" dirty="0" err="1">
                <a:solidFill>
                  <a:schemeClr val="bg1"/>
                </a:solidFill>
              </a:rPr>
              <a:t>Ланчхуті</a:t>
            </a:r>
            <a:r>
              <a:rPr lang="ru-RU" sz="1900" dirty="0">
                <a:solidFill>
                  <a:schemeClr val="bg1"/>
                </a:solidFill>
              </a:rPr>
              <a:t> (</a:t>
            </a:r>
            <a:r>
              <a:rPr lang="ru-RU" sz="1900" dirty="0">
                <a:solidFill>
                  <a:srgbClr val="00B050"/>
                </a:solidFill>
              </a:rPr>
              <a:t>1987–1989</a:t>
            </a:r>
            <a:r>
              <a:rPr lang="ru-RU" sz="1900" dirty="0">
                <a:solidFill>
                  <a:schemeClr val="bg1"/>
                </a:solidFill>
              </a:rPr>
              <a:t>), «</a:t>
            </a:r>
            <a:r>
              <a:rPr lang="ru-RU" sz="1900" dirty="0" err="1">
                <a:solidFill>
                  <a:schemeClr val="bg1"/>
                </a:solidFill>
              </a:rPr>
              <a:t>Рашид</a:t>
            </a:r>
            <a:r>
              <a:rPr lang="ru-RU" sz="1900" dirty="0">
                <a:solidFill>
                  <a:schemeClr val="bg1"/>
                </a:solidFill>
              </a:rPr>
              <a:t>» Багдад </a:t>
            </a:r>
            <a:r>
              <a:rPr lang="ru-RU" sz="1900" dirty="0" err="1">
                <a:solidFill>
                  <a:schemeClr val="bg1"/>
                </a:solidFill>
              </a:rPr>
              <a:t>і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збірної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Іраку</a:t>
            </a:r>
            <a:r>
              <a:rPr lang="ru-RU" sz="1900" dirty="0">
                <a:solidFill>
                  <a:schemeClr val="bg1"/>
                </a:solidFill>
              </a:rPr>
              <a:t> (</a:t>
            </a:r>
            <a:r>
              <a:rPr lang="ru-RU" sz="1900" dirty="0">
                <a:solidFill>
                  <a:srgbClr val="00B050"/>
                </a:solidFill>
              </a:rPr>
              <a:t>1990</a:t>
            </a:r>
            <a:r>
              <a:rPr lang="ru-RU" sz="1900" dirty="0">
                <a:solidFill>
                  <a:schemeClr val="bg1"/>
                </a:solidFill>
              </a:rPr>
              <a:t>), «</a:t>
            </a:r>
            <a:r>
              <a:rPr lang="ru-RU" sz="1900" dirty="0" err="1">
                <a:solidFill>
                  <a:schemeClr val="bg1"/>
                </a:solidFill>
              </a:rPr>
              <a:t>Автомобіліст</a:t>
            </a:r>
            <a:r>
              <a:rPr lang="ru-RU" sz="1900" dirty="0">
                <a:solidFill>
                  <a:schemeClr val="bg1"/>
                </a:solidFill>
              </a:rPr>
              <a:t>» </a:t>
            </a:r>
            <a:r>
              <a:rPr lang="ru-RU" sz="1900" dirty="0" err="1">
                <a:solidFill>
                  <a:schemeClr val="bg1"/>
                </a:solidFill>
              </a:rPr>
              <a:t>Суми</a:t>
            </a:r>
            <a:r>
              <a:rPr lang="ru-RU" sz="1900" dirty="0">
                <a:solidFill>
                  <a:schemeClr val="bg1"/>
                </a:solidFill>
              </a:rPr>
              <a:t> (</a:t>
            </a:r>
            <a:r>
              <a:rPr lang="ru-RU" sz="1900" dirty="0" smtClean="0">
                <a:solidFill>
                  <a:srgbClr val="00B050"/>
                </a:solidFill>
              </a:rPr>
              <a:t>1991–1992</a:t>
            </a:r>
            <a:r>
              <a:rPr lang="ru-RU" sz="1900" dirty="0">
                <a:solidFill>
                  <a:schemeClr val="bg1"/>
                </a:solidFill>
              </a:rPr>
              <a:t>)</a:t>
            </a: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51521" y="4725144"/>
            <a:ext cx="8568951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sz="1900" dirty="0" err="1" smtClean="0">
                <a:solidFill>
                  <a:schemeClr val="bg1"/>
                </a:solidFill>
              </a:rPr>
              <a:t>Після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розпаду</a:t>
            </a:r>
            <a:r>
              <a:rPr lang="ru-RU" sz="1900" dirty="0">
                <a:solidFill>
                  <a:schemeClr val="bg1"/>
                </a:solidFill>
              </a:rPr>
              <a:t> СРСР </a:t>
            </a:r>
            <a:r>
              <a:rPr lang="ru-RU" sz="1900" dirty="0" err="1">
                <a:solidFill>
                  <a:schemeClr val="bg1"/>
                </a:solidFill>
              </a:rPr>
              <a:t>головний</a:t>
            </a:r>
            <a:r>
              <a:rPr lang="ru-RU" sz="1900" dirty="0">
                <a:solidFill>
                  <a:schemeClr val="bg1"/>
                </a:solidFill>
              </a:rPr>
              <a:t> тренер </a:t>
            </a:r>
            <a:r>
              <a:rPr lang="ru-RU" sz="1900" dirty="0" err="1">
                <a:solidFill>
                  <a:schemeClr val="bg1"/>
                </a:solidFill>
              </a:rPr>
              <a:t>клубів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і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збірних</a:t>
            </a:r>
            <a:r>
              <a:rPr lang="ru-RU" sz="1900" dirty="0">
                <a:solidFill>
                  <a:schemeClr val="bg1"/>
                </a:solidFill>
              </a:rPr>
              <a:t>: </a:t>
            </a:r>
            <a:endParaRPr lang="ru-RU" sz="1900" dirty="0" smtClean="0">
              <a:solidFill>
                <a:schemeClr val="bg1"/>
              </a:solidFill>
            </a:endParaRPr>
          </a:p>
          <a:p>
            <a:r>
              <a:rPr lang="ru-RU" sz="1900" dirty="0" smtClean="0">
                <a:solidFill>
                  <a:schemeClr val="bg1"/>
                </a:solidFill>
              </a:rPr>
              <a:t>«</a:t>
            </a:r>
            <a:r>
              <a:rPr lang="ru-RU" sz="1900" dirty="0">
                <a:solidFill>
                  <a:schemeClr val="bg1"/>
                </a:solidFill>
              </a:rPr>
              <a:t>Динамо» (</a:t>
            </a:r>
            <a:r>
              <a:rPr lang="ru-RU" sz="1900" dirty="0" err="1">
                <a:solidFill>
                  <a:schemeClr val="bg1"/>
                </a:solidFill>
              </a:rPr>
              <a:t>Київ</a:t>
            </a:r>
            <a:r>
              <a:rPr lang="ru-RU" sz="1900" dirty="0">
                <a:solidFill>
                  <a:schemeClr val="bg1"/>
                </a:solidFill>
              </a:rPr>
              <a:t>) (</a:t>
            </a:r>
            <a:r>
              <a:rPr lang="ru-RU" sz="1900" dirty="0">
                <a:solidFill>
                  <a:srgbClr val="00B050"/>
                </a:solidFill>
              </a:rPr>
              <a:t>1992–1993</a:t>
            </a:r>
            <a:r>
              <a:rPr lang="ru-RU" sz="1900" dirty="0">
                <a:solidFill>
                  <a:schemeClr val="bg1"/>
                </a:solidFill>
              </a:rPr>
              <a:t>), «Верес» </a:t>
            </a:r>
            <a:r>
              <a:rPr lang="ru-RU" sz="1900" dirty="0" err="1">
                <a:solidFill>
                  <a:schemeClr val="bg1"/>
                </a:solidFill>
              </a:rPr>
              <a:t>Рівне</a:t>
            </a:r>
            <a:r>
              <a:rPr lang="ru-RU" sz="1900" dirty="0">
                <a:solidFill>
                  <a:schemeClr val="bg1"/>
                </a:solidFill>
              </a:rPr>
              <a:t> (</a:t>
            </a:r>
            <a:r>
              <a:rPr lang="ru-RU" sz="1900" dirty="0">
                <a:solidFill>
                  <a:srgbClr val="00B050"/>
                </a:solidFill>
              </a:rPr>
              <a:t>1994</a:t>
            </a:r>
            <a:r>
              <a:rPr lang="ru-RU" sz="1900" dirty="0">
                <a:solidFill>
                  <a:schemeClr val="bg1"/>
                </a:solidFill>
              </a:rPr>
              <a:t>), </a:t>
            </a:r>
            <a:r>
              <a:rPr lang="ru-RU" sz="1900" dirty="0" err="1">
                <a:solidFill>
                  <a:schemeClr val="bg1"/>
                </a:solidFill>
              </a:rPr>
              <a:t>збірної</a:t>
            </a:r>
            <a:r>
              <a:rPr lang="ru-RU" sz="1900" dirty="0">
                <a:solidFill>
                  <a:schemeClr val="bg1"/>
                </a:solidFill>
              </a:rPr>
              <a:t> </a:t>
            </a:r>
            <a:r>
              <a:rPr lang="ru-RU" sz="1900" dirty="0" err="1">
                <a:solidFill>
                  <a:schemeClr val="bg1"/>
                </a:solidFill>
              </a:rPr>
              <a:t>Гвінеї</a:t>
            </a:r>
            <a:r>
              <a:rPr lang="ru-RU" sz="1900" dirty="0">
                <a:solidFill>
                  <a:schemeClr val="bg1"/>
                </a:solidFill>
              </a:rPr>
              <a:t> (</a:t>
            </a:r>
            <a:r>
              <a:rPr lang="ru-RU" sz="1900" dirty="0">
                <a:solidFill>
                  <a:srgbClr val="00B050"/>
                </a:solidFill>
              </a:rPr>
              <a:t>1994</a:t>
            </a:r>
            <a:r>
              <a:rPr lang="ru-RU" sz="1900" dirty="0">
                <a:solidFill>
                  <a:schemeClr val="bg1"/>
                </a:solidFill>
              </a:rPr>
              <a:t>), «</a:t>
            </a:r>
            <a:r>
              <a:rPr lang="ru-RU" sz="1900" dirty="0" err="1">
                <a:solidFill>
                  <a:schemeClr val="bg1"/>
                </a:solidFill>
              </a:rPr>
              <a:t>ЦСКА-Борисфен</a:t>
            </a:r>
            <a:r>
              <a:rPr lang="ru-RU" sz="1900" dirty="0">
                <a:solidFill>
                  <a:schemeClr val="bg1"/>
                </a:solidFill>
              </a:rPr>
              <a:t>» </a:t>
            </a:r>
            <a:r>
              <a:rPr lang="ru-RU" sz="1900" dirty="0" err="1">
                <a:solidFill>
                  <a:schemeClr val="bg1"/>
                </a:solidFill>
              </a:rPr>
              <a:t>Київ</a:t>
            </a:r>
            <a:r>
              <a:rPr lang="ru-RU" sz="1900" dirty="0">
                <a:solidFill>
                  <a:schemeClr val="bg1"/>
                </a:solidFill>
              </a:rPr>
              <a:t> (</a:t>
            </a:r>
            <a:r>
              <a:rPr lang="ru-RU" sz="1900" dirty="0">
                <a:solidFill>
                  <a:srgbClr val="00B050"/>
                </a:solidFill>
              </a:rPr>
              <a:t>1994–1996</a:t>
            </a:r>
            <a:r>
              <a:rPr lang="ru-RU" sz="1900" dirty="0">
                <a:solidFill>
                  <a:schemeClr val="bg1"/>
                </a:solidFill>
              </a:rPr>
              <a:t>), «</a:t>
            </a:r>
            <a:r>
              <a:rPr lang="ru-RU" sz="1900" dirty="0" err="1">
                <a:solidFill>
                  <a:schemeClr val="bg1"/>
                </a:solidFill>
              </a:rPr>
              <a:t>Металіст</a:t>
            </a:r>
            <a:r>
              <a:rPr lang="ru-RU" sz="1900" dirty="0">
                <a:solidFill>
                  <a:schemeClr val="bg1"/>
                </a:solidFill>
              </a:rPr>
              <a:t>» </a:t>
            </a:r>
            <a:r>
              <a:rPr lang="ru-RU" sz="1900" dirty="0" err="1">
                <a:solidFill>
                  <a:schemeClr val="bg1"/>
                </a:solidFill>
              </a:rPr>
              <a:t>Харків</a:t>
            </a:r>
            <a:r>
              <a:rPr lang="ru-RU" sz="1900" dirty="0">
                <a:solidFill>
                  <a:schemeClr val="bg1"/>
                </a:solidFill>
              </a:rPr>
              <a:t> (</a:t>
            </a:r>
            <a:r>
              <a:rPr lang="ru-RU" sz="1900" dirty="0">
                <a:solidFill>
                  <a:srgbClr val="00B050"/>
                </a:solidFill>
              </a:rPr>
              <a:t>1996–2000, 2001–2002, 2003</a:t>
            </a:r>
            <a:r>
              <a:rPr lang="ru-RU" sz="1900" dirty="0">
                <a:solidFill>
                  <a:schemeClr val="bg1"/>
                </a:solidFill>
              </a:rPr>
              <a:t>), ЦСКА (</a:t>
            </a:r>
            <a:r>
              <a:rPr lang="ru-RU" sz="1900" dirty="0" err="1" smtClean="0">
                <a:solidFill>
                  <a:schemeClr val="bg1"/>
                </a:solidFill>
              </a:rPr>
              <a:t>Київ</a:t>
            </a:r>
            <a:r>
              <a:rPr lang="ru-RU" sz="1900" dirty="0" smtClean="0">
                <a:solidFill>
                  <a:schemeClr val="bg1"/>
                </a:solidFill>
              </a:rPr>
              <a:t>)</a:t>
            </a:r>
            <a:r>
              <a:rPr lang="ru-RU" sz="1900" dirty="0">
                <a:solidFill>
                  <a:schemeClr val="bg1"/>
                </a:solidFill>
              </a:rPr>
              <a:t> (</a:t>
            </a:r>
            <a:r>
              <a:rPr lang="ru-RU" sz="1900" dirty="0">
                <a:solidFill>
                  <a:srgbClr val="00B050"/>
                </a:solidFill>
              </a:rPr>
              <a:t>2000–2001</a:t>
            </a:r>
            <a:r>
              <a:rPr lang="ru-RU" sz="1900" dirty="0">
                <a:solidFill>
                  <a:schemeClr val="bg1"/>
                </a:solidFill>
              </a:rPr>
              <a:t>), «</a:t>
            </a:r>
            <a:r>
              <a:rPr lang="ru-RU" sz="1900" dirty="0" err="1">
                <a:solidFill>
                  <a:schemeClr val="bg1"/>
                </a:solidFill>
              </a:rPr>
              <a:t>Металург</a:t>
            </a:r>
            <a:r>
              <a:rPr lang="ru-RU" sz="1900" dirty="0">
                <a:solidFill>
                  <a:schemeClr val="bg1"/>
                </a:solidFill>
              </a:rPr>
              <a:t>» </a:t>
            </a:r>
            <a:r>
              <a:rPr lang="ru-RU" sz="1900" dirty="0" err="1">
                <a:solidFill>
                  <a:schemeClr val="bg1"/>
                </a:solidFill>
              </a:rPr>
              <a:t>Запоріжжя</a:t>
            </a:r>
            <a:r>
              <a:rPr lang="ru-RU" sz="1900" dirty="0">
                <a:solidFill>
                  <a:schemeClr val="bg1"/>
                </a:solidFill>
              </a:rPr>
              <a:t> (</a:t>
            </a:r>
            <a:r>
              <a:rPr lang="ru-RU" sz="1900" dirty="0">
                <a:solidFill>
                  <a:srgbClr val="00B050"/>
                </a:solidFill>
              </a:rPr>
              <a:t>2003</a:t>
            </a:r>
            <a:r>
              <a:rPr lang="ru-RU" sz="1900" dirty="0">
                <a:solidFill>
                  <a:schemeClr val="bg1"/>
                </a:solidFill>
              </a:rPr>
              <a:t>), «</a:t>
            </a:r>
            <a:r>
              <a:rPr lang="ru-RU" sz="1900" dirty="0" err="1">
                <a:solidFill>
                  <a:schemeClr val="bg1"/>
                </a:solidFill>
              </a:rPr>
              <a:t>Таврія</a:t>
            </a:r>
            <a:r>
              <a:rPr lang="ru-RU" sz="1900" dirty="0">
                <a:solidFill>
                  <a:schemeClr val="bg1"/>
                </a:solidFill>
              </a:rPr>
              <a:t>» </a:t>
            </a:r>
            <a:r>
              <a:rPr lang="ru-RU" sz="1900" dirty="0" err="1">
                <a:solidFill>
                  <a:schemeClr val="bg1"/>
                </a:solidFill>
              </a:rPr>
              <a:t>Сімферополь</a:t>
            </a:r>
            <a:r>
              <a:rPr lang="ru-RU" sz="1900" dirty="0">
                <a:solidFill>
                  <a:schemeClr val="bg1"/>
                </a:solidFill>
              </a:rPr>
              <a:t> (</a:t>
            </a:r>
            <a:r>
              <a:rPr lang="ru-RU" sz="1900" dirty="0">
                <a:solidFill>
                  <a:srgbClr val="00B050"/>
                </a:solidFill>
              </a:rPr>
              <a:t>2006–2008</a:t>
            </a:r>
            <a:r>
              <a:rPr lang="ru-RU" sz="1900" dirty="0">
                <a:solidFill>
                  <a:schemeClr val="bg1"/>
                </a:solidFill>
              </a:rPr>
              <a:t>).</a:t>
            </a:r>
          </a:p>
        </p:txBody>
      </p:sp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827584" y="6525344"/>
            <a:ext cx="360040" cy="216024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правляющая кнопка: назад 13">
            <a:hlinkClick r:id="" action="ppaction://hlinkshowjump?jump=previousslide" highlightClick="1"/>
          </p:cNvPr>
          <p:cNvSpPr/>
          <p:nvPr/>
        </p:nvSpPr>
        <p:spPr>
          <a:xfrm>
            <a:off x="323528" y="6525344"/>
            <a:ext cx="360040" cy="216024"/>
          </a:xfrm>
          <a:prstGeom prst="actionButtonBackPrevious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Управляющая кнопка: домой 14">
            <a:hlinkClick r:id="rId3" action="ppaction://hlinksldjump" highlightClick="1"/>
          </p:cNvPr>
          <p:cNvSpPr/>
          <p:nvPr/>
        </p:nvSpPr>
        <p:spPr>
          <a:xfrm>
            <a:off x="1403648" y="6525344"/>
            <a:ext cx="432048" cy="216024"/>
          </a:xfrm>
          <a:prstGeom prst="actionButtonHome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772816"/>
            <a:ext cx="8291264" cy="4853136"/>
          </a:xfrm>
        </p:spPr>
        <p:txBody>
          <a:bodyPr/>
          <a:lstStyle/>
          <a:p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Найпоказовішою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вважає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свою роботу в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клубі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«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Гурія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»,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яким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у </a:t>
            </a:r>
            <a:r>
              <a:rPr lang="ru-RU" sz="200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1989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році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вийшов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у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вищу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лігу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чемпіонату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СРСР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футболу (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однак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у </a:t>
            </a:r>
            <a:r>
              <a:rPr lang="ru-RU" sz="200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1990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клуби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Грузії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вийшли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союзних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футбольних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турнірів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Фоменко не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зміг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продовжити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роботу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клубом). З Динамо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Київ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цілком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несподівано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переміг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каталонську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 Барселону у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першому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ж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матчі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Ліги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чемпіонів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 сезону </a:t>
            </a:r>
            <a:r>
              <a:rPr lang="ru-RU" sz="200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1993–1994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. Барселона,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під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проводом легендарного </a:t>
            </a:r>
            <a:r>
              <a:rPr lang="ru-RU" sz="20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Йогана</a:t>
            </a:r>
            <a:r>
              <a:rPr lang="ru-RU" sz="20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Кройфа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і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такими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зірками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як Рональд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Куман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, 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Хосеп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Ґвардьола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Гойкоечеа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того року стала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фіналістом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Ліги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чемпіонів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26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грудня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200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2012 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року Михайло Фоменко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очолив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збірну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України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футболу.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Цікаво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те,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що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він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був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головою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тренерської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ради ФФУ, яка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займалася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пошуком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кандидатів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на посаду головного тренера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збірної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. На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цю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посаду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він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був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призначений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рішенням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Виконкому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Федерації</a:t>
            </a:r>
            <a:r>
              <a:rPr lang="ru-RU" sz="20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футболу </a:t>
            </a:r>
            <a:r>
              <a:rPr lang="ru-RU" sz="20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України</a:t>
            </a:r>
            <a:r>
              <a:rPr lang="ru-RU" sz="20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.</a:t>
            </a:r>
            <a:endParaRPr lang="ru-RU" sz="20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67744" y="260648"/>
            <a:ext cx="4680520" cy="132343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Тренерська </a:t>
            </a:r>
            <a:r>
              <a:rPr lang="ru-RU" sz="40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кар'єра</a:t>
            </a:r>
            <a:endParaRPr lang="ru-RU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Управляющая кнопка: далее 7">
            <a:hlinkClick r:id="" action="ppaction://hlinkshowjump?jump=nextslide" highlightClick="1"/>
          </p:cNvPr>
          <p:cNvSpPr/>
          <p:nvPr/>
        </p:nvSpPr>
        <p:spPr>
          <a:xfrm>
            <a:off x="827584" y="6525344"/>
            <a:ext cx="360040" cy="216024"/>
          </a:xfrm>
          <a:prstGeom prst="actionButtonForwardNext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назад 8">
            <a:hlinkClick r:id="" action="ppaction://hlinkshowjump?jump=previousslide" highlightClick="1"/>
          </p:cNvPr>
          <p:cNvSpPr/>
          <p:nvPr/>
        </p:nvSpPr>
        <p:spPr>
          <a:xfrm>
            <a:off x="323528" y="6525344"/>
            <a:ext cx="360040" cy="216024"/>
          </a:xfrm>
          <a:prstGeom prst="actionButtonBackPrevious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домой 9">
            <a:hlinkClick r:id="rId2" action="ppaction://hlinksldjump" highlightClick="1"/>
          </p:cNvPr>
          <p:cNvSpPr/>
          <p:nvPr/>
        </p:nvSpPr>
        <p:spPr>
          <a:xfrm>
            <a:off x="1403648" y="6525344"/>
            <a:ext cx="432048" cy="216024"/>
          </a:xfrm>
          <a:prstGeom prst="actionButtonHome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524</Words>
  <Application>Microsoft Office PowerPoint</Application>
  <PresentationFormat>Экран (4:3)</PresentationFormat>
  <Paragraphs>85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Diseño predeterminado</vt:lpstr>
      <vt:lpstr>Відомий діяч Сумщини</vt:lpstr>
      <vt:lpstr>Слайд 2</vt:lpstr>
      <vt:lpstr>Слайд 3</vt:lpstr>
      <vt:lpstr>Гравець збірної СРСР (1972–1977).  Майстер спорту міжнародного класу (1975).  Заслужений майстер спорту СРСР (1975)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Siracusa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Texto</dc:title>
  <dc:creator>Mariajose</dc:creator>
  <cp:lastModifiedBy>Андрей Лазарев</cp:lastModifiedBy>
  <cp:revision>71</cp:revision>
  <dcterms:created xsi:type="dcterms:W3CDTF">2008-10-16T00:38:52Z</dcterms:created>
  <dcterms:modified xsi:type="dcterms:W3CDTF">2015-01-18T20:53:13Z</dcterms:modified>
</cp:coreProperties>
</file>