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02.02.2014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02.02.2014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02.02.2014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02.02.2014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02.02.2014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02.02.2014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02.02.2014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02.02.2014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02.02.2014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02.02.2014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02.02.2014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02.02.2014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9964"/>
            <a:ext cx="7772400" cy="1829761"/>
          </a:xfrm>
        </p:spPr>
        <p:txBody>
          <a:bodyPr/>
          <a:lstStyle/>
          <a:p>
            <a:r>
              <a:rPr lang="en-US" dirty="0" smtClean="0"/>
              <a:t>P</a:t>
            </a:r>
            <a:r>
              <a:rPr lang="es-ES" dirty="0" smtClean="0"/>
              <a:t>rofesión </a:t>
            </a:r>
            <a:r>
              <a:rPr lang="es-ES" dirty="0"/>
              <a:t>del </a:t>
            </a:r>
            <a:r>
              <a:rPr lang="es-ES" dirty="0" smtClean="0"/>
              <a:t>astronauta</a:t>
            </a:r>
            <a:br>
              <a:rPr lang="es-ES" dirty="0" smtClean="0"/>
            </a:br>
            <a:r>
              <a:rPr lang="uk-UA" sz="2400" dirty="0" smtClean="0"/>
              <a:t>Професія космонавт</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D:\Downloads\spacecrafts_0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6624736" cy="497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486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60648"/>
            <a:ext cx="8229600" cy="2664295"/>
          </a:xfrm>
        </p:spPr>
        <p:txBody>
          <a:bodyPr>
            <a:normAutofit fontScale="77500" lnSpcReduction="20000"/>
          </a:bodyPr>
          <a:lstStyle/>
          <a:p>
            <a:r>
              <a:rPr lang="es-ES" dirty="0"/>
              <a:t>Astronauta de empleo es relativamente nuevo, pero está progresando y creciendo cada año. Esta profesión requiere de la humanidad, porque la vida en el espacio - nuestro futuro</a:t>
            </a:r>
            <a:r>
              <a:rPr lang="es-ES" dirty="0" smtClean="0"/>
              <a:t>!</a:t>
            </a:r>
          </a:p>
          <a:p>
            <a:endParaRPr lang="es-ES" dirty="0"/>
          </a:p>
          <a:p>
            <a:r>
              <a:rPr lang="ru-RU" dirty="0" err="1"/>
              <a:t>Професія</a:t>
            </a:r>
            <a:r>
              <a:rPr lang="ru-RU" dirty="0"/>
              <a:t> космонавт </a:t>
            </a:r>
            <a:r>
              <a:rPr lang="ru-RU" dirty="0" err="1"/>
              <a:t>ще</a:t>
            </a:r>
            <a:r>
              <a:rPr lang="ru-RU" dirty="0"/>
              <a:t> </a:t>
            </a:r>
            <a:r>
              <a:rPr lang="ru-RU" dirty="0" err="1"/>
              <a:t>досить</a:t>
            </a:r>
            <a:r>
              <a:rPr lang="ru-RU" dirty="0"/>
              <a:t> молода, але вона </a:t>
            </a:r>
            <a:r>
              <a:rPr lang="ru-RU" dirty="0" err="1"/>
              <a:t>прогресує</a:t>
            </a:r>
            <a:r>
              <a:rPr lang="ru-RU" dirty="0"/>
              <a:t> та </a:t>
            </a:r>
            <a:r>
              <a:rPr lang="ru-RU" dirty="0" err="1"/>
              <a:t>розвивається</a:t>
            </a:r>
            <a:r>
              <a:rPr lang="ru-RU" dirty="0"/>
              <a:t> з </a:t>
            </a:r>
            <a:r>
              <a:rPr lang="ru-RU" dirty="0" err="1"/>
              <a:t>кожним</a:t>
            </a:r>
            <a:r>
              <a:rPr lang="ru-RU" dirty="0"/>
              <a:t> роком. </a:t>
            </a:r>
            <a:r>
              <a:rPr lang="ru-RU" dirty="0" err="1"/>
              <a:t>Ця</a:t>
            </a:r>
            <a:r>
              <a:rPr lang="ru-RU" dirty="0"/>
              <a:t> </a:t>
            </a:r>
            <a:r>
              <a:rPr lang="ru-RU" dirty="0" err="1"/>
              <a:t>професія</a:t>
            </a:r>
            <a:r>
              <a:rPr lang="ru-RU" dirty="0"/>
              <a:t> </a:t>
            </a:r>
            <a:r>
              <a:rPr lang="ru-RU" dirty="0" err="1"/>
              <a:t>потрібна</a:t>
            </a:r>
            <a:r>
              <a:rPr lang="ru-RU" dirty="0"/>
              <a:t> </a:t>
            </a:r>
            <a:r>
              <a:rPr lang="ru-RU" dirty="0" err="1"/>
              <a:t>людству</a:t>
            </a:r>
            <a:r>
              <a:rPr lang="ru-RU" dirty="0"/>
              <a:t>, </a:t>
            </a:r>
            <a:r>
              <a:rPr lang="ru-RU" dirty="0" err="1"/>
              <a:t>адже</a:t>
            </a:r>
            <a:r>
              <a:rPr lang="ru-RU" dirty="0"/>
              <a:t> </a:t>
            </a:r>
            <a:r>
              <a:rPr lang="ru-RU" dirty="0" err="1"/>
              <a:t>життя</a:t>
            </a:r>
            <a:r>
              <a:rPr lang="ru-RU" dirty="0"/>
              <a:t> в </a:t>
            </a:r>
            <a:r>
              <a:rPr lang="ru-RU" dirty="0" err="1"/>
              <a:t>космосі</a:t>
            </a:r>
            <a:r>
              <a:rPr lang="ru-RU" dirty="0"/>
              <a:t> - </a:t>
            </a:r>
            <a:r>
              <a:rPr lang="ru-RU" dirty="0" err="1"/>
              <a:t>це</a:t>
            </a:r>
            <a:r>
              <a:rPr lang="ru-RU" dirty="0"/>
              <a:t> наше </a:t>
            </a:r>
            <a:r>
              <a:rPr lang="ru-RU" dirty="0" err="1"/>
              <a:t>майбутнє</a:t>
            </a:r>
            <a:r>
              <a:rPr lang="ru-RU" dirty="0"/>
              <a:t>!</a:t>
            </a:r>
          </a:p>
        </p:txBody>
      </p:sp>
      <p:sp>
        <p:nvSpPr>
          <p:cNvPr id="3" name="Заголовок 2"/>
          <p:cNvSpPr>
            <a:spLocks noGrp="1"/>
          </p:cNvSpPr>
          <p:nvPr>
            <p:ph type="title"/>
          </p:nvPr>
        </p:nvSpPr>
        <p:spPr>
          <a:xfrm>
            <a:off x="8532440" y="274638"/>
            <a:ext cx="154360" cy="1143000"/>
          </a:xfrm>
        </p:spPr>
        <p:txBody>
          <a:bodyPr/>
          <a:lstStyle/>
          <a:p>
            <a:endParaRPr lang="ru-RU" dirty="0"/>
          </a:p>
        </p:txBody>
      </p:sp>
      <p:pic>
        <p:nvPicPr>
          <p:cNvPr id="2050" name="Picture 2" descr="D:\Downloads\par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84712"/>
            <a:ext cx="3942563"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ownloads\1300573082_wallpapers-space-148_nevseoboi.com.u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996951"/>
            <a:ext cx="4630401" cy="289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0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95936" y="692696"/>
            <a:ext cx="4690864" cy="5760640"/>
          </a:xfrm>
        </p:spPr>
        <p:txBody>
          <a:bodyPr>
            <a:normAutofit fontScale="70000" lnSpcReduction="20000"/>
          </a:bodyPr>
          <a:lstStyle/>
          <a:p>
            <a:r>
              <a:rPr lang="es-ES" dirty="0"/>
              <a:t>Cosmonautas (astronautas) - la persona que realiza la prueba y operación de la tecnología espacial en el vuelo espacial. </a:t>
            </a:r>
            <a:br>
              <a:rPr lang="es-ES" dirty="0"/>
            </a:br>
            <a:r>
              <a:rPr lang="es-ES" dirty="0"/>
              <a:t/>
            </a:r>
            <a:br>
              <a:rPr lang="es-ES" dirty="0"/>
            </a:br>
            <a:r>
              <a:rPr lang="es-ES" dirty="0"/>
              <a:t>La idea de los vuelos espaciales en los distintos países es diferente. Según la clasificación de la Federación Internacional de Aeronáutica (FAI), el vuelo espacial se considera la altura sea superior a 100 km.</a:t>
            </a:r>
          </a:p>
          <a:p>
            <a:endParaRPr lang="en-US" dirty="0" smtClean="0"/>
          </a:p>
          <a:p>
            <a:r>
              <a:rPr lang="uk-UA" dirty="0"/>
              <a:t>Космонавт (астронавт), - людина, що проводить випробування та експлуатацію космічної техніки в космічному польоті. </a:t>
            </a:r>
            <a:br>
              <a:rPr lang="uk-UA" dirty="0"/>
            </a:br>
            <a:r>
              <a:rPr lang="uk-UA" dirty="0"/>
              <a:t/>
            </a:r>
            <a:br>
              <a:rPr lang="uk-UA" dirty="0"/>
            </a:br>
            <a:r>
              <a:rPr lang="uk-UA" dirty="0"/>
              <a:t>Поняття космічного польоту в різних країнах різна. Відповідно до класифікації Міжнародної федерації аеронавтики (ФАІ), космічним вважається політ, висота якого перевищує 100 км.</a:t>
            </a:r>
            <a:endParaRPr lang="ru-RU" dirty="0"/>
          </a:p>
        </p:txBody>
      </p:sp>
      <p:sp>
        <p:nvSpPr>
          <p:cNvPr id="3" name="Заголовок 2"/>
          <p:cNvSpPr>
            <a:spLocks noGrp="1"/>
          </p:cNvSpPr>
          <p:nvPr>
            <p:ph type="title"/>
          </p:nvPr>
        </p:nvSpPr>
        <p:spPr>
          <a:xfrm>
            <a:off x="8244408" y="188640"/>
            <a:ext cx="658416" cy="364902"/>
          </a:xfrm>
        </p:spPr>
        <p:txBody>
          <a:bodyPr>
            <a:normAutofit fontScale="90000"/>
          </a:bodyPr>
          <a:lstStyle/>
          <a:p>
            <a:endParaRPr lang="ru-RU" dirty="0"/>
          </a:p>
        </p:txBody>
      </p:sp>
      <p:pic>
        <p:nvPicPr>
          <p:cNvPr id="2050" name="Picture 2" descr="D:\Downloads\ohlagdenie_kosmonav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3953753" cy="367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67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211960" y="1700808"/>
            <a:ext cx="4474840" cy="5044016"/>
          </a:xfrm>
        </p:spPr>
        <p:txBody>
          <a:bodyPr>
            <a:normAutofit fontScale="70000" lnSpcReduction="20000"/>
          </a:bodyPr>
          <a:lstStyle/>
          <a:p>
            <a:r>
              <a:rPr lang="es-ES" dirty="0"/>
              <a:t>En primer lugar, el término "aeroespacial" apareció en el título de la obra científica Ari Sternfeld Abramovich "Introducción al programa espacial", que se dedica a los viajes interplanetarios</a:t>
            </a:r>
            <a:r>
              <a:rPr lang="es-ES" dirty="0" smtClean="0"/>
              <a:t>.</a:t>
            </a:r>
            <a:r>
              <a:rPr lang="uk-UA" dirty="0" smtClean="0"/>
              <a:t> </a:t>
            </a:r>
            <a:r>
              <a:rPr lang="es-ES" dirty="0"/>
              <a:t>La definición de diccionario de "astronáutica" señaló en </a:t>
            </a:r>
            <a:r>
              <a:rPr lang="es-ES" dirty="0" smtClean="0"/>
              <a:t>1958</a:t>
            </a:r>
            <a:r>
              <a:rPr lang="uk-UA" dirty="0" smtClean="0"/>
              <a:t>.</a:t>
            </a:r>
            <a:endParaRPr lang="en-US" dirty="0" smtClean="0"/>
          </a:p>
          <a:p>
            <a:endParaRPr lang="uk-UA" dirty="0" smtClean="0"/>
          </a:p>
          <a:p>
            <a:r>
              <a:rPr lang="uk-UA" dirty="0"/>
              <a:t>Вперше термін «космонавтика» з'явився у назві наукової праці Арі Абрамовича </a:t>
            </a:r>
            <a:r>
              <a:rPr lang="uk-UA" dirty="0" err="1"/>
              <a:t>Штернфельд</a:t>
            </a:r>
            <a:r>
              <a:rPr lang="uk-UA" dirty="0"/>
              <a:t> «Введення в космонавтику», який був присвячений питанням міжпланетних подорожей. У словниках слово «космонавтика» відзначено з 1958 року</a:t>
            </a:r>
            <a:endParaRPr lang="ru-RU" dirty="0"/>
          </a:p>
        </p:txBody>
      </p:sp>
      <p:sp>
        <p:nvSpPr>
          <p:cNvPr id="3" name="Заголовок 2"/>
          <p:cNvSpPr>
            <a:spLocks noGrp="1"/>
          </p:cNvSpPr>
          <p:nvPr>
            <p:ph type="title"/>
          </p:nvPr>
        </p:nvSpPr>
        <p:spPr>
          <a:xfrm>
            <a:off x="467544" y="260648"/>
            <a:ext cx="8229600" cy="1143000"/>
          </a:xfrm>
        </p:spPr>
        <p:txBody>
          <a:bodyPr>
            <a:noAutofit/>
          </a:bodyPr>
          <a:lstStyle/>
          <a:p>
            <a:r>
              <a:rPr lang="es-ES" sz="3200" dirty="0"/>
              <a:t>Origen e historia del término </a:t>
            </a:r>
            <a:r>
              <a:rPr lang="es-ES" sz="3200" dirty="0" smtClean="0"/>
              <a:t>«astronauta»</a:t>
            </a:r>
            <a:br>
              <a:rPr lang="es-ES" sz="3200" dirty="0" smtClean="0"/>
            </a:br>
            <a:r>
              <a:rPr lang="uk-UA" sz="2000" dirty="0"/>
              <a:t>Походження та історія </a:t>
            </a:r>
            <a:r>
              <a:rPr lang="uk-UA" sz="2000" dirty="0" smtClean="0"/>
              <a:t>терміну </a:t>
            </a:r>
            <a:r>
              <a:rPr lang="uk-UA" sz="2000" dirty="0"/>
              <a:t>«космонавт»</a:t>
            </a:r>
            <a:endParaRPr lang="ru-RU" sz="2000" dirty="0"/>
          </a:p>
        </p:txBody>
      </p:sp>
      <p:pic>
        <p:nvPicPr>
          <p:cNvPr id="1026" name="Picture 2" descr="D:\Downloads\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17145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wnloads\3917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700808"/>
            <a:ext cx="1911205"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11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39952" y="332656"/>
            <a:ext cx="4546848" cy="6408712"/>
          </a:xfrm>
        </p:spPr>
        <p:txBody>
          <a:bodyPr>
            <a:normAutofit fontScale="62500" lnSpcReduction="20000"/>
          </a:bodyPr>
          <a:lstStyle/>
          <a:p>
            <a:r>
              <a:rPr lang="es-ES" dirty="0"/>
              <a:t>Generalizada palabra "astronauta" recibió del 12 de abril de 1961, después de que el vuelo de Yuri Gagarin</a:t>
            </a:r>
            <a:r>
              <a:rPr lang="es-ES" dirty="0" smtClean="0"/>
              <a:t>.</a:t>
            </a:r>
            <a:r>
              <a:rPr lang="uk-UA" dirty="0" smtClean="0"/>
              <a:t> </a:t>
            </a:r>
            <a:r>
              <a:rPr lang="es-ES" dirty="0"/>
              <a:t>Cuando llegó el momento de decidir la forma de definir el estado de Yuri Gagarin, el consejo de expertos (entre ellos </a:t>
            </a:r>
            <a:r>
              <a:rPr lang="es-ES" dirty="0" smtClean="0"/>
              <a:t>fue el </a:t>
            </a:r>
            <a:r>
              <a:rPr lang="es-ES" dirty="0"/>
              <a:t>diseñador Sergei Korolev) decidió que "astronauta" es un término más apropiado. Desde noviembre 1960 todos los documentos oficiales "de pilotos y astronautas" se hizo conocido como "</a:t>
            </a:r>
            <a:r>
              <a:rPr lang="es-ES" dirty="0" smtClean="0"/>
              <a:t>cosmonauta«</a:t>
            </a:r>
          </a:p>
          <a:p>
            <a:endParaRPr lang="uk-UA" dirty="0" smtClean="0"/>
          </a:p>
          <a:p>
            <a:r>
              <a:rPr lang="uk-UA" dirty="0"/>
              <a:t>Широке поширення слово «космонавт» отримало з 12 квітня 1961 </a:t>
            </a:r>
            <a:r>
              <a:rPr lang="uk-UA" dirty="0" smtClean="0"/>
              <a:t>року, після </a:t>
            </a:r>
            <a:r>
              <a:rPr lang="uk-UA" dirty="0"/>
              <a:t>польоту Юрія Гагаріна. Коли прийшов час вирішувати, як визначити статус Юрія Гагаріна, рада з провідних фахівців (серед них був конструктор Сергій Корольов) вирішив, що «космонавт» є більш відповідним терміном. З листопада 1960 у всіх офіційних документах «пілот-астронавт» став іменуватися «льотчик-космонавт»</a:t>
            </a:r>
            <a:endParaRPr lang="ru-RU" dirty="0"/>
          </a:p>
        </p:txBody>
      </p:sp>
      <p:sp>
        <p:nvSpPr>
          <p:cNvPr id="3" name="Заголовок 2"/>
          <p:cNvSpPr>
            <a:spLocks noGrp="1"/>
          </p:cNvSpPr>
          <p:nvPr>
            <p:ph type="title"/>
          </p:nvPr>
        </p:nvSpPr>
        <p:spPr>
          <a:xfrm>
            <a:off x="8532440" y="274638"/>
            <a:ext cx="154360" cy="1143000"/>
          </a:xfrm>
        </p:spPr>
        <p:txBody>
          <a:bodyPr/>
          <a:lstStyle/>
          <a:p>
            <a:endParaRPr lang="ru-RU" dirty="0"/>
          </a:p>
        </p:txBody>
      </p:sp>
      <p:pic>
        <p:nvPicPr>
          <p:cNvPr id="2050" name="Picture 2" descr="D:\Downloads\20110325_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60648"/>
            <a:ext cx="3742097"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ownloads\6_4d95cba30914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639" y="3068960"/>
            <a:ext cx="243788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434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44008" y="764704"/>
            <a:ext cx="4114800" cy="5832648"/>
          </a:xfrm>
        </p:spPr>
        <p:txBody>
          <a:bodyPr>
            <a:normAutofit fontScale="62500" lnSpcReduction="20000"/>
          </a:bodyPr>
          <a:lstStyle/>
          <a:p>
            <a:r>
              <a:rPr lang="es-ES" dirty="0"/>
              <a:t>Como del 12 de julio de 2013, hay 531 personas que hicieron el vuelo espacial orbital, 7 personas, realizan un vuelo espacial en una altura de trayectoria balística de más de 100 km (clasificación FAI), 6 persona comprometida vuelo espacial en una altura de trayectoria balística de más de 50 millas, pero inferior a 100 km. Entre las 56 mujeres astronautas.</a:t>
            </a:r>
            <a:endParaRPr lang="ru-RU" dirty="0" smtClean="0"/>
          </a:p>
          <a:p>
            <a:pPr marL="109728" indent="0">
              <a:buNone/>
            </a:pPr>
            <a:endParaRPr lang="es-ES" dirty="0"/>
          </a:p>
          <a:p>
            <a:r>
              <a:rPr lang="uk-UA" dirty="0"/>
              <a:t>Станом на 12 липня 2013 налічується 531 чоловік, що </a:t>
            </a:r>
            <a:r>
              <a:rPr lang="uk-UA" dirty="0" smtClean="0"/>
              <a:t>зробили </a:t>
            </a:r>
            <a:r>
              <a:rPr lang="uk-UA" dirty="0"/>
              <a:t>орбітальний космічний політ; 7 осіб, які вчинили космічний політ по балістичній траєкторії висотою більше 100 км (класифікація ФАІ); 6 осіб, які вчинили космічний політ по балістичній траєкторії висотою більше 50 миль, але нижче 100 км. Серед космонавтів 56 жінок.</a:t>
            </a:r>
            <a:endParaRPr lang="ru-RU" dirty="0"/>
          </a:p>
        </p:txBody>
      </p:sp>
      <p:sp>
        <p:nvSpPr>
          <p:cNvPr id="3" name="Заголовок 2"/>
          <p:cNvSpPr>
            <a:spLocks noGrp="1"/>
          </p:cNvSpPr>
          <p:nvPr>
            <p:ph type="title"/>
          </p:nvPr>
        </p:nvSpPr>
        <p:spPr/>
        <p:txBody>
          <a:bodyPr>
            <a:normAutofit/>
          </a:bodyPr>
          <a:lstStyle/>
          <a:p>
            <a:r>
              <a:rPr lang="es-ES" dirty="0" smtClean="0"/>
              <a:t>Estadística</a:t>
            </a:r>
            <a:br>
              <a:rPr lang="es-ES" dirty="0" smtClean="0"/>
            </a:br>
            <a:r>
              <a:rPr lang="ru-RU" sz="2000" dirty="0" smtClean="0"/>
              <a:t>Статистика</a:t>
            </a:r>
            <a:endParaRPr lang="ru-RU" sz="2000" dirty="0"/>
          </a:p>
        </p:txBody>
      </p:sp>
      <p:pic>
        <p:nvPicPr>
          <p:cNvPr id="3074" name="Picture 2" descr="D:\Downloads\raketa-vulk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94" y="1268760"/>
            <a:ext cx="2445212" cy="338437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ownloads\1373015460_2012_10_30_img_2486_13516215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777676"/>
            <a:ext cx="2626532" cy="197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334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283968" y="404664"/>
            <a:ext cx="4402832" cy="4525963"/>
          </a:xfrm>
        </p:spPr>
        <p:txBody>
          <a:bodyPr>
            <a:normAutofit fontScale="62500" lnSpcReduction="20000"/>
          </a:bodyPr>
          <a:lstStyle/>
          <a:p>
            <a:r>
              <a:rPr lang="es-ES" dirty="0"/>
              <a:t>Desde el 1 de mayo del 2009, los astronautas pasaron un planeta más allá de la Tierra más de 10.000 días-hombre, incluyendo más de 100 días-hombre de caminatas espaciales. Asistieron representantes de 35 países de la existente en la actualidad en la órbita de la </a:t>
            </a:r>
            <a:r>
              <a:rPr lang="es-ES" dirty="0" smtClean="0"/>
              <a:t>Tierra</a:t>
            </a:r>
            <a:endParaRPr lang="ru-RU" dirty="0" smtClean="0"/>
          </a:p>
          <a:p>
            <a:endParaRPr lang="ru-RU" dirty="0"/>
          </a:p>
          <a:p>
            <a:r>
              <a:rPr lang="uk-UA" dirty="0"/>
              <a:t>За даними на 1 травня 2009 року, космонавти планети провели за межами Землі понад 10 000 людино-днів, включаючи більше 100 людино-днів виходів у відкритий космос. Представники 35 нині існуючих держав побували на орбіті Землі</a:t>
            </a:r>
            <a:endParaRPr lang="ru-RU" dirty="0"/>
          </a:p>
        </p:txBody>
      </p:sp>
      <p:sp>
        <p:nvSpPr>
          <p:cNvPr id="3" name="Заголовок 2"/>
          <p:cNvSpPr>
            <a:spLocks noGrp="1"/>
          </p:cNvSpPr>
          <p:nvPr>
            <p:ph type="title"/>
          </p:nvPr>
        </p:nvSpPr>
        <p:spPr>
          <a:xfrm>
            <a:off x="8532440" y="274638"/>
            <a:ext cx="154360" cy="1143000"/>
          </a:xfrm>
        </p:spPr>
        <p:txBody>
          <a:bodyPr/>
          <a:lstStyle/>
          <a:p>
            <a:endParaRPr lang="ru-RU" dirty="0"/>
          </a:p>
        </p:txBody>
      </p:sp>
      <p:pic>
        <p:nvPicPr>
          <p:cNvPr id="6146" name="Picture 2" descr="D:\Downloads\8606749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260648"/>
            <a:ext cx="3840427" cy="288032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Downloads\f_15751c08677e0b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35" y="3501008"/>
            <a:ext cx="4116826" cy="2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385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27984" y="1268760"/>
            <a:ext cx="4258816" cy="5328592"/>
          </a:xfrm>
        </p:spPr>
        <p:txBody>
          <a:bodyPr>
            <a:normAutofit fontScale="62500" lnSpcReduction="20000"/>
          </a:bodyPr>
          <a:lstStyle/>
          <a:p>
            <a:r>
              <a:rPr lang="es-ES" dirty="0"/>
              <a:t>El primer cosmonauta nunca - Yuri Gagarin. Hecho de un vuelo espacio 12 abril de 1961 sobre la nave "Vostok</a:t>
            </a:r>
            <a:r>
              <a:rPr lang="es-ES" dirty="0" smtClean="0"/>
              <a:t>".</a:t>
            </a:r>
            <a:endParaRPr lang="en-US" dirty="0"/>
          </a:p>
          <a:p>
            <a:r>
              <a:rPr lang="es-ES" dirty="0" smtClean="0"/>
              <a:t>El </a:t>
            </a:r>
            <a:r>
              <a:rPr lang="es-ES" dirty="0"/>
              <a:t>primer astronauta estadounidense - Alan Shepard. 05 de mayo 1961, "</a:t>
            </a:r>
            <a:r>
              <a:rPr lang="es-ES" dirty="0" smtClean="0"/>
              <a:t>Mercurio-3</a:t>
            </a:r>
            <a:r>
              <a:rPr lang="en-US" dirty="0" smtClean="0"/>
              <a:t>”</a:t>
            </a:r>
          </a:p>
          <a:p>
            <a:r>
              <a:rPr lang="es-ES" dirty="0" smtClean="0"/>
              <a:t>La </a:t>
            </a:r>
            <a:r>
              <a:rPr lang="es-ES" dirty="0"/>
              <a:t>primera mujer astronauta - Valentina Tereshkova, 16 de junio de 1963, "Vostok-6</a:t>
            </a:r>
            <a:r>
              <a:rPr lang="es-ES" dirty="0" smtClean="0"/>
              <a:t>".</a:t>
            </a:r>
            <a:endParaRPr lang="ru-RU" dirty="0" smtClean="0"/>
          </a:p>
          <a:p>
            <a:endParaRPr lang="uk-UA" dirty="0" smtClean="0"/>
          </a:p>
          <a:p>
            <a:endParaRPr lang="uk-UA" dirty="0"/>
          </a:p>
          <a:p>
            <a:r>
              <a:rPr lang="uk-UA" dirty="0"/>
              <a:t>Перший в історії космонавт - Юрій Гагарін. Здійснив космічний політ 12 квітня 1961 на кораблі «</a:t>
            </a:r>
            <a:r>
              <a:rPr lang="uk-UA" dirty="0" err="1"/>
              <a:t>Восток</a:t>
            </a:r>
            <a:r>
              <a:rPr lang="uk-UA" dirty="0" smtClean="0"/>
              <a:t>».</a:t>
            </a:r>
            <a:endParaRPr lang="en-US" dirty="0" smtClean="0"/>
          </a:p>
          <a:p>
            <a:r>
              <a:rPr lang="ru-RU" dirty="0"/>
              <a:t>Перший </a:t>
            </a:r>
            <a:r>
              <a:rPr lang="ru-RU" dirty="0" err="1"/>
              <a:t>американський</a:t>
            </a:r>
            <a:r>
              <a:rPr lang="ru-RU" dirty="0"/>
              <a:t> </a:t>
            </a:r>
            <a:r>
              <a:rPr lang="ru-RU" dirty="0" smtClean="0"/>
              <a:t>космонавт </a:t>
            </a:r>
            <a:r>
              <a:rPr lang="ru-RU" dirty="0"/>
              <a:t>- Алан Шепард. 5 </a:t>
            </a:r>
            <a:r>
              <a:rPr lang="ru-RU" dirty="0" err="1"/>
              <a:t>травня</a:t>
            </a:r>
            <a:r>
              <a:rPr lang="ru-RU" dirty="0"/>
              <a:t> 1961, «</a:t>
            </a:r>
            <a:r>
              <a:rPr lang="ru-RU" dirty="0" smtClean="0"/>
              <a:t>Меркурій-3»</a:t>
            </a:r>
          </a:p>
          <a:p>
            <a:r>
              <a:rPr lang="uk-UA" dirty="0"/>
              <a:t>Перша жінка-космонавт - Валентина Терешкова, 16 червня 1963 </a:t>
            </a:r>
            <a:r>
              <a:rPr lang="uk-UA" dirty="0" smtClean="0"/>
              <a:t>року, </a:t>
            </a:r>
            <a:r>
              <a:rPr lang="uk-UA" dirty="0"/>
              <a:t>«</a:t>
            </a:r>
            <a:r>
              <a:rPr lang="uk-UA" dirty="0" err="1"/>
              <a:t>Восток</a:t>
            </a:r>
            <a:r>
              <a:rPr lang="uk-UA" dirty="0"/>
              <a:t>-6».</a:t>
            </a:r>
            <a:r>
              <a:rPr lang="uk-UA" dirty="0" smtClean="0"/>
              <a:t/>
            </a:r>
            <a:br>
              <a:rPr lang="uk-UA" dirty="0" smtClean="0"/>
            </a:br>
            <a:endParaRPr lang="ru-RU" dirty="0"/>
          </a:p>
        </p:txBody>
      </p:sp>
      <p:sp>
        <p:nvSpPr>
          <p:cNvPr id="3" name="Заголовок 2"/>
          <p:cNvSpPr>
            <a:spLocks noGrp="1"/>
          </p:cNvSpPr>
          <p:nvPr>
            <p:ph type="title"/>
          </p:nvPr>
        </p:nvSpPr>
        <p:spPr/>
        <p:txBody>
          <a:bodyPr>
            <a:normAutofit/>
          </a:bodyPr>
          <a:lstStyle/>
          <a:p>
            <a:r>
              <a:rPr lang="es-ES" dirty="0" smtClean="0"/>
              <a:t>Hechos históricos</a:t>
            </a:r>
            <a:br>
              <a:rPr lang="es-ES" dirty="0" smtClean="0"/>
            </a:br>
            <a:r>
              <a:rPr lang="uk-UA" sz="2000" dirty="0" smtClean="0"/>
              <a:t>Історичні факти</a:t>
            </a:r>
            <a:endParaRPr lang="ru-RU" sz="2000" dirty="0"/>
          </a:p>
        </p:txBody>
      </p:sp>
      <p:pic>
        <p:nvPicPr>
          <p:cNvPr id="4" name="Picture 3" descr="D:\Downloads\6_4d95cba30914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84784"/>
            <a:ext cx="1872208" cy="276497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Downloads\Alan_Shepard_in_Mercury_flight_su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224" y="1484784"/>
            <a:ext cx="1776797" cy="276497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ownloads\594px-RIAN_archive_612748_Valentina_Tereshkov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625" y="4261353"/>
            <a:ext cx="2401197" cy="242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904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211960" y="332656"/>
            <a:ext cx="4474840" cy="5674635"/>
          </a:xfrm>
        </p:spPr>
        <p:txBody>
          <a:bodyPr>
            <a:normAutofit fontScale="70000" lnSpcReduction="20000"/>
          </a:bodyPr>
          <a:lstStyle/>
          <a:p>
            <a:r>
              <a:rPr lang="es-ES" dirty="0"/>
              <a:t>La primera cosmonauta de la antigua Unión Soviética, pero no de Rusia - Ucrania, Leonid Kadeniuk (19 noviembre-5 diciembre, 1997, hizo un corto plazo (15 días 16 horas) los vuelos espaciales como el experimentador en el transbordador espacial estadounidense "</a:t>
            </a:r>
            <a:r>
              <a:rPr lang="es-ES" dirty="0" smtClean="0"/>
              <a:t>Columbia’’ </a:t>
            </a:r>
            <a:r>
              <a:rPr lang="es-ES" dirty="0"/>
              <a:t>(STS-87</a:t>
            </a:r>
            <a:r>
              <a:rPr lang="es-ES" dirty="0" smtClean="0"/>
              <a:t>))</a:t>
            </a:r>
          </a:p>
          <a:p>
            <a:endParaRPr lang="es-ES" dirty="0"/>
          </a:p>
          <a:p>
            <a:r>
              <a:rPr lang="uk-UA" dirty="0"/>
              <a:t>Перший космонавт з колишньої країни СРСР, але не росіянин - українець Леонід Каденюк (19 листопада - 5 грудня 1997, </a:t>
            </a:r>
            <a:r>
              <a:rPr lang="uk-UA" dirty="0" smtClean="0"/>
              <a:t>звершив </a:t>
            </a:r>
            <a:r>
              <a:rPr lang="uk-UA" dirty="0"/>
              <a:t>короткостроковий (15 діб 16 годин) космічний політ </a:t>
            </a:r>
            <a:r>
              <a:rPr lang="uk-UA" dirty="0" smtClean="0"/>
              <a:t>в якості </a:t>
            </a:r>
            <a:r>
              <a:rPr lang="uk-UA" dirty="0"/>
              <a:t>експериментатора на американському космічному </a:t>
            </a:r>
            <a:r>
              <a:rPr lang="uk-UA" dirty="0" err="1"/>
              <a:t>кораблі-шатлі</a:t>
            </a:r>
            <a:r>
              <a:rPr lang="uk-UA" dirty="0"/>
              <a:t> «Колумбія» (STS-87))</a:t>
            </a:r>
            <a:endParaRPr lang="ru-RU" dirty="0"/>
          </a:p>
        </p:txBody>
      </p:sp>
      <p:sp>
        <p:nvSpPr>
          <p:cNvPr id="3" name="Заголовок 2"/>
          <p:cNvSpPr>
            <a:spLocks noGrp="1"/>
          </p:cNvSpPr>
          <p:nvPr>
            <p:ph type="title"/>
          </p:nvPr>
        </p:nvSpPr>
        <p:spPr>
          <a:xfrm>
            <a:off x="8604448" y="274638"/>
            <a:ext cx="82352" cy="1143000"/>
          </a:xfrm>
        </p:spPr>
        <p:txBody>
          <a:bodyPr/>
          <a:lstStyle/>
          <a:p>
            <a:endParaRPr lang="ru-RU" dirty="0"/>
          </a:p>
        </p:txBody>
      </p:sp>
      <p:pic>
        <p:nvPicPr>
          <p:cNvPr id="4098" name="Picture 2" descr="D:\Downloads\480px-Leonid_Kadeny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4090054"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150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23928" y="1481328"/>
            <a:ext cx="4762872" cy="4525963"/>
          </a:xfrm>
        </p:spPr>
        <p:txBody>
          <a:bodyPr>
            <a:normAutofit fontScale="55000" lnSpcReduction="20000"/>
          </a:bodyPr>
          <a:lstStyle/>
          <a:p>
            <a:r>
              <a:rPr lang="es-ES" dirty="0"/>
              <a:t>Virgin Atlantic y otras empresas se han comprometido a desarrollar el turismo espacial, ya que pueden ser necesarios para los futuros pilotos y guías de espacio, así como los arquitectos que proektuvatymut infraestructura para mantenerse en el espacio. Entre los proyectos en curso del Centro Internacional para el Espacio Arquitectura Sasakawa (SICSA) Universidad de Houston - un invernadero en Marte, bases lunares y vehículos de exploración espacial</a:t>
            </a:r>
            <a:r>
              <a:rPr lang="es-ES" dirty="0" smtClean="0"/>
              <a:t>.</a:t>
            </a:r>
          </a:p>
          <a:p>
            <a:pPr marL="109728" indent="0">
              <a:buNone/>
            </a:pPr>
            <a:endParaRPr lang="es-ES" dirty="0"/>
          </a:p>
          <a:p>
            <a:r>
              <a:rPr lang="en-US" dirty="0"/>
              <a:t>Virgin Atlantic </a:t>
            </a:r>
            <a:r>
              <a:rPr lang="ru-RU" dirty="0"/>
              <a:t>та </a:t>
            </a:r>
            <a:r>
              <a:rPr lang="ru-RU" dirty="0" err="1"/>
              <a:t>інші</a:t>
            </a:r>
            <a:r>
              <a:rPr lang="ru-RU" dirty="0"/>
              <a:t> </a:t>
            </a:r>
            <a:r>
              <a:rPr lang="ru-RU" dirty="0" err="1"/>
              <a:t>компанії</a:t>
            </a:r>
            <a:r>
              <a:rPr lang="ru-RU" dirty="0"/>
              <a:t> </a:t>
            </a:r>
            <a:r>
              <a:rPr lang="ru-RU" dirty="0" err="1"/>
              <a:t>вже</a:t>
            </a:r>
            <a:r>
              <a:rPr lang="ru-RU" dirty="0"/>
              <a:t> </a:t>
            </a:r>
            <a:r>
              <a:rPr lang="ru-RU" dirty="0" err="1"/>
              <a:t>обіцяють</a:t>
            </a:r>
            <a:r>
              <a:rPr lang="ru-RU" dirty="0"/>
              <a:t> </a:t>
            </a:r>
            <a:r>
              <a:rPr lang="ru-RU" dirty="0" err="1"/>
              <a:t>розвивати</a:t>
            </a:r>
            <a:r>
              <a:rPr lang="ru-RU" dirty="0"/>
              <a:t> </a:t>
            </a:r>
            <a:r>
              <a:rPr lang="ru-RU" dirty="0" err="1"/>
              <a:t>космічний</a:t>
            </a:r>
            <a:r>
              <a:rPr lang="ru-RU" dirty="0"/>
              <a:t> туризм, тому в </a:t>
            </a:r>
            <a:r>
              <a:rPr lang="ru-RU" dirty="0" err="1"/>
              <a:t>перспективі</a:t>
            </a:r>
            <a:r>
              <a:rPr lang="ru-RU" dirty="0"/>
              <a:t> </a:t>
            </a:r>
            <a:r>
              <a:rPr lang="ru-RU" dirty="0" err="1"/>
              <a:t>можуть</a:t>
            </a:r>
            <a:r>
              <a:rPr lang="ru-RU" dirty="0"/>
              <a:t> </a:t>
            </a:r>
            <a:r>
              <a:rPr lang="ru-RU" dirty="0" err="1"/>
              <a:t>знадобитися</a:t>
            </a:r>
            <a:r>
              <a:rPr lang="ru-RU" dirty="0"/>
              <a:t> </a:t>
            </a:r>
            <a:r>
              <a:rPr lang="ru-RU" dirty="0" err="1"/>
              <a:t>космічні</a:t>
            </a:r>
            <a:r>
              <a:rPr lang="ru-RU" dirty="0"/>
              <a:t> </a:t>
            </a:r>
            <a:r>
              <a:rPr lang="ru-RU" dirty="0" err="1"/>
              <a:t>гіди</a:t>
            </a:r>
            <a:r>
              <a:rPr lang="ru-RU" dirty="0"/>
              <a:t> і </a:t>
            </a:r>
            <a:r>
              <a:rPr lang="ru-RU" dirty="0" err="1"/>
              <a:t>пілоти</a:t>
            </a:r>
            <a:r>
              <a:rPr lang="ru-RU" dirty="0"/>
              <a:t>, так само як і </a:t>
            </a:r>
            <a:r>
              <a:rPr lang="ru-RU" dirty="0" err="1"/>
              <a:t>архітектори</a:t>
            </a:r>
            <a:r>
              <a:rPr lang="ru-RU" dirty="0"/>
              <a:t>, </a:t>
            </a:r>
            <a:r>
              <a:rPr lang="ru-RU" dirty="0" err="1"/>
              <a:t>які</a:t>
            </a:r>
            <a:r>
              <a:rPr lang="ru-RU" dirty="0"/>
              <a:t> </a:t>
            </a:r>
            <a:r>
              <a:rPr lang="ru-RU" dirty="0" err="1"/>
              <a:t>проектуватимуть</a:t>
            </a:r>
            <a:r>
              <a:rPr lang="ru-RU" dirty="0"/>
              <a:t> </a:t>
            </a:r>
            <a:r>
              <a:rPr lang="ru-RU" dirty="0" err="1"/>
              <a:t>інфраструктуру</a:t>
            </a:r>
            <a:r>
              <a:rPr lang="ru-RU" dirty="0"/>
              <a:t> для </a:t>
            </a:r>
            <a:r>
              <a:rPr lang="ru-RU" dirty="0" err="1"/>
              <a:t>перебування</a:t>
            </a:r>
            <a:r>
              <a:rPr lang="ru-RU" dirty="0"/>
              <a:t> в </a:t>
            </a:r>
            <a:r>
              <a:rPr lang="ru-RU" dirty="0" err="1"/>
              <a:t>космосі</a:t>
            </a:r>
            <a:r>
              <a:rPr lang="ru-RU" dirty="0"/>
              <a:t>. </a:t>
            </a:r>
            <a:r>
              <a:rPr lang="ru-RU" dirty="0" err="1"/>
              <a:t>Серед</a:t>
            </a:r>
            <a:r>
              <a:rPr lang="ru-RU" dirty="0"/>
              <a:t> </a:t>
            </a:r>
            <a:r>
              <a:rPr lang="ru-RU" dirty="0" err="1"/>
              <a:t>поточних</a:t>
            </a:r>
            <a:r>
              <a:rPr lang="ru-RU" dirty="0"/>
              <a:t> </a:t>
            </a:r>
            <a:r>
              <a:rPr lang="ru-RU" dirty="0" err="1"/>
              <a:t>проектів</a:t>
            </a:r>
            <a:r>
              <a:rPr lang="ru-RU" dirty="0"/>
              <a:t> </a:t>
            </a:r>
            <a:r>
              <a:rPr lang="ru-RU" dirty="0" err="1"/>
              <a:t>Міжнародного</a:t>
            </a:r>
            <a:r>
              <a:rPr lang="ru-RU" dirty="0"/>
              <a:t> центру з </a:t>
            </a:r>
            <a:r>
              <a:rPr lang="ru-RU" dirty="0" err="1"/>
              <a:t>космічної</a:t>
            </a:r>
            <a:r>
              <a:rPr lang="ru-RU" dirty="0"/>
              <a:t> </a:t>
            </a:r>
            <a:r>
              <a:rPr lang="ru-RU" dirty="0" err="1"/>
              <a:t>архітектури</a:t>
            </a:r>
            <a:r>
              <a:rPr lang="ru-RU" dirty="0"/>
              <a:t> </a:t>
            </a:r>
            <a:r>
              <a:rPr lang="ru-RU" dirty="0" err="1"/>
              <a:t>Сасакава</a:t>
            </a:r>
            <a:r>
              <a:rPr lang="ru-RU" dirty="0"/>
              <a:t> (</a:t>
            </a:r>
            <a:r>
              <a:rPr lang="en-US" dirty="0"/>
              <a:t>SICSA) </a:t>
            </a:r>
            <a:r>
              <a:rPr lang="ru-RU" dirty="0" err="1"/>
              <a:t>університету</a:t>
            </a:r>
            <a:r>
              <a:rPr lang="ru-RU" dirty="0"/>
              <a:t> </a:t>
            </a:r>
            <a:r>
              <a:rPr lang="ru-RU" dirty="0" err="1"/>
              <a:t>Х'юстону</a:t>
            </a:r>
            <a:r>
              <a:rPr lang="ru-RU" dirty="0"/>
              <a:t> - </a:t>
            </a:r>
            <a:r>
              <a:rPr lang="ru-RU" dirty="0" err="1"/>
              <a:t>теплиця</a:t>
            </a:r>
            <a:r>
              <a:rPr lang="ru-RU" dirty="0"/>
              <a:t> на </a:t>
            </a:r>
            <a:r>
              <a:rPr lang="ru-RU" dirty="0" err="1"/>
              <a:t>Марсі</a:t>
            </a:r>
            <a:r>
              <a:rPr lang="ru-RU" dirty="0"/>
              <a:t>, </a:t>
            </a:r>
            <a:r>
              <a:rPr lang="ru-RU" dirty="0" err="1"/>
              <a:t>місячні</a:t>
            </a:r>
            <a:r>
              <a:rPr lang="ru-RU" dirty="0"/>
              <a:t> </a:t>
            </a:r>
            <a:r>
              <a:rPr lang="ru-RU" dirty="0" err="1"/>
              <a:t>аванпости</a:t>
            </a:r>
            <a:r>
              <a:rPr lang="ru-RU" dirty="0"/>
              <a:t> і </a:t>
            </a:r>
            <a:r>
              <a:rPr lang="ru-RU" dirty="0" err="1"/>
              <a:t>космічні</a:t>
            </a:r>
            <a:r>
              <a:rPr lang="ru-RU" dirty="0"/>
              <a:t> </a:t>
            </a:r>
            <a:r>
              <a:rPr lang="ru-RU" dirty="0" err="1"/>
              <a:t>розвідувальні</a:t>
            </a:r>
            <a:r>
              <a:rPr lang="ru-RU" dirty="0"/>
              <a:t> </a:t>
            </a:r>
            <a:r>
              <a:rPr lang="ru-RU" dirty="0" err="1"/>
              <a:t>апарати</a:t>
            </a:r>
            <a:r>
              <a:rPr lang="ru-RU" dirty="0"/>
              <a:t>.</a:t>
            </a:r>
          </a:p>
        </p:txBody>
      </p:sp>
      <p:sp>
        <p:nvSpPr>
          <p:cNvPr id="3" name="Заголовок 2"/>
          <p:cNvSpPr>
            <a:spLocks noGrp="1"/>
          </p:cNvSpPr>
          <p:nvPr>
            <p:ph type="title"/>
          </p:nvPr>
        </p:nvSpPr>
        <p:spPr/>
        <p:txBody>
          <a:bodyPr>
            <a:normAutofit/>
          </a:bodyPr>
          <a:lstStyle/>
          <a:p>
            <a:r>
              <a:rPr lang="es-ES" dirty="0"/>
              <a:t>El turismo </a:t>
            </a:r>
            <a:r>
              <a:rPr lang="es-ES" dirty="0" smtClean="0"/>
              <a:t>espacial</a:t>
            </a:r>
            <a:br>
              <a:rPr lang="es-ES" dirty="0" smtClean="0"/>
            </a:br>
            <a:r>
              <a:rPr lang="ru-RU" sz="2000" dirty="0" err="1"/>
              <a:t>Космічний</a:t>
            </a:r>
            <a:r>
              <a:rPr lang="ru-RU" sz="2000" dirty="0"/>
              <a:t> туризм</a:t>
            </a:r>
          </a:p>
        </p:txBody>
      </p:sp>
      <p:pic>
        <p:nvPicPr>
          <p:cNvPr id="1026" name="Picture 2" descr="D:\Downloads\cosmic_tour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799"/>
            <a:ext cx="3312368" cy="22082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wnloads\0,,15774828_30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49080"/>
            <a:ext cx="358212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57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TotalTime>
  <Words>879</Words>
  <Application>Microsoft Office PowerPoint</Application>
  <PresentationFormat>Экран (4:3)</PresentationFormat>
  <Paragraphs>37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Открытая</vt:lpstr>
      <vt:lpstr>Profesión del astronauta Професія космонавт</vt:lpstr>
      <vt:lpstr>Презентация PowerPoint</vt:lpstr>
      <vt:lpstr>Origen e historia del término «astronauta» Походження та історія терміну «космонавт»</vt:lpstr>
      <vt:lpstr>Презентация PowerPoint</vt:lpstr>
      <vt:lpstr>Estadística Статистика</vt:lpstr>
      <vt:lpstr>Презентация PowerPoint</vt:lpstr>
      <vt:lpstr>Hechos históricos Історичні факти</vt:lpstr>
      <vt:lpstr>Презентация PowerPoint</vt:lpstr>
      <vt:lpstr>El turismo espacial Космічний туризм</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Bodster</dc:creator>
  <cp:lastModifiedBy>Bodster</cp:lastModifiedBy>
  <cp:revision>7</cp:revision>
  <dcterms:created xsi:type="dcterms:W3CDTF">2014-02-02T16:08:04Z</dcterms:created>
  <dcterms:modified xsi:type="dcterms:W3CDTF">2014-02-02T17:14:16Z</dcterms:modified>
</cp:coreProperties>
</file>