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-1164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F72838-7CF7-4D30-8995-294582E19E19}" type="datetimeFigureOut">
              <a:rPr lang="ru-RU" smtClean="0"/>
              <a:t>01.12.2013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193E14-34E6-456C-876F-AD294BBA0D81}" type="slidenum">
              <a:rPr lang="ru-RU" smtClean="0"/>
              <a:t>‹#›</a:t>
            </a:fld>
            <a:endParaRPr lang="ru-RU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100">
        <p14:switch dir="r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F72838-7CF7-4D30-8995-294582E19E19}" type="datetimeFigureOut">
              <a:rPr lang="ru-RU" smtClean="0"/>
              <a:t>01.12.2013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193E14-34E6-456C-876F-AD294BBA0D8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100">
        <p14:switch dir="r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F72838-7CF7-4D30-8995-294582E19E19}" type="datetimeFigureOut">
              <a:rPr lang="ru-RU" smtClean="0"/>
              <a:t>01.12.2013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193E14-34E6-456C-876F-AD294BBA0D8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100">
        <p14:switch dir="r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F72838-7CF7-4D30-8995-294582E19E19}" type="datetimeFigureOut">
              <a:rPr lang="ru-RU" smtClean="0"/>
              <a:t>01.12.2013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193E14-34E6-456C-876F-AD294BBA0D8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100">
        <p14:switch dir="r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F72838-7CF7-4D30-8995-294582E19E19}" type="datetimeFigureOut">
              <a:rPr lang="ru-RU" smtClean="0"/>
              <a:t>01.12.2013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A2193E14-34E6-456C-876F-AD294BBA0D81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1100">
        <p14:switch dir="r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F72838-7CF7-4D30-8995-294582E19E19}" type="datetimeFigureOut">
              <a:rPr lang="ru-RU" smtClean="0"/>
              <a:t>01.12.2013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193E14-34E6-456C-876F-AD294BBA0D8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100">
        <p14:switch dir="r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F72838-7CF7-4D30-8995-294582E19E19}" type="datetimeFigureOut">
              <a:rPr lang="ru-RU" smtClean="0"/>
              <a:t>01.12.2013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193E14-34E6-456C-876F-AD294BBA0D8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100">
        <p14:switch dir="r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F72838-7CF7-4D30-8995-294582E19E19}" type="datetimeFigureOut">
              <a:rPr lang="ru-RU" smtClean="0"/>
              <a:t>01.12.2013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193E14-34E6-456C-876F-AD294BBA0D8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100">
        <p14:switch dir="r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F72838-7CF7-4D30-8995-294582E19E19}" type="datetimeFigureOut">
              <a:rPr lang="ru-RU" smtClean="0"/>
              <a:t>01.12.2013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193E14-34E6-456C-876F-AD294BBA0D8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100">
        <p14:switch dir="r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F72838-7CF7-4D30-8995-294582E19E19}" type="datetimeFigureOut">
              <a:rPr lang="ru-RU" smtClean="0"/>
              <a:t>01.12.2013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193E14-34E6-456C-876F-AD294BBA0D8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100">
        <p14:switch dir="r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F72838-7CF7-4D30-8995-294582E19E19}" type="datetimeFigureOut">
              <a:rPr lang="ru-RU" smtClean="0"/>
              <a:t>01.12.2013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193E14-34E6-456C-876F-AD294BBA0D8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100">
        <p14:switch dir="r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93F72838-7CF7-4D30-8995-294582E19E19}" type="datetimeFigureOut">
              <a:rPr lang="ru-RU" smtClean="0"/>
              <a:t>01.12.2013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A2193E14-34E6-456C-876F-AD294BBA0D81}" type="slidenum">
              <a:rPr lang="ru-RU" smtClean="0"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>
    <mc:Choice xmlns:p14="http://schemas.microsoft.com/office/powerpoint/2010/main" Requires="p14">
      <p:transition spd="slow" p14:dur="1100">
        <p14:switch dir="r"/>
      </p:transition>
    </mc:Choice>
    <mc:Fallback>
      <p:transition spd="slow">
        <p:fade/>
      </p:transition>
    </mc:Fallback>
  </mc:AlternateConten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23528" y="2924944"/>
            <a:ext cx="8460432" cy="1828800"/>
          </a:xfrm>
        </p:spPr>
        <p:txBody>
          <a:bodyPr>
            <a:noAutofit/>
          </a:bodyPr>
          <a:lstStyle/>
          <a:p>
            <a:r>
              <a:rPr lang="uk-UA" sz="8800" dirty="0" smtClean="0"/>
              <a:t>Улюблений живописець</a:t>
            </a:r>
            <a:endParaRPr lang="ru-RU" sz="8800" dirty="0"/>
          </a:p>
        </p:txBody>
      </p:sp>
    </p:spTree>
    <p:extLst>
      <p:ext uri="{BB962C8B-B14F-4D97-AF65-F5344CB8AC3E}">
        <p14:creationId xmlns:p14="http://schemas.microsoft.com/office/powerpoint/2010/main" val="18022849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10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8640"/>
            <a:ext cx="5724128" cy="66693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993851" y="231529"/>
            <a:ext cx="314793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Букет в </a:t>
            </a:r>
            <a:r>
              <a:rPr lang="ru-RU" dirty="0" err="1" smtClean="0"/>
              <a:t>арковому</a:t>
            </a:r>
            <a:r>
              <a:rPr lang="ru-RU" dirty="0" smtClean="0"/>
              <a:t> </a:t>
            </a:r>
            <a:r>
              <a:rPr lang="ru-RU" dirty="0" err="1" smtClean="0"/>
              <a:t>вікні</a:t>
            </a:r>
            <a:endParaRPr lang="ru-RU" dirty="0" smtClean="0"/>
          </a:p>
          <a:p>
            <a:endParaRPr lang="ru-RU" dirty="0" smtClean="0"/>
          </a:p>
          <a:p>
            <a:r>
              <a:rPr lang="ru-RU" dirty="0" smtClean="0"/>
              <a:t>1618р, дерево, </a:t>
            </a:r>
            <a:r>
              <a:rPr lang="ru-RU" dirty="0" err="1" smtClean="0"/>
              <a:t>олія</a:t>
            </a:r>
            <a:r>
              <a:rPr lang="ru-RU" dirty="0" smtClean="0"/>
              <a:t>, 64 x 46 см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329232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10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64088" y="3087686"/>
            <a:ext cx="367240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 smtClean="0"/>
              <a:t>Квіти</a:t>
            </a:r>
            <a:endParaRPr lang="ru-RU" dirty="0" smtClean="0"/>
          </a:p>
          <a:p>
            <a:endParaRPr lang="ru-RU" dirty="0" smtClean="0"/>
          </a:p>
          <a:p>
            <a:r>
              <a:rPr lang="ru-RU" dirty="0" smtClean="0"/>
              <a:t>1619г, </a:t>
            </a:r>
            <a:r>
              <a:rPr lang="ru-RU" dirty="0" err="1" smtClean="0"/>
              <a:t>олія</a:t>
            </a:r>
            <a:r>
              <a:rPr lang="ru-RU" dirty="0" smtClean="0"/>
              <a:t>, полотно </a:t>
            </a:r>
          </a:p>
          <a:p>
            <a:r>
              <a:rPr lang="ru-RU" dirty="0" smtClean="0"/>
              <a:t>Приватна </a:t>
            </a:r>
            <a:r>
              <a:rPr lang="ru-RU" dirty="0" err="1" smtClean="0"/>
              <a:t>колекція</a:t>
            </a: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9133"/>
            <a:ext cx="4891396" cy="67388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322206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10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0"/>
            <a:ext cx="5256584" cy="67767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3923" y="1340768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err="1" smtClean="0"/>
              <a:t>Квіти</a:t>
            </a:r>
            <a:r>
              <a:rPr lang="ru-RU" dirty="0" smtClean="0"/>
              <a:t> в </a:t>
            </a:r>
            <a:r>
              <a:rPr lang="ru-RU" dirty="0" err="1" smtClean="0"/>
              <a:t>скляній</a:t>
            </a:r>
            <a:r>
              <a:rPr lang="ru-RU" dirty="0" smtClean="0"/>
              <a:t> </a:t>
            </a:r>
            <a:r>
              <a:rPr lang="ru-RU" dirty="0" err="1" smtClean="0"/>
              <a:t>вазі</a:t>
            </a:r>
            <a:endParaRPr lang="ru-RU" dirty="0" smtClean="0"/>
          </a:p>
          <a:p>
            <a:endParaRPr lang="ru-RU" dirty="0" smtClean="0"/>
          </a:p>
          <a:p>
            <a:r>
              <a:rPr lang="ru-RU" dirty="0" smtClean="0"/>
              <a:t>1615г, дерево, </a:t>
            </a:r>
            <a:r>
              <a:rPr lang="ru-RU" dirty="0" err="1" smtClean="0"/>
              <a:t>олія</a:t>
            </a:r>
            <a:r>
              <a:rPr lang="ru-RU" dirty="0" smtClean="0"/>
              <a:t>, </a:t>
            </a:r>
          </a:p>
          <a:p>
            <a:r>
              <a:rPr lang="ru-RU" dirty="0" err="1" smtClean="0"/>
              <a:t>Стендфордський</a:t>
            </a:r>
            <a:r>
              <a:rPr lang="ru-RU" dirty="0" smtClean="0"/>
              <a:t> </a:t>
            </a:r>
            <a:r>
              <a:rPr lang="ru-RU" dirty="0" err="1" smtClean="0"/>
              <a:t>художній</a:t>
            </a:r>
            <a:r>
              <a:rPr lang="ru-RU" dirty="0" smtClean="0"/>
              <a:t> музей, </a:t>
            </a:r>
            <a:r>
              <a:rPr lang="ru-RU" dirty="0" err="1" smtClean="0"/>
              <a:t>Каліфорнія</a:t>
            </a:r>
            <a:r>
              <a:rPr lang="ru-RU" dirty="0" smtClean="0"/>
              <a:t>, США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858354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10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180"/>
            <a:ext cx="6012160" cy="68601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012160" y="4028073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/>
              <a:t>Натюрморт з </a:t>
            </a:r>
            <a:r>
              <a:rPr lang="ru-RU" dirty="0" err="1" smtClean="0"/>
              <a:t>квітами</a:t>
            </a:r>
            <a:endParaRPr lang="ru-RU" dirty="0" smtClean="0"/>
          </a:p>
          <a:p>
            <a:endParaRPr lang="ru-RU" dirty="0" smtClean="0"/>
          </a:p>
          <a:p>
            <a:r>
              <a:rPr lang="ru-RU" dirty="0" smtClean="0"/>
              <a:t>дерево, </a:t>
            </a:r>
            <a:r>
              <a:rPr lang="ru-RU" dirty="0" err="1" smtClean="0"/>
              <a:t>олія</a:t>
            </a:r>
            <a:r>
              <a:rPr lang="ru-RU" dirty="0" smtClean="0"/>
              <a:t> </a:t>
            </a:r>
          </a:p>
          <a:p>
            <a:r>
              <a:rPr lang="ru-RU" dirty="0" smtClean="0"/>
              <a:t>Стара </a:t>
            </a:r>
            <a:r>
              <a:rPr lang="ru-RU" dirty="0" err="1" smtClean="0"/>
              <a:t>Пінакотека</a:t>
            </a:r>
            <a:r>
              <a:rPr lang="ru-RU" dirty="0" smtClean="0"/>
              <a:t>, Мюнхен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856005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10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-1"/>
            <a:ext cx="8028384" cy="53012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835696" y="5644025"/>
            <a:ext cx="932452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 smtClean="0"/>
              <a:t>Квітковий</a:t>
            </a:r>
            <a:r>
              <a:rPr lang="ru-RU" dirty="0" smtClean="0"/>
              <a:t> натюрморт</a:t>
            </a:r>
          </a:p>
          <a:p>
            <a:endParaRPr lang="ru-RU" dirty="0" smtClean="0"/>
          </a:p>
          <a:p>
            <a:r>
              <a:rPr lang="ru-RU" dirty="0" smtClean="0"/>
              <a:t>1614г, масло, </a:t>
            </a:r>
            <a:r>
              <a:rPr lang="ru-RU" dirty="0" err="1" smtClean="0"/>
              <a:t>мідь</a:t>
            </a:r>
            <a:r>
              <a:rPr lang="ru-RU" dirty="0" smtClean="0"/>
              <a:t>, 28 х 38 см </a:t>
            </a:r>
          </a:p>
          <a:p>
            <a:r>
              <a:rPr lang="ru-RU" dirty="0" smtClean="0"/>
              <a:t>Музей Пауля </a:t>
            </a:r>
            <a:r>
              <a:rPr lang="ru-RU" dirty="0" err="1" smtClean="0"/>
              <a:t>Гетті</a:t>
            </a:r>
            <a:r>
              <a:rPr lang="ru-RU" dirty="0" smtClean="0"/>
              <a:t>, Лос-Анжелес, США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361937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10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4221088"/>
            <a:ext cx="8892480" cy="1828800"/>
          </a:xfrm>
        </p:spPr>
        <p:txBody>
          <a:bodyPr>
            <a:noAutofit/>
          </a:bodyPr>
          <a:lstStyle/>
          <a:p>
            <a:pPr algn="ctr"/>
            <a:r>
              <a:rPr lang="uk-UA" sz="7200" dirty="0" smtClean="0"/>
              <a:t>Дякуємо за увагу!</a:t>
            </a:r>
            <a:endParaRPr lang="ru-RU" sz="72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99592" y="6309320"/>
            <a:ext cx="7086600" cy="717624"/>
          </a:xfrm>
        </p:spPr>
        <p:txBody>
          <a:bodyPr/>
          <a:lstStyle/>
          <a:p>
            <a:r>
              <a:rPr lang="ru-RU" dirty="0"/>
              <a:t>Над </a:t>
            </a:r>
            <a:r>
              <a:rPr lang="ru-RU" dirty="0" err="1"/>
              <a:t>презентацією</a:t>
            </a:r>
            <a:r>
              <a:rPr lang="ru-RU" dirty="0"/>
              <a:t> </a:t>
            </a:r>
            <a:r>
              <a:rPr lang="ru-RU" dirty="0" err="1"/>
              <a:t>працювали</a:t>
            </a:r>
            <a:r>
              <a:rPr lang="ru-RU" dirty="0"/>
              <a:t> </a:t>
            </a:r>
            <a:r>
              <a:rPr lang="ru-RU" dirty="0" err="1"/>
              <a:t>Погрібніченко</a:t>
            </a:r>
            <a:r>
              <a:rPr lang="ru-RU" dirty="0"/>
              <a:t> В. Ковтун А.</a:t>
            </a:r>
          </a:p>
          <a:p>
            <a:endParaRPr lang="ru-RU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5" y="0"/>
            <a:ext cx="6281425" cy="4896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168414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10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err="1" smtClean="0"/>
              <a:t>Амброзіус</a:t>
            </a:r>
            <a:r>
              <a:rPr lang="ru-RU" dirty="0" smtClean="0"/>
              <a:t> </a:t>
            </a:r>
            <a:r>
              <a:rPr lang="ru-RU" dirty="0" err="1"/>
              <a:t>Босхарта</a:t>
            </a:r>
            <a:r>
              <a:rPr lang="ru-RU" dirty="0"/>
              <a:t>,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(</a:t>
            </a:r>
            <a:r>
              <a:rPr lang="ru-RU" dirty="0"/>
              <a:t>1573-1621)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94" b="100000" l="10000" r="90000">
                        <a14:foregroundMark x1="63778" y1="98016" x2="64000" y2="99603"/>
                        <a14:foregroundMark x1="64000" y1="98413" x2="59333" y2="984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553" y="1519546"/>
            <a:ext cx="9433049" cy="52825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406603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10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916832"/>
            <a:ext cx="4208226" cy="3024336"/>
          </a:xfrm>
        </p:spPr>
        <p:txBody>
          <a:bodyPr>
            <a:normAutofit fontScale="90000"/>
          </a:bodyPr>
          <a:lstStyle/>
          <a:p>
            <a:r>
              <a:rPr lang="ru-RU" sz="2400" dirty="0" err="1"/>
              <a:t>Амброзіус</a:t>
            </a:r>
            <a:r>
              <a:rPr lang="ru-RU" sz="2400" dirty="0"/>
              <a:t> </a:t>
            </a:r>
            <a:r>
              <a:rPr lang="ru-RU" sz="2400" dirty="0" err="1"/>
              <a:t>Босхарта</a:t>
            </a:r>
            <a:r>
              <a:rPr lang="ru-RU" sz="2400" dirty="0"/>
              <a:t> </a:t>
            </a:r>
            <a:r>
              <a:rPr lang="ru-RU" sz="2400" dirty="0" smtClean="0"/>
              <a:t>- </a:t>
            </a:r>
            <a:r>
              <a:rPr lang="ru-RU" sz="2400" dirty="0" err="1"/>
              <a:t>фламандський</a:t>
            </a:r>
            <a:r>
              <a:rPr lang="ru-RU" sz="2400" dirty="0"/>
              <a:t> художник золотого </a:t>
            </a:r>
            <a:r>
              <a:rPr lang="ru-RU" sz="2400" dirty="0" err="1"/>
              <a:t>століття</a:t>
            </a:r>
            <a:r>
              <a:rPr lang="ru-RU" sz="2400" dirty="0"/>
              <a:t> </a:t>
            </a:r>
            <a:r>
              <a:rPr lang="ru-RU" sz="2400" dirty="0" err="1"/>
              <a:t>нідерландського</a:t>
            </a:r>
            <a:r>
              <a:rPr lang="ru-RU" sz="2400" dirty="0"/>
              <a:t> </a:t>
            </a:r>
            <a:r>
              <a:rPr lang="ru-RU" sz="2400" dirty="0" err="1"/>
              <a:t>живопису</a:t>
            </a:r>
            <a:r>
              <a:rPr lang="ru-RU" sz="2400" dirty="0"/>
              <a:t>. </a:t>
            </a:r>
            <a:r>
              <a:rPr lang="ru-RU" sz="2400" dirty="0" err="1"/>
              <a:t>Відомий</a:t>
            </a:r>
            <a:r>
              <a:rPr lang="ru-RU" sz="2400" dirty="0"/>
              <a:t> </a:t>
            </a:r>
            <a:r>
              <a:rPr lang="ru-RU" sz="2400" dirty="0" err="1"/>
              <a:t>насамперед</a:t>
            </a:r>
            <a:r>
              <a:rPr lang="ru-RU" sz="2400" dirty="0"/>
              <a:t> </a:t>
            </a:r>
            <a:r>
              <a:rPr lang="ru-RU" sz="2400" dirty="0" err="1"/>
              <a:t>своїми</a:t>
            </a:r>
            <a:r>
              <a:rPr lang="ru-RU" sz="2400" dirty="0"/>
              <a:t> </a:t>
            </a:r>
            <a:r>
              <a:rPr lang="ru-RU" sz="2400" dirty="0" err="1"/>
              <a:t>квітковими</a:t>
            </a:r>
            <a:r>
              <a:rPr lang="ru-RU" sz="2400" dirty="0"/>
              <a:t> натюрмортами , </a:t>
            </a:r>
            <a:r>
              <a:rPr lang="ru-RU" sz="2400" dirty="0" err="1"/>
              <a:t>виконаними</a:t>
            </a:r>
            <a:r>
              <a:rPr lang="ru-RU" sz="2400" dirty="0"/>
              <a:t> в </a:t>
            </a:r>
            <a:r>
              <a:rPr lang="ru-RU" sz="2400" dirty="0" err="1"/>
              <a:t>соковитих</a:t>
            </a:r>
            <a:r>
              <a:rPr lang="ru-RU" sz="2400" dirty="0"/>
              <a:t> </a:t>
            </a:r>
            <a:r>
              <a:rPr lang="ru-RU" sz="2400" dirty="0" err="1"/>
              <a:t>кольорах</a:t>
            </a:r>
            <a:r>
              <a:rPr lang="ru-RU" sz="2400" dirty="0"/>
              <a:t>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8226" y="116632"/>
            <a:ext cx="4770287" cy="66247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846925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10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87111" y="1124744"/>
            <a:ext cx="4629200" cy="4320480"/>
          </a:xfrm>
        </p:spPr>
        <p:txBody>
          <a:bodyPr>
            <a:normAutofit fontScale="90000"/>
          </a:bodyPr>
          <a:lstStyle/>
          <a:p>
            <a:r>
              <a:rPr lang="ru-RU" sz="2700" dirty="0" err="1"/>
              <a:t>Босхарта</a:t>
            </a:r>
            <a:r>
              <a:rPr lang="ru-RU" sz="2700" dirty="0"/>
              <a:t> </a:t>
            </a:r>
            <a:r>
              <a:rPr lang="ru-RU" sz="2700" dirty="0" err="1"/>
              <a:t>відноситься</a:t>
            </a:r>
            <a:r>
              <a:rPr lang="ru-RU" sz="2700" dirty="0"/>
              <a:t> до числа перших </a:t>
            </a:r>
            <a:r>
              <a:rPr lang="ru-RU" sz="2700" dirty="0" err="1"/>
              <a:t>художників</a:t>
            </a:r>
            <a:r>
              <a:rPr lang="ru-RU" sz="2700" dirty="0"/>
              <a:t>, </a:t>
            </a:r>
            <a:r>
              <a:rPr lang="ru-RU" sz="2700" dirty="0" err="1"/>
              <a:t>які</a:t>
            </a:r>
            <a:r>
              <a:rPr lang="ru-RU" sz="2700" dirty="0"/>
              <a:t> затвердили </a:t>
            </a:r>
            <a:r>
              <a:rPr lang="ru-RU" sz="2700" dirty="0" err="1"/>
              <a:t>квітковий</a:t>
            </a:r>
            <a:r>
              <a:rPr lang="ru-RU" sz="2700" dirty="0"/>
              <a:t> натюрморт як </a:t>
            </a:r>
            <a:r>
              <a:rPr lang="ru-RU" sz="2700" dirty="0" err="1"/>
              <a:t>самостійного</a:t>
            </a:r>
            <a:r>
              <a:rPr lang="ru-RU" sz="2700" dirty="0"/>
              <a:t> жанру </a:t>
            </a:r>
            <a:r>
              <a:rPr lang="ru-RU" sz="2700" dirty="0" err="1"/>
              <a:t>нідерландського</a:t>
            </a:r>
            <a:r>
              <a:rPr lang="ru-RU" sz="2700" dirty="0"/>
              <a:t> </a:t>
            </a:r>
            <a:r>
              <a:rPr lang="ru-RU" sz="2700" dirty="0" err="1"/>
              <a:t>мистецтва</a:t>
            </a:r>
            <a:r>
              <a:rPr lang="ru-RU" sz="2700" dirty="0"/>
              <a:t>. </a:t>
            </a:r>
            <a:r>
              <a:rPr lang="ru-RU" sz="2700" dirty="0" err="1"/>
              <a:t>Точність</a:t>
            </a:r>
            <a:r>
              <a:rPr lang="ru-RU" sz="2700" dirty="0"/>
              <a:t> </a:t>
            </a:r>
            <a:r>
              <a:rPr lang="ru-RU" sz="2700" dirty="0" err="1"/>
              <a:t>зображення</a:t>
            </a:r>
            <a:r>
              <a:rPr lang="ru-RU" sz="2700" dirty="0"/>
              <a:t> і </a:t>
            </a:r>
            <a:r>
              <a:rPr lang="ru-RU" sz="2700" dirty="0" err="1"/>
              <a:t>гармонійність</a:t>
            </a:r>
            <a:r>
              <a:rPr lang="ru-RU" sz="2700" dirty="0"/>
              <a:t> </a:t>
            </a:r>
            <a:r>
              <a:rPr lang="ru-RU" sz="2700" dirty="0" err="1"/>
              <a:t>кольорів</a:t>
            </a:r>
            <a:r>
              <a:rPr lang="ru-RU" sz="2700" dirty="0"/>
              <a:t> </a:t>
            </a:r>
            <a:r>
              <a:rPr lang="ru-RU" sz="2700" dirty="0" err="1"/>
              <a:t>дозволяють</a:t>
            </a:r>
            <a:r>
              <a:rPr lang="ru-RU" sz="2700" dirty="0"/>
              <a:t> </a:t>
            </a:r>
            <a:r>
              <a:rPr lang="ru-RU" sz="2700" dirty="0" err="1"/>
              <a:t>ставити</a:t>
            </a:r>
            <a:r>
              <a:rPr lang="ru-RU" sz="2700" dirty="0"/>
              <a:t> </a:t>
            </a:r>
            <a:r>
              <a:rPr lang="ru-RU" sz="2700" dirty="0" err="1"/>
              <a:t>роботи</a:t>
            </a:r>
            <a:r>
              <a:rPr lang="ru-RU" sz="2700" dirty="0"/>
              <a:t> </a:t>
            </a:r>
            <a:r>
              <a:rPr lang="ru-RU" sz="2700" dirty="0" err="1"/>
              <a:t>Босхарта</a:t>
            </a:r>
            <a:r>
              <a:rPr lang="ru-RU" sz="2700" dirty="0"/>
              <a:t> в один ряд з </a:t>
            </a:r>
            <a:r>
              <a:rPr lang="ru-RU" sz="2700" dirty="0" err="1"/>
              <a:t>його</a:t>
            </a:r>
            <a:r>
              <a:rPr lang="ru-RU" sz="2700" dirty="0"/>
              <a:t> </a:t>
            </a:r>
            <a:r>
              <a:rPr lang="ru-RU" sz="2700" dirty="0" err="1"/>
              <a:t>сучасником</a:t>
            </a:r>
            <a:r>
              <a:rPr lang="ru-RU" sz="2700" dirty="0"/>
              <a:t> Яном Брейгелем Старшим</a:t>
            </a:r>
            <a:r>
              <a:rPr lang="ru-RU" sz="2700" dirty="0" smtClean="0"/>
              <a:t>.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548680"/>
            <a:ext cx="4283968" cy="58918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969711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10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5" y="2996952"/>
            <a:ext cx="4320480" cy="1143000"/>
          </a:xfrm>
        </p:spPr>
        <p:txBody>
          <a:bodyPr>
            <a:noAutofit/>
          </a:bodyPr>
          <a:lstStyle/>
          <a:p>
            <a:r>
              <a:rPr lang="ru-RU" sz="2400" dirty="0"/>
              <a:t>На полотнах </a:t>
            </a:r>
            <a:r>
              <a:rPr lang="ru-RU" sz="2400" dirty="0" err="1"/>
              <a:t>Босхарта</a:t>
            </a:r>
            <a:r>
              <a:rPr lang="ru-RU" sz="2400" dirty="0"/>
              <a:t> </a:t>
            </a:r>
            <a:r>
              <a:rPr lang="ru-RU" sz="2400" dirty="0" err="1"/>
              <a:t>поруч</a:t>
            </a:r>
            <a:r>
              <a:rPr lang="ru-RU" sz="2400" dirty="0"/>
              <a:t> з букетами </a:t>
            </a:r>
            <a:r>
              <a:rPr lang="ru-RU" sz="2400" dirty="0" err="1"/>
              <a:t>квітів</a:t>
            </a:r>
            <a:r>
              <a:rPr lang="ru-RU" sz="2400" dirty="0"/>
              <a:t> </a:t>
            </a:r>
            <a:r>
              <a:rPr lang="ru-RU" sz="2400" dirty="0" err="1"/>
              <a:t>найчастіше</a:t>
            </a:r>
            <a:r>
              <a:rPr lang="ru-RU" sz="2400" dirty="0"/>
              <a:t> </a:t>
            </a:r>
            <a:r>
              <a:rPr lang="ru-RU" sz="2400" dirty="0" err="1"/>
              <a:t>зображені</a:t>
            </a:r>
            <a:r>
              <a:rPr lang="ru-RU" sz="2400" dirty="0"/>
              <a:t> </a:t>
            </a:r>
            <a:r>
              <a:rPr lang="ru-RU" sz="2400" dirty="0" err="1"/>
              <a:t>метелики</a:t>
            </a:r>
            <a:r>
              <a:rPr lang="ru-RU" sz="2400" dirty="0"/>
              <a:t> </a:t>
            </a:r>
            <a:r>
              <a:rPr lang="ru-RU" sz="2400" dirty="0" err="1"/>
              <a:t>або</a:t>
            </a:r>
            <a:r>
              <a:rPr lang="ru-RU" sz="2400" dirty="0"/>
              <a:t> черепашки. У </a:t>
            </a:r>
            <a:r>
              <a:rPr lang="ru-RU" sz="2400" dirty="0" err="1"/>
              <a:t>багатьох</a:t>
            </a:r>
            <a:r>
              <a:rPr lang="ru-RU" sz="2400" dirty="0"/>
              <a:t> </a:t>
            </a:r>
            <a:r>
              <a:rPr lang="ru-RU" sz="2400" dirty="0" err="1"/>
              <a:t>випадках</a:t>
            </a:r>
            <a:r>
              <a:rPr lang="ru-RU" sz="2400" dirty="0"/>
              <a:t> </a:t>
            </a:r>
            <a:r>
              <a:rPr lang="ru-RU" sz="2400" dirty="0" err="1"/>
              <a:t>квіти</a:t>
            </a:r>
            <a:r>
              <a:rPr lang="ru-RU" sz="2400" dirty="0"/>
              <a:t> </a:t>
            </a:r>
            <a:r>
              <a:rPr lang="ru-RU" sz="2400" dirty="0" err="1"/>
              <a:t>зворушені</a:t>
            </a:r>
            <a:r>
              <a:rPr lang="ru-RU" sz="2400" dirty="0"/>
              <a:t> </a:t>
            </a:r>
            <a:r>
              <a:rPr lang="ru-RU" sz="2400" dirty="0" err="1"/>
              <a:t>зів'яненням</a:t>
            </a:r>
            <a:r>
              <a:rPr lang="ru-RU" sz="2400" dirty="0"/>
              <a:t>, </a:t>
            </a:r>
            <a:r>
              <a:rPr lang="ru-RU" sz="2400" dirty="0" err="1"/>
              <a:t>що</a:t>
            </a:r>
            <a:r>
              <a:rPr lang="ru-RU" sz="2400" dirty="0"/>
              <a:t> вводить в полотна </a:t>
            </a:r>
            <a:r>
              <a:rPr lang="ru-RU" sz="2400" dirty="0" err="1"/>
              <a:t>Босхарта</a:t>
            </a:r>
            <a:r>
              <a:rPr lang="ru-RU" sz="2400" dirty="0"/>
              <a:t> </a:t>
            </a:r>
            <a:r>
              <a:rPr lang="ru-RU" sz="2400" dirty="0" err="1"/>
              <a:t>алегоричний</a:t>
            </a:r>
            <a:r>
              <a:rPr lang="ru-RU" sz="2400" dirty="0"/>
              <a:t> мотив </a:t>
            </a:r>
            <a:r>
              <a:rPr lang="ru-RU" sz="2400" dirty="0" err="1"/>
              <a:t>тлінність</a:t>
            </a:r>
            <a:r>
              <a:rPr lang="ru-RU" sz="2400" dirty="0"/>
              <a:t> </a:t>
            </a:r>
            <a:r>
              <a:rPr lang="ru-RU" sz="2400" dirty="0" err="1"/>
              <a:t>буття</a:t>
            </a:r>
            <a:endParaRPr lang="ru-RU" sz="2400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116632"/>
            <a:ext cx="4536504" cy="61430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917930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10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6013" y="4964"/>
            <a:ext cx="5437988" cy="67364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51520" y="5527788"/>
            <a:ext cx="331236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Натюрморт з </a:t>
            </a:r>
            <a:r>
              <a:rPr lang="ru-RU" dirty="0" err="1" smtClean="0"/>
              <a:t>квітами</a:t>
            </a:r>
            <a:r>
              <a:rPr lang="ru-RU" dirty="0" smtClean="0"/>
              <a:t> в </a:t>
            </a:r>
            <a:r>
              <a:rPr lang="ru-RU" dirty="0" err="1" smtClean="0"/>
              <a:t>зеленій</a:t>
            </a:r>
            <a:r>
              <a:rPr lang="ru-RU" dirty="0" smtClean="0"/>
              <a:t>, </a:t>
            </a:r>
            <a:r>
              <a:rPr lang="ru-RU" dirty="0" err="1" smtClean="0"/>
              <a:t>скляною</a:t>
            </a:r>
            <a:r>
              <a:rPr lang="ru-RU" dirty="0" smtClean="0"/>
              <a:t> </a:t>
            </a:r>
            <a:r>
              <a:rPr lang="ru-RU" dirty="0" err="1" smtClean="0"/>
              <a:t>пляшці</a:t>
            </a:r>
            <a:endParaRPr lang="ru-RU" dirty="0" smtClean="0"/>
          </a:p>
          <a:p>
            <a:endParaRPr lang="ru-RU" dirty="0" smtClean="0"/>
          </a:p>
          <a:p>
            <a:r>
              <a:rPr lang="ru-RU" dirty="0" smtClean="0"/>
              <a:t>полотно, </a:t>
            </a:r>
            <a:r>
              <a:rPr lang="ru-RU" dirty="0" err="1" smtClean="0"/>
              <a:t>мідь</a:t>
            </a:r>
            <a:r>
              <a:rPr lang="ru-RU" dirty="0" smtClean="0"/>
              <a:t>, 23 x 17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286785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10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93727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937272" y="3861048"/>
            <a:ext cx="320672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Букет </a:t>
            </a:r>
            <a:r>
              <a:rPr lang="ru-RU" dirty="0" err="1" smtClean="0"/>
              <a:t>Квітів</a:t>
            </a:r>
            <a:endParaRPr lang="ru-RU" dirty="0" smtClean="0"/>
          </a:p>
          <a:p>
            <a:endParaRPr lang="ru-RU" dirty="0" smtClean="0"/>
          </a:p>
          <a:p>
            <a:r>
              <a:rPr lang="ru-RU" dirty="0" smtClean="0"/>
              <a:t>1620, масло, </a:t>
            </a:r>
            <a:r>
              <a:rPr lang="ru-RU" dirty="0" err="1" smtClean="0"/>
              <a:t>мідь</a:t>
            </a:r>
            <a:r>
              <a:rPr lang="ru-RU" dirty="0" smtClean="0"/>
              <a:t>, 23 x 17 см </a:t>
            </a:r>
          </a:p>
          <a:p>
            <a:r>
              <a:rPr lang="ru-RU" dirty="0" smtClean="0"/>
              <a:t>Музей Лувр, Париж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836780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10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-1302"/>
            <a:ext cx="5616624" cy="68593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940152" y="4005064"/>
            <a:ext cx="320384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 smtClean="0"/>
              <a:t>Квіти</a:t>
            </a:r>
            <a:r>
              <a:rPr lang="ru-RU" dirty="0" smtClean="0"/>
              <a:t> в </a:t>
            </a:r>
            <a:r>
              <a:rPr lang="ru-RU" dirty="0" err="1" smtClean="0"/>
              <a:t>стекляной</a:t>
            </a:r>
            <a:r>
              <a:rPr lang="ru-RU" dirty="0" smtClean="0"/>
              <a:t> </a:t>
            </a:r>
            <a:r>
              <a:rPr lang="ru-RU" dirty="0" err="1" smtClean="0"/>
              <a:t>вазі</a:t>
            </a:r>
            <a:endParaRPr lang="ru-RU" dirty="0" smtClean="0"/>
          </a:p>
          <a:p>
            <a:endParaRPr lang="ru-RU" dirty="0" smtClean="0"/>
          </a:p>
          <a:p>
            <a:r>
              <a:rPr lang="ru-RU" dirty="0" smtClean="0"/>
              <a:t>1606 </a:t>
            </a:r>
          </a:p>
          <a:p>
            <a:r>
              <a:rPr lang="ru-RU" dirty="0" err="1" smtClean="0"/>
              <a:t>Художній</a:t>
            </a:r>
            <a:r>
              <a:rPr lang="ru-RU" dirty="0" smtClean="0"/>
              <a:t> музей, </a:t>
            </a:r>
            <a:r>
              <a:rPr lang="ru-RU" dirty="0" err="1" smtClean="0"/>
              <a:t>Клівленд</a:t>
            </a:r>
            <a:r>
              <a:rPr lang="ru-RU" dirty="0" smtClean="0"/>
              <a:t>, США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516625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10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3086" y="7699"/>
            <a:ext cx="5685441" cy="67178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0" y="2828836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/>
              <a:t>Натюрморт з </a:t>
            </a:r>
            <a:r>
              <a:rPr lang="ru-RU" dirty="0" err="1" smtClean="0"/>
              <a:t>квітами</a:t>
            </a:r>
            <a:r>
              <a:rPr lang="ru-RU" dirty="0" smtClean="0"/>
              <a:t> у </a:t>
            </a:r>
            <a:r>
              <a:rPr lang="ru-RU" dirty="0" err="1" smtClean="0"/>
              <a:t>вазі</a:t>
            </a:r>
            <a:endParaRPr lang="ru-RU" dirty="0" smtClean="0"/>
          </a:p>
          <a:p>
            <a:endParaRPr lang="ru-RU" dirty="0" smtClean="0"/>
          </a:p>
          <a:p>
            <a:r>
              <a:rPr lang="ru-RU" dirty="0" smtClean="0"/>
              <a:t>1619г, масло на </a:t>
            </a:r>
            <a:r>
              <a:rPr lang="ru-RU" dirty="0" err="1" smtClean="0"/>
              <a:t>міді</a:t>
            </a:r>
            <a:r>
              <a:rPr lang="ru-RU" dirty="0" smtClean="0"/>
              <a:t>, 31 x 23 см </a:t>
            </a:r>
          </a:p>
          <a:p>
            <a:r>
              <a:rPr lang="ru-RU" dirty="0" err="1" smtClean="0"/>
              <a:t>Rijksmuseum</a:t>
            </a:r>
            <a:r>
              <a:rPr lang="ru-RU" dirty="0" smtClean="0"/>
              <a:t>, Амстердам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498403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10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115</TotalTime>
  <Words>232</Words>
  <Application>Microsoft Office PowerPoint</Application>
  <PresentationFormat>Экран (4:3)</PresentationFormat>
  <Paragraphs>41</Paragraphs>
  <Slides>15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Апекс</vt:lpstr>
      <vt:lpstr>Улюблений живописець</vt:lpstr>
      <vt:lpstr>Амброзіус Босхарта,  (1573-1621)</vt:lpstr>
      <vt:lpstr>Амброзіус Босхарта - фламандський художник золотого століття нідерландського живопису. Відомий насамперед своїми квітковими натюрмортами , виконаними в соковитих кольорах.</vt:lpstr>
      <vt:lpstr>Босхарта відноситься до числа перших художників, які затвердили квітковий натюрморт як самостійного жанру нідерландського мистецтва. Точність зображення і гармонійність кольорів дозволяють ставити роботи Босхарта в один ряд з його сучасником Яном Брейгелем Старшим. </vt:lpstr>
      <vt:lpstr>На полотнах Босхарта поруч з букетами квітів найчастіше зображені метелики або черепашки. У багатьох випадках квіти зворушені зів'яненням, що вводить в полотна Босхарта алегоричний мотив тлінність буття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Дякуємо за увагу!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6</cp:revision>
  <dcterms:created xsi:type="dcterms:W3CDTF">2013-12-01T14:29:31Z</dcterms:created>
  <dcterms:modified xsi:type="dcterms:W3CDTF">2013-12-01T16:24:53Z</dcterms:modified>
</cp:coreProperties>
</file>