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00B050"/>
                </a:solidFill>
              </a:rPr>
              <a:t>Демократія</a:t>
            </a:r>
            <a:endParaRPr lang="uk-UA" sz="96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0334" y="5949280"/>
            <a:ext cx="5863666" cy="807945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Виконали Богданова та Шульга</a:t>
            </a:r>
            <a:endParaRPr lang="uk-UA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3029322" cy="338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5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6121"/>
            <a:ext cx="9144000" cy="452431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З 19-20 ст. Безпосередня та представницька форми демократії часто поєднуються. Поєднанні вони і в сучасній Україні. Дехто вважає, що влада народу за представницької форми – фікція: громадянин бере участь в управлінні державою лише в той момент, коли вкидає бюлетень до виборчої урни, а потім уся влада зосереджується в руках політиків. Однак насправді політики не можуть нехтувати волею громадян-виборців. У сучасних демократіях гарантом народовладдя є здатність громадян контролювати владу через парламентські комісії, громадські організації, органи місцевого самоврядування, засоби масової інформації.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96" y="4533737"/>
            <a:ext cx="3361556" cy="224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6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77911" y="61923"/>
            <a:ext cx="8964488" cy="452431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Залежно від характеру рівності, яку забезпечує демократія, вона поділяється на політичну, яка передбачає лише формальну рівність, </a:t>
            </a:r>
            <a:r>
              <a:rPr lang="uk-UA" sz="24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рівність</a:t>
            </a:r>
            <a:r>
              <a:rPr lang="uk-UA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прав, і соціальну, засновану на рівності фактичних можливостей, участі громадян в управлінні державою. Демократія пов'язана з активністю різних суспільних сил, добровільно об'єднаних у товариства, організації, клуби і т. ін. Ці об'єднання формують суспільне середовище і становлять елемент громадянського суспільства, в якому професійні, соціальні, духовні потреби громадян задовольняються незалежно від держави та її інститутів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70053"/>
            <a:ext cx="3240360" cy="217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663879" cy="3092673"/>
          </a:xfrm>
          <a:solidFill>
            <a:srgbClr val="00B0F0"/>
          </a:solidFill>
        </p:spPr>
        <p:txBody>
          <a:bodyPr/>
          <a:lstStyle/>
          <a:p>
            <a:r>
              <a:rPr lang="uk-UA" sz="8800" b="1" dirty="0" smtClean="0"/>
              <a:t>ДЯКУЄМО </a:t>
            </a:r>
            <a:r>
              <a:rPr lang="uk-UA" sz="8800" b="1" smtClean="0"/>
              <a:t>ЗА </a:t>
            </a:r>
            <a:r>
              <a:rPr lang="uk-UA" sz="8800" b="1" smtClean="0"/>
              <a:t>УВАГУ</a:t>
            </a:r>
            <a:r>
              <a:rPr lang="uk-UA" sz="8800" b="1" dirty="0" smtClean="0"/>
              <a:t>!!! </a:t>
            </a:r>
            <a:endParaRPr lang="uk-UA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60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046"/>
            <a:ext cx="6084168" cy="67403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Демократію</a:t>
            </a:r>
            <a:r>
              <a:rPr lang="ru-RU" sz="2400" b="1" dirty="0">
                <a:solidFill>
                  <a:srgbClr val="0070C0"/>
                </a:solidFill>
              </a:rPr>
              <a:t> (</a:t>
            </a:r>
            <a:r>
              <a:rPr lang="ru-RU" sz="2400" b="1" dirty="0" err="1">
                <a:solidFill>
                  <a:srgbClr val="0070C0"/>
                </a:solidFill>
              </a:rPr>
              <a:t>від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грецького</a:t>
            </a:r>
            <a:r>
              <a:rPr lang="ru-RU" sz="2400" b="1" dirty="0">
                <a:solidFill>
                  <a:srgbClr val="0070C0"/>
                </a:solidFill>
              </a:rPr>
              <a:t> слова «демос» – «народ») </a:t>
            </a:r>
            <a:r>
              <a:rPr lang="ru-RU" sz="2400" b="1" dirty="0" err="1">
                <a:solidFill>
                  <a:srgbClr val="0070C0"/>
                </a:solidFill>
              </a:rPr>
              <a:t>найчастіше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визначають</a:t>
            </a:r>
            <a:r>
              <a:rPr lang="ru-RU" sz="2400" b="1" dirty="0">
                <a:solidFill>
                  <a:srgbClr val="0070C0"/>
                </a:solidFill>
              </a:rPr>
              <a:t> як </a:t>
            </a:r>
            <a:r>
              <a:rPr lang="ru-RU" sz="2400" b="1" dirty="0" err="1">
                <a:solidFill>
                  <a:srgbClr val="0070C0"/>
                </a:solidFill>
              </a:rPr>
              <a:t>спосіб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врядування</a:t>
            </a:r>
            <a:r>
              <a:rPr lang="ru-RU" sz="2400" b="1" dirty="0">
                <a:solidFill>
                  <a:srgbClr val="0070C0"/>
                </a:solidFill>
              </a:rPr>
              <a:t>, при </a:t>
            </a:r>
            <a:r>
              <a:rPr lang="ru-RU" sz="2400" b="1" dirty="0" err="1">
                <a:solidFill>
                  <a:srgbClr val="0070C0"/>
                </a:solidFill>
              </a:rPr>
              <a:t>якому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найвища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влада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належить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народові</a:t>
            </a:r>
            <a:r>
              <a:rPr lang="ru-RU" sz="2400" b="1" dirty="0">
                <a:solidFill>
                  <a:srgbClr val="0070C0"/>
                </a:solidFill>
              </a:rPr>
              <a:t>. За </a:t>
            </a:r>
            <a:r>
              <a:rPr lang="ru-RU" sz="2400" b="1" dirty="0" err="1">
                <a:solidFill>
                  <a:srgbClr val="0070C0"/>
                </a:solidFill>
              </a:rPr>
              <a:t>певних</a:t>
            </a:r>
            <a:r>
              <a:rPr lang="ru-RU" sz="2400" b="1" dirty="0">
                <a:solidFill>
                  <a:srgbClr val="0070C0"/>
                </a:solidFill>
              </a:rPr>
              <a:t> форм </a:t>
            </a:r>
            <a:r>
              <a:rPr lang="ru-RU" sz="2400" b="1" dirty="0" err="1">
                <a:solidFill>
                  <a:srgbClr val="0070C0"/>
                </a:solidFill>
              </a:rPr>
              <a:t>суспільного</a:t>
            </a:r>
            <a:r>
              <a:rPr lang="ru-RU" sz="2400" b="1" dirty="0">
                <a:solidFill>
                  <a:srgbClr val="0070C0"/>
                </a:solidFill>
              </a:rPr>
              <a:t> устрою </a:t>
            </a:r>
            <a:r>
              <a:rPr lang="ru-RU" sz="2400" b="1" dirty="0" err="1">
                <a:solidFill>
                  <a:srgbClr val="0070C0"/>
                </a:solidFill>
              </a:rPr>
              <a:t>втілювати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демократію</a:t>
            </a:r>
            <a:r>
              <a:rPr lang="ru-RU" sz="2400" b="1" dirty="0">
                <a:solidFill>
                  <a:srgbClr val="0070C0"/>
                </a:solidFill>
              </a:rPr>
              <a:t> в </a:t>
            </a:r>
            <a:r>
              <a:rPr lang="ru-RU" sz="2400" b="1" dirty="0" err="1">
                <a:solidFill>
                  <a:srgbClr val="0070C0"/>
                </a:solidFill>
              </a:rPr>
              <a:t>життя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може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безпосередньо</a:t>
            </a:r>
            <a:r>
              <a:rPr lang="ru-RU" sz="2400" b="1" dirty="0">
                <a:solidFill>
                  <a:srgbClr val="0070C0"/>
                </a:solidFill>
              </a:rPr>
              <a:t> народ, але коли </a:t>
            </a:r>
            <a:r>
              <a:rPr lang="ru-RU" sz="2400" b="1" dirty="0" err="1">
                <a:solidFill>
                  <a:srgbClr val="0070C0"/>
                </a:solidFill>
              </a:rPr>
              <a:t>суспільство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велике</a:t>
            </a:r>
            <a:r>
              <a:rPr lang="ru-RU" sz="2400" b="1" dirty="0">
                <a:solidFill>
                  <a:srgbClr val="0070C0"/>
                </a:solidFill>
              </a:rPr>
              <a:t>, то в </a:t>
            </a:r>
            <a:r>
              <a:rPr lang="ru-RU" sz="2400" b="1" dirty="0" err="1">
                <a:solidFill>
                  <a:srgbClr val="0070C0"/>
                </a:solidFill>
              </a:rPr>
              <a:t>ньому</a:t>
            </a:r>
            <a:r>
              <a:rPr lang="ru-RU" sz="2400" b="1" dirty="0">
                <a:solidFill>
                  <a:srgbClr val="0070C0"/>
                </a:solidFill>
              </a:rPr>
              <a:t> народ </a:t>
            </a:r>
            <a:r>
              <a:rPr lang="ru-RU" sz="2400" b="1" dirty="0" err="1">
                <a:solidFill>
                  <a:srgbClr val="0070C0"/>
                </a:solidFill>
              </a:rPr>
              <a:t>втілює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демократію</a:t>
            </a:r>
            <a:r>
              <a:rPr lang="ru-RU" sz="2400" b="1" dirty="0">
                <a:solidFill>
                  <a:srgbClr val="0070C0"/>
                </a:solidFill>
              </a:rPr>
              <a:t> через </a:t>
            </a:r>
            <a:r>
              <a:rPr lang="ru-RU" sz="2400" b="1" dirty="0" err="1">
                <a:solidFill>
                  <a:srgbClr val="0070C0"/>
                </a:solidFill>
              </a:rPr>
              <a:t>своїх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виборних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представників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err="1" smtClean="0">
                <a:solidFill>
                  <a:srgbClr val="0070C0"/>
                </a:solidFill>
              </a:rPr>
              <a:t>Демократія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– </a:t>
            </a:r>
            <a:r>
              <a:rPr lang="ru-RU" sz="2400" b="1" dirty="0" err="1">
                <a:solidFill>
                  <a:srgbClr val="0070C0"/>
                </a:solidFill>
              </a:rPr>
              <a:t>це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набір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ідей</a:t>
            </a:r>
            <a:r>
              <a:rPr lang="ru-RU" sz="2400" b="1" dirty="0">
                <a:solidFill>
                  <a:srgbClr val="0070C0"/>
                </a:solidFill>
              </a:rPr>
              <a:t> і </a:t>
            </a:r>
            <a:r>
              <a:rPr lang="ru-RU" sz="2400" b="1" dirty="0" err="1">
                <a:solidFill>
                  <a:srgbClr val="0070C0"/>
                </a:solidFill>
              </a:rPr>
              <a:t>принципів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що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стосуються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свободи</a:t>
            </a:r>
            <a:r>
              <a:rPr lang="ru-RU" sz="2400" b="1" dirty="0">
                <a:solidFill>
                  <a:srgbClr val="0070C0"/>
                </a:solidFill>
              </a:rPr>
              <a:t>, а </a:t>
            </a:r>
            <a:r>
              <a:rPr lang="ru-RU" sz="2400" b="1" dirty="0" err="1">
                <a:solidFill>
                  <a:srgbClr val="0070C0"/>
                </a:solidFill>
              </a:rPr>
              <a:t>також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практичні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методи</a:t>
            </a:r>
            <a:r>
              <a:rPr lang="ru-RU" sz="2400" b="1" dirty="0">
                <a:solidFill>
                  <a:srgbClr val="0070C0"/>
                </a:solidFill>
              </a:rPr>
              <a:t> і </a:t>
            </a:r>
            <a:r>
              <a:rPr lang="ru-RU" sz="2400" b="1" dirty="0" err="1">
                <a:solidFill>
                  <a:srgbClr val="0070C0"/>
                </a:solidFill>
              </a:rPr>
              <a:t>процедури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що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формувалися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протягом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тривалого</a:t>
            </a:r>
            <a:r>
              <a:rPr lang="ru-RU" sz="2400" b="1" dirty="0">
                <a:solidFill>
                  <a:srgbClr val="0070C0"/>
                </a:solidFill>
              </a:rPr>
              <a:t> і часто непростого </a:t>
            </a:r>
            <a:r>
              <a:rPr lang="ru-RU" sz="2400" b="1" dirty="0" err="1">
                <a:solidFill>
                  <a:srgbClr val="0070C0"/>
                </a:solidFill>
              </a:rPr>
              <a:t>історичного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процесу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82555"/>
            <a:ext cx="2364854" cy="2364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854"/>
            <a:ext cx="8928992" cy="390876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</a:rPr>
              <a:t>Засади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демократії</a:t>
            </a:r>
            <a:r>
              <a:rPr lang="ru-RU" sz="2800" b="1" i="1" dirty="0" smtClean="0">
                <a:solidFill>
                  <a:srgbClr val="FFFF00"/>
                </a:solidFill>
              </a:rPr>
              <a:t> :</a:t>
            </a:r>
            <a:endParaRPr lang="ru-RU" sz="2800" b="1" i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err="1">
                <a:solidFill>
                  <a:srgbClr val="FFFF00"/>
                </a:solidFill>
              </a:rPr>
              <a:t>Демократія</a:t>
            </a:r>
            <a:r>
              <a:rPr lang="ru-RU" sz="2000" b="1" dirty="0">
                <a:solidFill>
                  <a:srgbClr val="FFFF00"/>
                </a:solidFill>
              </a:rPr>
              <a:t> – </a:t>
            </a:r>
            <a:r>
              <a:rPr lang="ru-RU" sz="2000" b="1" dirty="0" err="1">
                <a:solidFill>
                  <a:srgbClr val="FFFF00"/>
                </a:solidFill>
              </a:rPr>
              <a:t>це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спосіб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врядування</a:t>
            </a:r>
            <a:r>
              <a:rPr lang="ru-RU" sz="2000" b="1" dirty="0">
                <a:solidFill>
                  <a:srgbClr val="FFFF00"/>
                </a:solidFill>
              </a:rPr>
              <a:t>, при </a:t>
            </a:r>
            <a:r>
              <a:rPr lang="ru-RU" sz="2000" b="1" dirty="0" err="1">
                <a:solidFill>
                  <a:srgbClr val="FFFF00"/>
                </a:solidFill>
              </a:rPr>
              <a:t>якому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реалізовувати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владні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повноваження</a:t>
            </a:r>
            <a:r>
              <a:rPr lang="ru-RU" sz="2000" b="1" dirty="0">
                <a:solidFill>
                  <a:srgbClr val="FFFF00"/>
                </a:solidFill>
              </a:rPr>
              <a:t> та нести </a:t>
            </a:r>
            <a:r>
              <a:rPr lang="ru-RU" sz="2000" b="1" dirty="0" err="1">
                <a:solidFill>
                  <a:srgbClr val="FFFF00"/>
                </a:solidFill>
              </a:rPr>
              <a:t>громадянську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відповідальність</a:t>
            </a:r>
            <a:r>
              <a:rPr lang="ru-RU" sz="2000" b="1" dirty="0">
                <a:solidFill>
                  <a:srgbClr val="FFFF00"/>
                </a:solidFill>
              </a:rPr>
              <a:t> (</a:t>
            </a:r>
            <a:r>
              <a:rPr lang="ru-RU" sz="2000" b="1" dirty="0" err="1">
                <a:solidFill>
                  <a:srgbClr val="FFFF00"/>
                </a:solidFill>
              </a:rPr>
              <a:t>безпосередньо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або</a:t>
            </a:r>
            <a:r>
              <a:rPr lang="ru-RU" sz="2000" b="1" dirty="0">
                <a:solidFill>
                  <a:srgbClr val="FFFF00"/>
                </a:solidFill>
              </a:rPr>
              <a:t> через </a:t>
            </a:r>
            <a:r>
              <a:rPr lang="ru-RU" sz="2000" b="1" dirty="0" err="1">
                <a:solidFill>
                  <a:srgbClr val="FFFF00"/>
                </a:solidFill>
              </a:rPr>
              <a:t>вільно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обраних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представників</a:t>
            </a:r>
            <a:r>
              <a:rPr lang="ru-RU" sz="2000" b="1" dirty="0">
                <a:solidFill>
                  <a:srgbClr val="FFFF00"/>
                </a:solidFill>
              </a:rPr>
              <a:t>) є прерогативою </a:t>
            </a:r>
            <a:r>
              <a:rPr lang="ru-RU" sz="2000" b="1" dirty="0" err="1">
                <a:solidFill>
                  <a:srgbClr val="FFFF00"/>
                </a:solidFill>
              </a:rPr>
              <a:t>всіх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дорослих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членів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суспільства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FFFF00"/>
                </a:solidFill>
              </a:rPr>
              <a:t>В основу </a:t>
            </a:r>
            <a:r>
              <a:rPr lang="ru-RU" sz="2000" b="1" dirty="0" err="1">
                <a:solidFill>
                  <a:srgbClr val="FFFF00"/>
                </a:solidFill>
              </a:rPr>
              <a:t>демократії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покладено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такі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принципи</a:t>
            </a:r>
            <a:r>
              <a:rPr lang="ru-RU" sz="2000" b="1" dirty="0">
                <a:solidFill>
                  <a:srgbClr val="FFFF00"/>
                </a:solidFill>
              </a:rPr>
              <a:t>, як </a:t>
            </a:r>
            <a:r>
              <a:rPr lang="ru-RU" sz="2000" b="1" dirty="0" err="1">
                <a:solidFill>
                  <a:srgbClr val="FFFF00"/>
                </a:solidFill>
              </a:rPr>
              <a:t>влада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більшості</a:t>
            </a:r>
            <a:r>
              <a:rPr lang="ru-RU" sz="2000" b="1" dirty="0">
                <a:solidFill>
                  <a:srgbClr val="FFFF00"/>
                </a:solidFill>
              </a:rPr>
              <a:t> й права особи.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err="1">
                <a:solidFill>
                  <a:srgbClr val="FFFF00"/>
                </a:solidFill>
              </a:rPr>
              <a:t>Демократія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виходить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із</a:t>
            </a:r>
            <a:r>
              <a:rPr lang="ru-RU" sz="2000" b="1" dirty="0">
                <a:solidFill>
                  <a:srgbClr val="FFFF00"/>
                </a:solidFill>
              </a:rPr>
              <a:t> того, </a:t>
            </a:r>
            <a:r>
              <a:rPr lang="ru-RU" sz="2000" b="1" dirty="0" err="1">
                <a:solidFill>
                  <a:srgbClr val="FFFF00"/>
                </a:solidFill>
              </a:rPr>
              <a:t>що</a:t>
            </a:r>
            <a:r>
              <a:rPr lang="ru-RU" sz="2000" b="1" dirty="0">
                <a:solidFill>
                  <a:srgbClr val="FFFF00"/>
                </a:solidFill>
              </a:rPr>
              <a:t> одним </a:t>
            </a:r>
            <a:r>
              <a:rPr lang="ru-RU" sz="2000" b="1" dirty="0" err="1">
                <a:solidFill>
                  <a:srgbClr val="FFFF00"/>
                </a:solidFill>
              </a:rPr>
              <a:t>їз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головних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її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завдань</a:t>
            </a:r>
            <a:r>
              <a:rPr lang="ru-RU" sz="2000" b="1" dirty="0">
                <a:solidFill>
                  <a:srgbClr val="FFFF00"/>
                </a:solidFill>
              </a:rPr>
              <a:t> є </a:t>
            </a:r>
            <a:r>
              <a:rPr lang="ru-RU" sz="2000" b="1" dirty="0" err="1">
                <a:solidFill>
                  <a:srgbClr val="FFFF00"/>
                </a:solidFill>
              </a:rPr>
              <a:t>захищати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такі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основоположні</a:t>
            </a:r>
            <a:r>
              <a:rPr lang="ru-RU" sz="2000" b="1" dirty="0">
                <a:solidFill>
                  <a:srgbClr val="FFFF00"/>
                </a:solidFill>
              </a:rPr>
              <a:t> права </a:t>
            </a:r>
            <a:r>
              <a:rPr lang="ru-RU" sz="2000" b="1" dirty="0" err="1">
                <a:solidFill>
                  <a:srgbClr val="FFFF00"/>
                </a:solidFill>
              </a:rPr>
              <a:t>людини</a:t>
            </a:r>
            <a:r>
              <a:rPr lang="ru-RU" sz="2000" b="1" dirty="0">
                <a:solidFill>
                  <a:srgbClr val="FFFF00"/>
                </a:solidFill>
              </a:rPr>
              <a:t>, як свобода слова і </a:t>
            </a:r>
            <a:r>
              <a:rPr lang="ru-RU" sz="2000" b="1" dirty="0" err="1">
                <a:solidFill>
                  <a:srgbClr val="FFFF00"/>
                </a:solidFill>
              </a:rPr>
              <a:t>віросповідання</a:t>
            </a:r>
            <a:r>
              <a:rPr lang="ru-RU" sz="2000" b="1" dirty="0">
                <a:solidFill>
                  <a:srgbClr val="FFFF00"/>
                </a:solidFill>
              </a:rPr>
              <a:t>; </a:t>
            </a:r>
            <a:r>
              <a:rPr lang="ru-RU" sz="2000" b="1" dirty="0" err="1">
                <a:solidFill>
                  <a:srgbClr val="FFFF00"/>
                </a:solidFill>
              </a:rPr>
              <a:t>рівне</a:t>
            </a:r>
            <a:r>
              <a:rPr lang="ru-RU" sz="2000" b="1" dirty="0">
                <a:solidFill>
                  <a:srgbClr val="FFFF00"/>
                </a:solidFill>
              </a:rPr>
              <a:t> право на </a:t>
            </a:r>
            <a:r>
              <a:rPr lang="ru-RU" sz="2000" b="1" dirty="0" err="1">
                <a:solidFill>
                  <a:srgbClr val="FFFF00"/>
                </a:solidFill>
              </a:rPr>
              <a:t>законодавчий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захист</a:t>
            </a:r>
            <a:r>
              <a:rPr lang="ru-RU" sz="2000" b="1" dirty="0">
                <a:solidFill>
                  <a:srgbClr val="FFFF00"/>
                </a:solidFill>
              </a:rPr>
              <a:t>; </a:t>
            </a:r>
            <a:r>
              <a:rPr lang="ru-RU" sz="2000" b="1" dirty="0" err="1">
                <a:solidFill>
                  <a:srgbClr val="FFFF00"/>
                </a:solidFill>
              </a:rPr>
              <a:t>можливість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організовувати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політичне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економічне</a:t>
            </a:r>
            <a:r>
              <a:rPr lang="ru-RU" sz="2000" b="1" dirty="0">
                <a:solidFill>
                  <a:srgbClr val="FFFF00"/>
                </a:solidFill>
              </a:rPr>
              <a:t> і </a:t>
            </a:r>
            <a:r>
              <a:rPr lang="ru-RU" sz="2000" b="1" dirty="0" err="1">
                <a:solidFill>
                  <a:srgbClr val="FFFF00"/>
                </a:solidFill>
              </a:rPr>
              <a:t>культурне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життя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суспільства</a:t>
            </a:r>
            <a:r>
              <a:rPr lang="ru-RU" sz="2000" b="1" dirty="0">
                <a:solidFill>
                  <a:srgbClr val="FFFF00"/>
                </a:solidFill>
              </a:rPr>
              <a:t> та </a:t>
            </a:r>
            <a:r>
              <a:rPr lang="ru-RU" sz="2000" b="1" dirty="0" err="1">
                <a:solidFill>
                  <a:srgbClr val="FFFF00"/>
                </a:solidFill>
              </a:rPr>
              <a:t>брати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активну</a:t>
            </a:r>
            <a:r>
              <a:rPr lang="ru-RU" sz="2000" b="1" dirty="0">
                <a:solidFill>
                  <a:srgbClr val="FFFF00"/>
                </a:solidFill>
              </a:rPr>
              <a:t> участь у </a:t>
            </a:r>
            <a:r>
              <a:rPr lang="ru-RU" sz="2000" b="1" dirty="0" err="1">
                <a:solidFill>
                  <a:srgbClr val="FFFF00"/>
                </a:solidFill>
              </a:rPr>
              <a:t>ньому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38" y="3943410"/>
            <a:ext cx="3657987" cy="29145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7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3284984"/>
            <a:ext cx="9108504" cy="34163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err="1">
                <a:solidFill>
                  <a:schemeClr val="bg1"/>
                </a:solidFill>
              </a:rPr>
              <a:t>Демократичне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суспільство</a:t>
            </a:r>
            <a:r>
              <a:rPr lang="ru-RU" sz="2400" b="1" dirty="0">
                <a:solidFill>
                  <a:schemeClr val="bg1"/>
                </a:solidFill>
              </a:rPr>
              <a:t> регулярно проводить </a:t>
            </a:r>
            <a:r>
              <a:rPr lang="ru-RU" sz="2400" b="1" dirty="0" err="1">
                <a:solidFill>
                  <a:schemeClr val="bg1"/>
                </a:solidFill>
              </a:rPr>
              <a:t>вільні</a:t>
            </a:r>
            <a:r>
              <a:rPr lang="ru-RU" sz="2400" b="1" dirty="0">
                <a:solidFill>
                  <a:schemeClr val="bg1"/>
                </a:solidFill>
              </a:rPr>
              <a:t> й </a:t>
            </a:r>
            <a:r>
              <a:rPr lang="ru-RU" sz="2400" b="1" dirty="0" err="1">
                <a:solidFill>
                  <a:schemeClr val="bg1"/>
                </a:solidFill>
              </a:rPr>
              <a:t>справедливі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вибори</a:t>
            </a:r>
            <a:r>
              <a:rPr lang="ru-RU" sz="2400" b="1" dirty="0">
                <a:solidFill>
                  <a:schemeClr val="bg1"/>
                </a:solidFill>
              </a:rPr>
              <a:t>, у </a:t>
            </a:r>
            <a:r>
              <a:rPr lang="ru-RU" sz="2400" b="1" dirty="0" err="1">
                <a:solidFill>
                  <a:schemeClr val="bg1"/>
                </a:solidFill>
              </a:rPr>
              <a:t>яких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може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брати</a:t>
            </a:r>
            <a:r>
              <a:rPr lang="ru-RU" sz="2400" b="1" dirty="0">
                <a:solidFill>
                  <a:schemeClr val="bg1"/>
                </a:solidFill>
              </a:rPr>
              <a:t> участь </a:t>
            </a:r>
            <a:r>
              <a:rPr lang="ru-RU" sz="2400" b="1" dirty="0" err="1">
                <a:solidFill>
                  <a:schemeClr val="bg1"/>
                </a:solidFill>
              </a:rPr>
              <a:t>кожен</a:t>
            </a:r>
            <a:r>
              <a:rPr lang="ru-RU" sz="2400" b="1" dirty="0">
                <a:solidFill>
                  <a:schemeClr val="bg1"/>
                </a:solidFill>
              </a:rPr>
              <a:t> член </a:t>
            </a:r>
            <a:r>
              <a:rPr lang="ru-RU" sz="2400" b="1" dirty="0" err="1">
                <a:solidFill>
                  <a:schemeClr val="bg1"/>
                </a:solidFill>
              </a:rPr>
              <a:t>суспільства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досягнув </a:t>
            </a:r>
            <a:r>
              <a:rPr lang="ru-RU" sz="2400" b="1" dirty="0" err="1">
                <a:solidFill>
                  <a:schemeClr val="bg1"/>
                </a:solidFill>
              </a:rPr>
              <a:t>відповідного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віку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err="1">
                <a:solidFill>
                  <a:schemeClr val="bg1"/>
                </a:solidFill>
              </a:rPr>
              <a:t>Громадяни</a:t>
            </a:r>
            <a:r>
              <a:rPr lang="ru-RU" sz="2400" b="1" dirty="0">
                <a:solidFill>
                  <a:schemeClr val="bg1"/>
                </a:solidFill>
              </a:rPr>
              <a:t> в демократичному </a:t>
            </a:r>
            <a:r>
              <a:rPr lang="ru-RU" sz="2400" b="1" dirty="0" err="1">
                <a:solidFill>
                  <a:schemeClr val="bg1"/>
                </a:solidFill>
              </a:rPr>
              <a:t>суспільстві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мають</a:t>
            </a:r>
            <a:r>
              <a:rPr lang="ru-RU" sz="2400" b="1" dirty="0">
                <a:solidFill>
                  <a:schemeClr val="bg1"/>
                </a:solidFill>
              </a:rPr>
              <a:t> не </a:t>
            </a:r>
            <a:r>
              <a:rPr lang="ru-RU" sz="2400" b="1" dirty="0" err="1">
                <a:solidFill>
                  <a:schemeClr val="bg1"/>
                </a:solidFill>
              </a:rPr>
              <a:t>лише</a:t>
            </a:r>
            <a:r>
              <a:rPr lang="ru-RU" sz="2400" b="1" dirty="0">
                <a:solidFill>
                  <a:schemeClr val="bg1"/>
                </a:solidFill>
              </a:rPr>
              <a:t> права, але й </a:t>
            </a:r>
            <a:r>
              <a:rPr lang="ru-RU" sz="2400" b="1" dirty="0" err="1">
                <a:solidFill>
                  <a:schemeClr val="bg1"/>
                </a:solidFill>
              </a:rPr>
              <a:t>обов’язок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брати</a:t>
            </a:r>
            <a:r>
              <a:rPr lang="ru-RU" sz="2400" b="1" dirty="0">
                <a:solidFill>
                  <a:schemeClr val="bg1"/>
                </a:solidFill>
              </a:rPr>
              <a:t> участь у </a:t>
            </a:r>
            <a:r>
              <a:rPr lang="ru-RU" sz="2400" b="1" dirty="0" err="1">
                <a:solidFill>
                  <a:schemeClr val="bg1"/>
                </a:solidFill>
              </a:rPr>
              <a:t>роботі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прлітичної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системи</a:t>
            </a:r>
            <a:r>
              <a:rPr lang="ru-RU" sz="2400" b="1" dirty="0">
                <a:solidFill>
                  <a:schemeClr val="bg1"/>
                </a:solidFill>
              </a:rPr>
              <a:t>, яка </a:t>
            </a:r>
            <a:r>
              <a:rPr lang="ru-RU" sz="2400" b="1" dirty="0" err="1">
                <a:solidFill>
                  <a:schemeClr val="bg1"/>
                </a:solidFill>
              </a:rPr>
              <a:t>натомість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захищає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їхні</a:t>
            </a:r>
            <a:r>
              <a:rPr lang="ru-RU" sz="2400" b="1" dirty="0">
                <a:solidFill>
                  <a:schemeClr val="bg1"/>
                </a:solidFill>
              </a:rPr>
              <a:t> права і </a:t>
            </a:r>
            <a:r>
              <a:rPr lang="ru-RU" sz="2400" b="1" dirty="0" err="1">
                <a:solidFill>
                  <a:schemeClr val="bg1"/>
                </a:solidFill>
              </a:rPr>
              <a:t>свободи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err="1">
                <a:solidFill>
                  <a:schemeClr val="bg1"/>
                </a:solidFill>
              </a:rPr>
              <a:t>Демократичне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суспільство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сповідує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такі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принципи</a:t>
            </a:r>
            <a:r>
              <a:rPr lang="ru-RU" sz="2400" b="1" dirty="0">
                <a:solidFill>
                  <a:schemeClr val="bg1"/>
                </a:solidFill>
              </a:rPr>
              <a:t>, як </a:t>
            </a:r>
            <a:r>
              <a:rPr lang="ru-RU" sz="2400" b="1" dirty="0" err="1">
                <a:solidFill>
                  <a:schemeClr val="bg1"/>
                </a:solidFill>
              </a:rPr>
              <a:t>толерантність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співпраця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компроміс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9477"/>
            <a:ext cx="3073524" cy="3073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6712"/>
            <a:ext cx="8820472" cy="378565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6000" b="1" dirty="0" err="1">
                <a:solidFill>
                  <a:srgbClr val="FF0000"/>
                </a:solidFill>
              </a:rPr>
              <a:t>Демократія</a:t>
            </a:r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ru-RU" sz="6000" b="1" dirty="0" err="1">
                <a:solidFill>
                  <a:srgbClr val="FF0000"/>
                </a:solidFill>
              </a:rPr>
              <a:t>може</a:t>
            </a:r>
            <a:r>
              <a:rPr lang="ru-RU" sz="6000" b="1" dirty="0">
                <a:solidFill>
                  <a:srgbClr val="FF0000"/>
                </a:solidFill>
              </a:rPr>
              <a:t> бути </a:t>
            </a:r>
            <a:r>
              <a:rPr lang="ru-RU" sz="6000" b="1" dirty="0" err="1">
                <a:solidFill>
                  <a:srgbClr val="FF0000"/>
                </a:solidFill>
              </a:rPr>
              <a:t>двох</a:t>
            </a:r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ru-RU" sz="6000" b="1" dirty="0" err="1">
                <a:solidFill>
                  <a:srgbClr val="FF0000"/>
                </a:solidFill>
              </a:rPr>
              <a:t>видів</a:t>
            </a:r>
            <a:r>
              <a:rPr lang="ru-RU" sz="6000" b="1" dirty="0">
                <a:solidFill>
                  <a:srgbClr val="FF0000"/>
                </a:solidFill>
              </a:rPr>
              <a:t> – 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r>
              <a:rPr lang="ru-RU" sz="6000" b="1" i="1" dirty="0" smtClean="0">
                <a:solidFill>
                  <a:srgbClr val="FFFF00"/>
                </a:solidFill>
              </a:rPr>
              <a:t>пряма </a:t>
            </a:r>
            <a:r>
              <a:rPr lang="ru-RU" sz="6000" b="1" i="1" dirty="0">
                <a:solidFill>
                  <a:srgbClr val="FFFF00"/>
                </a:solidFill>
              </a:rPr>
              <a:t>і </a:t>
            </a:r>
            <a:r>
              <a:rPr lang="ru-RU" sz="6000" b="1" i="1" dirty="0" err="1">
                <a:solidFill>
                  <a:srgbClr val="FFFF00"/>
                </a:solidFill>
              </a:rPr>
              <a:t>представницька</a:t>
            </a:r>
            <a:r>
              <a:rPr lang="ru-RU" sz="6000" b="1" i="1" dirty="0">
                <a:solidFill>
                  <a:srgbClr val="FFFF00"/>
                </a:solidFill>
              </a:rPr>
              <a:t>.</a:t>
            </a:r>
            <a:endParaRPr lang="uk-UA" sz="6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0308"/>
            <a:ext cx="5997098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При </a:t>
            </a:r>
            <a:r>
              <a:rPr lang="ru-RU" sz="2400" b="1" dirty="0" err="1">
                <a:solidFill>
                  <a:srgbClr val="7030A0"/>
                </a:solidFill>
              </a:rPr>
              <a:t>прямій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демократії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громадяни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мають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змогу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брати</a:t>
            </a:r>
            <a:r>
              <a:rPr lang="ru-RU" sz="2400" b="1" dirty="0">
                <a:solidFill>
                  <a:srgbClr val="7030A0"/>
                </a:solidFill>
              </a:rPr>
              <a:t> участь у </a:t>
            </a:r>
            <a:r>
              <a:rPr lang="ru-RU" sz="2400" b="1" dirty="0" err="1">
                <a:solidFill>
                  <a:srgbClr val="7030A0"/>
                </a:solidFill>
              </a:rPr>
              <a:t>знаходженні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суспільних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рішень</a:t>
            </a:r>
            <a:r>
              <a:rPr lang="ru-RU" sz="2400" b="1" dirty="0">
                <a:solidFill>
                  <a:srgbClr val="7030A0"/>
                </a:solidFill>
              </a:rPr>
              <a:t> не через </a:t>
            </a:r>
            <a:r>
              <a:rPr lang="ru-RU" sz="2400" b="1" dirty="0" err="1">
                <a:solidFill>
                  <a:srgbClr val="7030A0"/>
                </a:solidFill>
              </a:rPr>
              <a:t>обраних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чи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призначених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посадовців</a:t>
            </a:r>
            <a:r>
              <a:rPr lang="ru-RU" sz="2400" b="1" dirty="0">
                <a:solidFill>
                  <a:srgbClr val="7030A0"/>
                </a:solidFill>
              </a:rPr>
              <a:t>, а </a:t>
            </a:r>
            <a:r>
              <a:rPr lang="ru-RU" sz="2400" b="1" dirty="0" err="1">
                <a:solidFill>
                  <a:srgbClr val="7030A0"/>
                </a:solidFill>
              </a:rPr>
              <a:t>особисто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>
                <a:solidFill>
                  <a:srgbClr val="7030A0"/>
                </a:solidFill>
              </a:rPr>
              <a:t>Саме</a:t>
            </a:r>
            <a:r>
              <a:rPr lang="ru-RU" sz="2400" b="1" dirty="0">
                <a:solidFill>
                  <a:srgbClr val="7030A0"/>
                </a:solidFill>
              </a:rPr>
              <a:t> тому </a:t>
            </a:r>
            <a:r>
              <a:rPr lang="ru-RU" sz="2400" b="1" dirty="0" err="1">
                <a:solidFill>
                  <a:srgbClr val="7030A0"/>
                </a:solidFill>
              </a:rPr>
              <a:t>така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демократія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називається</a:t>
            </a:r>
            <a:r>
              <a:rPr lang="ru-RU" sz="2400" b="1" dirty="0">
                <a:solidFill>
                  <a:srgbClr val="7030A0"/>
                </a:solidFill>
              </a:rPr>
              <a:t> прямою, </a:t>
            </a:r>
            <a:r>
              <a:rPr lang="ru-RU" sz="2400" b="1" dirty="0" err="1">
                <a:solidFill>
                  <a:srgbClr val="7030A0"/>
                </a:solidFill>
              </a:rPr>
              <a:t>або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безпосередньою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>
                <a:solidFill>
                  <a:srgbClr val="7030A0"/>
                </a:solidFill>
              </a:rPr>
              <a:t>Найефективнішою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така</a:t>
            </a:r>
            <a:r>
              <a:rPr lang="ru-RU" sz="2400" b="1" dirty="0">
                <a:solidFill>
                  <a:srgbClr val="7030A0"/>
                </a:solidFill>
              </a:rPr>
              <a:t> система є для </a:t>
            </a:r>
            <a:r>
              <a:rPr lang="ru-RU" sz="2400" b="1" dirty="0" err="1">
                <a:solidFill>
                  <a:srgbClr val="7030A0"/>
                </a:solidFill>
              </a:rPr>
              <a:t>нечисленних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угруповань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тобто</a:t>
            </a:r>
            <a:r>
              <a:rPr lang="ru-RU" sz="2400" b="1" dirty="0">
                <a:solidFill>
                  <a:srgbClr val="7030A0"/>
                </a:solidFill>
              </a:rPr>
              <a:t> коли </a:t>
            </a:r>
            <a:r>
              <a:rPr lang="ru-RU" sz="2400" b="1" dirty="0" err="1">
                <a:solidFill>
                  <a:srgbClr val="7030A0"/>
                </a:solidFill>
              </a:rPr>
              <a:t>всі</a:t>
            </a:r>
            <a:r>
              <a:rPr lang="ru-RU" sz="2400" b="1" dirty="0">
                <a:solidFill>
                  <a:srgbClr val="7030A0"/>
                </a:solidFill>
              </a:rPr>
              <a:t> люди </a:t>
            </a:r>
            <a:r>
              <a:rPr lang="ru-RU" sz="2400" b="1" dirty="0" err="1">
                <a:solidFill>
                  <a:srgbClr val="7030A0"/>
                </a:solidFill>
              </a:rPr>
              <a:t>можуть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зібратися</a:t>
            </a:r>
            <a:r>
              <a:rPr lang="ru-RU" sz="2400" b="1" dirty="0">
                <a:solidFill>
                  <a:srgbClr val="7030A0"/>
                </a:solidFill>
              </a:rPr>
              <a:t> в одному </a:t>
            </a:r>
            <a:r>
              <a:rPr lang="ru-RU" sz="2400" b="1" dirty="0" err="1">
                <a:solidFill>
                  <a:srgbClr val="7030A0"/>
                </a:solidFill>
              </a:rPr>
              <a:t>приміщенні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обговорити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відповідні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питання</a:t>
            </a:r>
            <a:r>
              <a:rPr lang="ru-RU" sz="2400" b="1" dirty="0">
                <a:solidFill>
                  <a:srgbClr val="7030A0"/>
                </a:solidFill>
              </a:rPr>
              <a:t> й </a:t>
            </a:r>
            <a:r>
              <a:rPr lang="ru-RU" sz="2400" b="1" dirty="0" err="1">
                <a:solidFill>
                  <a:srgbClr val="7030A0"/>
                </a:solidFill>
              </a:rPr>
              <a:t>ухвалити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рішення</a:t>
            </a:r>
            <a:r>
              <a:rPr lang="ru-RU" sz="2400" b="1" dirty="0">
                <a:solidFill>
                  <a:srgbClr val="7030A0"/>
                </a:solidFill>
              </a:rPr>
              <a:t> шляхом </a:t>
            </a:r>
            <a:r>
              <a:rPr lang="ru-RU" sz="2400" b="1" dirty="0" err="1">
                <a:solidFill>
                  <a:srgbClr val="7030A0"/>
                </a:solidFill>
              </a:rPr>
              <a:t>більшості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голосів</a:t>
            </a:r>
            <a:r>
              <a:rPr lang="ru-RU" sz="2400" b="1" dirty="0">
                <a:solidFill>
                  <a:srgbClr val="7030A0"/>
                </a:solidFill>
              </a:rPr>
              <a:t>. Так, </a:t>
            </a:r>
            <a:r>
              <a:rPr lang="ru-RU" sz="2400" b="1" dirty="0" err="1">
                <a:solidFill>
                  <a:srgbClr val="7030A0"/>
                </a:solidFill>
              </a:rPr>
              <a:t>наприклад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грецькою</a:t>
            </a:r>
            <a:r>
              <a:rPr lang="ru-RU" sz="2400" b="1" dirty="0">
                <a:solidFill>
                  <a:srgbClr val="7030A0"/>
                </a:solidFill>
              </a:rPr>
              <a:t> державою у </a:t>
            </a:r>
            <a:r>
              <a:rPr lang="ru-RU" sz="2400" b="1" dirty="0" err="1">
                <a:solidFill>
                  <a:srgbClr val="7030A0"/>
                </a:solidFill>
              </a:rPr>
              <a:t>давні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часи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керувала</a:t>
            </a:r>
            <a:r>
              <a:rPr lang="ru-RU" sz="2400" b="1" dirty="0">
                <a:solidFill>
                  <a:srgbClr val="7030A0"/>
                </a:solidFill>
              </a:rPr>
              <a:t> Рада з 500 </a:t>
            </a:r>
            <a:r>
              <a:rPr lang="ru-RU" sz="2400" b="1" dirty="0" err="1">
                <a:solidFill>
                  <a:srgbClr val="7030A0"/>
                </a:solidFill>
              </a:rPr>
              <a:t>громадян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>
                <a:solidFill>
                  <a:srgbClr val="7030A0"/>
                </a:solidFill>
              </a:rPr>
              <a:t>Усі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важливі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питання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навіть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схвалені</a:t>
            </a:r>
            <a:r>
              <a:rPr lang="ru-RU" sz="2400" b="1" dirty="0">
                <a:solidFill>
                  <a:srgbClr val="7030A0"/>
                </a:solidFill>
              </a:rPr>
              <a:t> Радою, </a:t>
            </a:r>
            <a:r>
              <a:rPr lang="ru-RU" sz="2400" b="1" dirty="0" err="1">
                <a:solidFill>
                  <a:srgbClr val="7030A0"/>
                </a:solidFill>
              </a:rPr>
              <a:t>виносились</a:t>
            </a:r>
            <a:r>
              <a:rPr lang="ru-RU" sz="2400" b="1" dirty="0">
                <a:solidFill>
                  <a:srgbClr val="7030A0"/>
                </a:solidFill>
              </a:rPr>
              <a:t> на </a:t>
            </a:r>
            <a:r>
              <a:rPr lang="ru-RU" sz="2400" b="1" dirty="0" err="1">
                <a:solidFill>
                  <a:srgbClr val="7030A0"/>
                </a:solidFill>
              </a:rPr>
              <a:t>народні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збори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всіх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громадян</a:t>
            </a:r>
            <a:r>
              <a:rPr lang="ru-RU" sz="2400" b="1" dirty="0">
                <a:solidFill>
                  <a:srgbClr val="7030A0"/>
                </a:solidFill>
              </a:rPr>
              <a:t> для </a:t>
            </a:r>
            <a:r>
              <a:rPr lang="ru-RU" sz="2400" b="1" dirty="0" err="1">
                <a:solidFill>
                  <a:srgbClr val="7030A0"/>
                </a:solidFill>
              </a:rPr>
              <a:t>голосування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769096" cy="224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7" y="4035660"/>
            <a:ext cx="2877105" cy="215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26015" y="260648"/>
            <a:ext cx="4806280" cy="600164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З 17 століття здійснення безпосередньої демократії стає вже неможливим – немає такої площі, на якій зібрались би всі громадяни, ані стільки часу, щоб усі могли взяти участь у дискусії з державних питань. Демократія набуває представницького характеру. Народ – тобто всі громадяни – здійснює владу подібно до того, як це відбувалося у стародавній Греції, але робить це не безпосередньо, а через своїх представників, яких обирає.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699892" cy="264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6559"/>
            <a:ext cx="5400600" cy="65556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C000"/>
                </a:solidFill>
              </a:rPr>
              <a:t>На парламент, що складається з представників, обраних народом, покладається обговорення важливих для держави питань і прийняття політичних рішень від імені всіх громадян. Під час регулярних виборів громадяни висловлюють підтримку тим чи іншим кандидатам у члени парламенту шляхом голосування «за» чи «проти».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45" y="2204864"/>
            <a:ext cx="3554375" cy="2974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9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30</TotalTime>
  <Words>651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Decatur</vt:lpstr>
      <vt:lpstr>Демократія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Демократія</dc:title>
  <dc:creator>Таня</dc:creator>
  <cp:lastModifiedBy>Таня</cp:lastModifiedBy>
  <cp:revision>6</cp:revision>
  <dcterms:created xsi:type="dcterms:W3CDTF">2015-04-13T20:32:50Z</dcterms:created>
  <dcterms:modified xsi:type="dcterms:W3CDTF">2015-04-16T16:42:17Z</dcterms:modified>
</cp:coreProperties>
</file>