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22284E02-D315-425C-9E02-60ECC33B23BE}" type="datetimeFigureOut">
              <a:rPr lang="ru-RU" smtClean="0"/>
              <a:t>26.09.2013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F90A80A4-24F6-4887-A6CC-DCBDAE9A43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4E02-D315-425C-9E02-60ECC33B23BE}" type="datetimeFigureOut">
              <a:rPr lang="ru-RU" smtClean="0"/>
              <a:t>26.09.2013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80A4-24F6-4887-A6CC-DCBDAE9A43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4E02-D315-425C-9E02-60ECC33B23BE}" type="datetimeFigureOut">
              <a:rPr lang="ru-RU" smtClean="0"/>
              <a:t>26.09.2013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80A4-24F6-4887-A6CC-DCBDAE9A43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4E02-D315-425C-9E02-60ECC33B23BE}" type="datetimeFigureOut">
              <a:rPr lang="ru-RU" smtClean="0"/>
              <a:t>26.09.2013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80A4-24F6-4887-A6CC-DCBDAE9A43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4E02-D315-425C-9E02-60ECC33B23BE}" type="datetimeFigureOut">
              <a:rPr lang="ru-RU" smtClean="0"/>
              <a:t>26.09.2013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80A4-24F6-4887-A6CC-DCBDAE9A43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4E02-D315-425C-9E02-60ECC33B23BE}" type="datetimeFigureOut">
              <a:rPr lang="ru-RU" smtClean="0"/>
              <a:t>26.09.2013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80A4-24F6-4887-A6CC-DCBDAE9A43A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4E02-D315-425C-9E02-60ECC33B23BE}" type="datetimeFigureOut">
              <a:rPr lang="ru-RU" smtClean="0"/>
              <a:t>26.09.2013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80A4-24F6-4887-A6CC-DCBDAE9A43A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4E02-D315-425C-9E02-60ECC33B23BE}" type="datetimeFigureOut">
              <a:rPr lang="ru-RU" smtClean="0"/>
              <a:t>26.09.2013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80A4-24F6-4887-A6CC-DCBDAE9A43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4E02-D315-425C-9E02-60ECC33B23BE}" type="datetimeFigureOut">
              <a:rPr lang="ru-RU" smtClean="0"/>
              <a:t>26.09.2013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80A4-24F6-4887-A6CC-DCBDAE9A43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22284E02-D315-425C-9E02-60ECC33B23BE}" type="datetimeFigureOut">
              <a:rPr lang="ru-RU" smtClean="0"/>
              <a:t>26.09.2013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F90A80A4-24F6-4887-A6CC-DCBDAE9A43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22284E02-D315-425C-9E02-60ECC33B23BE}" type="datetimeFigureOut">
              <a:rPr lang="ru-RU" smtClean="0"/>
              <a:t>26.09.2013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F90A80A4-24F6-4887-A6CC-DCBDAE9A43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2284E02-D315-425C-9E02-60ECC33B23BE}" type="datetimeFigureOut">
              <a:rPr lang="ru-RU" smtClean="0"/>
              <a:t>26.09.2013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F90A80A4-24F6-4887-A6CC-DCBDAE9A43A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599015"/>
            <a:ext cx="7632848" cy="3672408"/>
          </a:xfrm>
          <a:solidFill>
            <a:srgbClr val="FFFFFF">
              <a:alpha val="52157"/>
            </a:srgbClr>
          </a:solidFill>
          <a:ln>
            <a:noFill/>
          </a:ln>
        </p:spPr>
        <p:txBody>
          <a:bodyPr>
            <a:noAutofit/>
          </a:bodyPr>
          <a:lstStyle/>
          <a:p>
            <a:r>
              <a:rPr lang="ru-RU" sz="8000" dirty="0"/>
              <a:t>Леонардо да </a:t>
            </a:r>
            <a:r>
              <a:rPr lang="ru-RU" sz="8000" dirty="0" err="1" smtClean="0"/>
              <a:t>Вінчі</a:t>
            </a:r>
            <a:r>
              <a:rPr lang="ru-RU" sz="8000" dirty="0" smtClean="0"/>
              <a:t/>
            </a:r>
            <a:br>
              <a:rPr lang="ru-RU" sz="8000" dirty="0" smtClean="0"/>
            </a:b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5910" y="4149080"/>
            <a:ext cx="5712179" cy="1368152"/>
          </a:xfrm>
        </p:spPr>
        <p:txBody>
          <a:bodyPr>
            <a:normAutofit/>
          </a:bodyPr>
          <a:lstStyle/>
          <a:p>
            <a:r>
              <a:rPr lang="uk-UA" sz="4000" dirty="0" smtClean="0"/>
              <a:t>Біографія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0456036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017219" y="5661248"/>
            <a:ext cx="3299561" cy="362672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«</a:t>
            </a:r>
            <a:r>
              <a:rPr lang="ru-RU" dirty="0" err="1"/>
              <a:t>Поклоніння</a:t>
            </a:r>
            <a:r>
              <a:rPr lang="ru-RU" dirty="0"/>
              <a:t> </a:t>
            </a:r>
            <a:r>
              <a:rPr lang="ru-RU" dirty="0" err="1"/>
              <a:t>Волхвів</a:t>
            </a:r>
            <a:r>
              <a:rPr lang="ru-RU" dirty="0"/>
              <a:t>» 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5156024" y="5661248"/>
            <a:ext cx="2944368" cy="370585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«</a:t>
            </a:r>
            <a:r>
              <a:rPr lang="ru-RU" dirty="0" err="1"/>
              <a:t>Святий</a:t>
            </a:r>
            <a:r>
              <a:rPr lang="ru-RU" dirty="0"/>
              <a:t> </a:t>
            </a:r>
            <a:r>
              <a:rPr lang="ru-RU" dirty="0" err="1"/>
              <a:t>Ієронім</a:t>
            </a:r>
            <a:r>
              <a:rPr lang="ru-RU" dirty="0"/>
              <a:t>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43608" y="620688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 </a:t>
            </a:r>
            <a:r>
              <a:rPr lang="ru-RU" dirty="0" smtClean="0">
                <a:solidFill>
                  <a:srgbClr val="FF0000"/>
                </a:solidFill>
              </a:rPr>
              <a:t>1481</a:t>
            </a:r>
            <a:r>
              <a:rPr lang="ru-RU" dirty="0" smtClean="0"/>
              <a:t> 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ru-RU" dirty="0" err="1" smtClean="0"/>
              <a:t>монастир</a:t>
            </a:r>
            <a:r>
              <a:rPr lang="ru-RU" dirty="0" smtClean="0"/>
              <a:t> Сан </a:t>
            </a:r>
            <a:r>
              <a:rPr lang="ru-RU" dirty="0" err="1" smtClean="0"/>
              <a:t>Донато</a:t>
            </a:r>
            <a:r>
              <a:rPr lang="ru-RU" dirty="0" smtClean="0"/>
              <a:t> а </a:t>
            </a:r>
            <a:r>
              <a:rPr lang="ru-RU" dirty="0" err="1" smtClean="0"/>
              <a:t>Сісто</a:t>
            </a:r>
            <a:r>
              <a:rPr lang="ru-RU" dirty="0" smtClean="0"/>
              <a:t> </a:t>
            </a:r>
            <a:r>
              <a:rPr lang="ru-RU" dirty="0" err="1" smtClean="0"/>
              <a:t>замовляє</a:t>
            </a:r>
            <a:r>
              <a:rPr lang="ru-RU" dirty="0" smtClean="0"/>
              <a:t> Леонардо великий </a:t>
            </a:r>
            <a:r>
              <a:rPr lang="ru-RU" dirty="0" err="1" smtClean="0"/>
              <a:t>вівтарний</a:t>
            </a:r>
            <a:r>
              <a:rPr lang="ru-RU" dirty="0" smtClean="0"/>
              <a:t> образ </a:t>
            </a:r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ru-RU" dirty="0" err="1" smtClean="0">
                <a:solidFill>
                  <a:srgbClr val="FF0000"/>
                </a:solidFill>
              </a:rPr>
              <a:t>Поклоніння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Волхвів</a:t>
            </a:r>
            <a:r>
              <a:rPr lang="ru-RU" dirty="0" smtClean="0">
                <a:solidFill>
                  <a:srgbClr val="FF0000"/>
                </a:solidFill>
              </a:rPr>
              <a:t>» </a:t>
            </a:r>
            <a:r>
              <a:rPr lang="ru-RU" dirty="0" smtClean="0"/>
              <a:t>(</a:t>
            </a:r>
            <a:r>
              <a:rPr lang="ru-RU" dirty="0" err="1" smtClean="0"/>
              <a:t>незавершений</a:t>
            </a:r>
            <a:r>
              <a:rPr lang="ru-RU" dirty="0" smtClean="0"/>
              <a:t>). </a:t>
            </a:r>
            <a:r>
              <a:rPr lang="ru-RU" dirty="0" err="1" smtClean="0"/>
              <a:t>Тоді</a:t>
            </a:r>
            <a:r>
              <a:rPr lang="ru-RU" dirty="0" smtClean="0"/>
              <a:t> ж </a:t>
            </a:r>
            <a:r>
              <a:rPr lang="ru-RU" dirty="0" err="1" smtClean="0"/>
              <a:t>була</a:t>
            </a:r>
            <a:r>
              <a:rPr lang="ru-RU" dirty="0" smtClean="0"/>
              <a:t> почата робота над картиною </a:t>
            </a:r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ru-RU" dirty="0" err="1" smtClean="0">
                <a:solidFill>
                  <a:srgbClr val="FF0000"/>
                </a:solidFill>
              </a:rPr>
              <a:t>Святий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Ієронім</a:t>
            </a:r>
            <a:r>
              <a:rPr lang="ru-RU" dirty="0" smtClean="0">
                <a:solidFill>
                  <a:srgbClr val="FF0000"/>
                </a:solidFill>
              </a:rPr>
              <a:t>».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3810000" cy="3676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64287"/>
            <a:ext cx="3024336" cy="3949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0469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5853">
            <a:off x="461881" y="2950727"/>
            <a:ext cx="4579269" cy="2235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9322">
            <a:off x="4317684" y="3103009"/>
            <a:ext cx="4212746" cy="3158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899592" y="764704"/>
            <a:ext cx="7344816" cy="5184576"/>
          </a:xfrm>
        </p:spPr>
        <p:txBody>
          <a:bodyPr>
            <a:normAutofit/>
          </a:bodyPr>
          <a:lstStyle/>
          <a:p>
            <a:r>
              <a:rPr lang="vi-VN" sz="1800" dirty="0"/>
              <a:t>У 1482 році Леонардо, будучи, за словами Вазарі, дуже талановитим </a:t>
            </a:r>
            <a:r>
              <a:rPr lang="vi-VN" sz="1800" dirty="0" smtClean="0"/>
              <a:t>музи́кою], створив </a:t>
            </a:r>
            <a:r>
              <a:rPr lang="vi-VN" sz="1800" dirty="0"/>
              <a:t>срібну ліру у формі кінської голови. Лоренцо Медічі послав його як миротворця до Лодовіко Сфорца в Мілан, а ліру відправив з ним як подарунок</a:t>
            </a:r>
            <a:r>
              <a:rPr lang="vi-VN" sz="1800" dirty="0" smtClean="0"/>
              <a:t>.</a:t>
            </a:r>
            <a:endParaRPr lang="uk-UA" sz="1800" dirty="0" smtClean="0"/>
          </a:p>
          <a:p>
            <a:r>
              <a:rPr lang="vi-VN" sz="1800" dirty="0" smtClean="0"/>
              <a:t>Цього </a:t>
            </a:r>
            <a:r>
              <a:rPr lang="vi-VN" sz="1800" dirty="0"/>
              <a:t>ж року Леонардо почав роботу над кінним пам'ятником Франческо Сфорца, батька Людовика Моро.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3492204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-60000">
            <a:off x="903238" y="1007196"/>
            <a:ext cx="3385116" cy="1343396"/>
          </a:xfrm>
        </p:spPr>
        <p:txBody>
          <a:bodyPr>
            <a:noAutofit/>
          </a:bodyPr>
          <a:lstStyle/>
          <a:p>
            <a:r>
              <a:rPr lang="ru-RU" sz="2800" dirty="0" err="1"/>
              <a:t>Т</a:t>
            </a:r>
            <a:r>
              <a:rPr lang="ru-RU" sz="2800" dirty="0" err="1" smtClean="0"/>
              <a:t>ворчий</a:t>
            </a:r>
            <a:r>
              <a:rPr lang="ru-RU" sz="2800" dirty="0" smtClean="0"/>
              <a:t> </a:t>
            </a:r>
            <a:r>
              <a:rPr lang="ru-RU" sz="2800" dirty="0" err="1"/>
              <a:t>розквіт</a:t>
            </a:r>
            <a:r>
              <a:rPr lang="ru-RU" sz="2800" dirty="0"/>
              <a:t> Леонардо-</a:t>
            </a:r>
            <a:r>
              <a:rPr lang="ru-RU" sz="2800" dirty="0" err="1"/>
              <a:t>живописця</a:t>
            </a:r>
            <a:r>
              <a:rPr lang="ru-RU" sz="2800" dirty="0"/>
              <a:t>. </a:t>
            </a: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" r="1879"/>
          <a:stretch>
            <a:fillRect/>
          </a:stretch>
        </p:blipFill>
        <p:spPr>
          <a:xfrm rot="60000">
            <a:off x="4688994" y="937363"/>
            <a:ext cx="3327836" cy="5184327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 rot="-60000">
            <a:off x="1147354" y="2735212"/>
            <a:ext cx="3044952" cy="3663717"/>
          </a:xfrm>
        </p:spPr>
        <p:txBody>
          <a:bodyPr>
            <a:normAutofit/>
          </a:bodyPr>
          <a:lstStyle/>
          <a:p>
            <a:r>
              <a:rPr lang="ru-RU" sz="1800" dirty="0"/>
              <a:t>В </a:t>
            </a:r>
            <a:r>
              <a:rPr lang="ru-RU" sz="1800" dirty="0">
                <a:solidFill>
                  <a:srgbClr val="FF0000"/>
                </a:solidFill>
              </a:rPr>
              <a:t>«</a:t>
            </a:r>
            <a:r>
              <a:rPr lang="ru-RU" sz="1800" dirty="0" err="1">
                <a:solidFill>
                  <a:srgbClr val="FF0000"/>
                </a:solidFill>
              </a:rPr>
              <a:t>Мадонні</a:t>
            </a:r>
            <a:r>
              <a:rPr lang="ru-RU" sz="1800" dirty="0">
                <a:solidFill>
                  <a:srgbClr val="FF0000"/>
                </a:solidFill>
              </a:rPr>
              <a:t> в </a:t>
            </a:r>
            <a:r>
              <a:rPr lang="ru-RU" sz="1800" dirty="0" err="1" smtClean="0">
                <a:solidFill>
                  <a:srgbClr val="FF0000"/>
                </a:solidFill>
              </a:rPr>
              <a:t>скелях</a:t>
            </a:r>
            <a:r>
              <a:rPr lang="ru-RU" sz="1800" dirty="0" smtClean="0">
                <a:solidFill>
                  <a:srgbClr val="FF0000"/>
                </a:solidFill>
              </a:rPr>
              <a:t> (</a:t>
            </a:r>
            <a:r>
              <a:rPr lang="ru-RU" sz="1800" dirty="0" err="1" smtClean="0">
                <a:solidFill>
                  <a:srgbClr val="FF0000"/>
                </a:solidFill>
              </a:rPr>
              <a:t>гроті</a:t>
            </a:r>
            <a:r>
              <a:rPr lang="ru-RU" sz="1800" dirty="0" smtClean="0">
                <a:solidFill>
                  <a:srgbClr val="FF0000"/>
                </a:solidFill>
              </a:rPr>
              <a:t>)»</a:t>
            </a:r>
          </a:p>
          <a:p>
            <a:r>
              <a:rPr lang="ru-RU" sz="1800" dirty="0" smtClean="0"/>
              <a:t> </a:t>
            </a:r>
            <a:r>
              <a:rPr lang="ru-RU" sz="1800" dirty="0"/>
              <a:t>(</a:t>
            </a:r>
            <a:r>
              <a:rPr lang="ru-RU" sz="1800" dirty="0" smtClean="0"/>
              <a:t>1483–1494) </a:t>
            </a:r>
            <a:r>
              <a:rPr lang="ru-RU" sz="1800" dirty="0" err="1"/>
              <a:t>розроблені</a:t>
            </a:r>
            <a:r>
              <a:rPr lang="ru-RU" sz="1800" dirty="0"/>
              <a:t> Леонардо да </a:t>
            </a:r>
            <a:r>
              <a:rPr lang="ru-RU" sz="1800" dirty="0" err="1"/>
              <a:t>Вінчі</a:t>
            </a:r>
            <a:r>
              <a:rPr lang="ru-RU" sz="1800" dirty="0"/>
              <a:t> </a:t>
            </a:r>
            <a:r>
              <a:rPr lang="ru-RU" sz="1800" dirty="0" err="1"/>
              <a:t>персонажі</a:t>
            </a:r>
            <a:r>
              <a:rPr lang="ru-RU" sz="1800" dirty="0"/>
              <a:t> </a:t>
            </a:r>
            <a:r>
              <a:rPr lang="ru-RU" sz="1800" dirty="0" err="1"/>
              <a:t>представлені</a:t>
            </a:r>
            <a:r>
              <a:rPr lang="ru-RU" sz="1800" dirty="0"/>
              <a:t> в </a:t>
            </a:r>
            <a:r>
              <a:rPr lang="ru-RU" sz="1800" dirty="0" err="1"/>
              <a:t>оточенні</a:t>
            </a:r>
            <a:r>
              <a:rPr lang="ru-RU" sz="1800" dirty="0"/>
              <a:t> дивного </a:t>
            </a:r>
            <a:r>
              <a:rPr lang="ru-RU" sz="1800" dirty="0" err="1"/>
              <a:t>скелястого</a:t>
            </a:r>
            <a:r>
              <a:rPr lang="ru-RU" sz="1800" dirty="0"/>
              <a:t> пейзажу, в </a:t>
            </a:r>
            <a:r>
              <a:rPr lang="ru-RU" sz="1800" dirty="0" err="1"/>
              <a:t>якому</a:t>
            </a:r>
            <a:r>
              <a:rPr lang="ru-RU" sz="1800" dirty="0"/>
              <a:t> </a:t>
            </a:r>
            <a:r>
              <a:rPr lang="ru-RU" sz="1800" dirty="0" err="1"/>
              <a:t>відображені</a:t>
            </a:r>
            <a:r>
              <a:rPr lang="ru-RU" sz="1800" dirty="0"/>
              <a:t> </a:t>
            </a:r>
            <a:r>
              <a:rPr lang="ru-RU" sz="1800" dirty="0" err="1"/>
              <a:t>геологічні</a:t>
            </a:r>
            <a:r>
              <a:rPr lang="ru-RU" sz="1800" dirty="0"/>
              <a:t> </a:t>
            </a:r>
            <a:r>
              <a:rPr lang="ru-RU" sz="1800" dirty="0" err="1"/>
              <a:t>спостереження</a:t>
            </a:r>
            <a:r>
              <a:rPr lang="ru-RU" sz="1800" dirty="0"/>
              <a:t> Леонардо да </a:t>
            </a:r>
            <a:r>
              <a:rPr lang="ru-RU" sz="1800" dirty="0" err="1"/>
              <a:t>Вінчі</a:t>
            </a:r>
            <a:r>
              <a:rPr lang="ru-RU" sz="1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493099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061704" y="982223"/>
            <a:ext cx="3048891" cy="1150633"/>
          </a:xfrm>
        </p:spPr>
        <p:txBody>
          <a:bodyPr/>
          <a:lstStyle/>
          <a:p>
            <a:r>
              <a:rPr lang="ru-RU" dirty="0"/>
              <a:t>У </a:t>
            </a:r>
            <a:r>
              <a:rPr lang="ru-RU" dirty="0" err="1"/>
              <a:t>середині</a:t>
            </a:r>
            <a:r>
              <a:rPr lang="ru-RU" dirty="0"/>
              <a:t> 1480-х </a:t>
            </a:r>
            <a:r>
              <a:rPr lang="ru-RU" dirty="0" err="1"/>
              <a:t>він</a:t>
            </a:r>
            <a:r>
              <a:rPr lang="ru-RU" dirty="0"/>
              <a:t> створив </a:t>
            </a:r>
            <a:r>
              <a:rPr lang="ru-RU" dirty="0">
                <a:solidFill>
                  <a:srgbClr val="FF0000"/>
                </a:solidFill>
              </a:rPr>
              <a:t>«Мадонну </a:t>
            </a:r>
            <a:r>
              <a:rPr lang="ru-RU" dirty="0" err="1">
                <a:solidFill>
                  <a:srgbClr val="FF0000"/>
                </a:solidFill>
              </a:rPr>
              <a:t>Літта</a:t>
            </a:r>
            <a:r>
              <a:rPr lang="ru-RU" dirty="0">
                <a:solidFill>
                  <a:srgbClr val="FF0000"/>
                </a:solidFill>
              </a:rPr>
              <a:t>».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32040" y="951112"/>
            <a:ext cx="3096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У 1485 </a:t>
            </a:r>
            <a:r>
              <a:rPr lang="ru-RU" sz="1600" dirty="0" err="1" smtClean="0"/>
              <a:t>році</a:t>
            </a:r>
            <a:r>
              <a:rPr lang="ru-RU" sz="1600" dirty="0" smtClean="0"/>
              <a:t> </a:t>
            </a:r>
            <a:r>
              <a:rPr lang="ru-RU" sz="1600" dirty="0" err="1" smtClean="0"/>
              <a:t>створений</a:t>
            </a:r>
            <a:r>
              <a:rPr lang="ru-RU" sz="1600" dirty="0" smtClean="0"/>
              <a:t> </a:t>
            </a:r>
            <a:r>
              <a:rPr lang="ru-RU" sz="1600" dirty="0" smtClean="0">
                <a:solidFill>
                  <a:srgbClr val="FF0000"/>
                </a:solidFill>
              </a:rPr>
              <a:t>«Портрет </a:t>
            </a:r>
            <a:r>
              <a:rPr lang="ru-RU" sz="1600" dirty="0" err="1" smtClean="0">
                <a:solidFill>
                  <a:srgbClr val="FF0000"/>
                </a:solidFill>
              </a:rPr>
              <a:t>музиканта</a:t>
            </a:r>
            <a:r>
              <a:rPr lang="ru-RU" sz="1600" dirty="0" smtClean="0">
                <a:solidFill>
                  <a:srgbClr val="FF0000"/>
                </a:solidFill>
              </a:rPr>
              <a:t>».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65676"/>
            <a:ext cx="3559077" cy="4631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289" y="1595088"/>
            <a:ext cx="3282095" cy="4615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0210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932040" y="692696"/>
            <a:ext cx="3312368" cy="518457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За </a:t>
            </a:r>
            <a:r>
              <a:rPr lang="ru-RU" dirty="0" err="1"/>
              <a:t>деякими</a:t>
            </a:r>
            <a:r>
              <a:rPr lang="ru-RU" dirty="0"/>
              <a:t> </a:t>
            </a:r>
            <a:r>
              <a:rPr lang="ru-RU" dirty="0" err="1"/>
              <a:t>версіями</a:t>
            </a:r>
            <a:r>
              <a:rPr lang="ru-RU" dirty="0"/>
              <a:t>, у Леонардо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зв'язок</a:t>
            </a:r>
            <a:r>
              <a:rPr lang="ru-RU" dirty="0"/>
              <a:t> з </a:t>
            </a:r>
            <a:r>
              <a:rPr lang="ru-RU" b="1" dirty="0" err="1"/>
              <a:t>Чечилією</a:t>
            </a:r>
            <a:r>
              <a:rPr lang="ru-RU" b="1" dirty="0"/>
              <a:t> </a:t>
            </a:r>
            <a:r>
              <a:rPr lang="ru-RU" b="1" dirty="0" err="1"/>
              <a:t>Галлерані</a:t>
            </a:r>
            <a:r>
              <a:rPr lang="ru-RU" dirty="0"/>
              <a:t>, </a:t>
            </a:r>
            <a:r>
              <a:rPr lang="ru-RU" dirty="0" err="1"/>
              <a:t>фавориткою</a:t>
            </a:r>
            <a:r>
              <a:rPr lang="ru-RU" dirty="0"/>
              <a:t> </a:t>
            </a:r>
            <a:r>
              <a:rPr lang="ru-RU" dirty="0" err="1"/>
              <a:t>Лодовіко</a:t>
            </a:r>
            <a:r>
              <a:rPr lang="ru-RU" dirty="0"/>
              <a:t> Моро, з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написав свою </a:t>
            </a:r>
            <a:r>
              <a:rPr lang="ru-RU" dirty="0" err="1"/>
              <a:t>знамениту</a:t>
            </a:r>
            <a:r>
              <a:rPr lang="ru-RU" dirty="0"/>
              <a:t> картину </a:t>
            </a:r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ru-RU" dirty="0" err="1">
                <a:solidFill>
                  <a:srgbClr val="FF0000"/>
                </a:solidFill>
              </a:rPr>
              <a:t>Пані</a:t>
            </a:r>
            <a:r>
              <a:rPr lang="ru-RU" dirty="0">
                <a:solidFill>
                  <a:srgbClr val="FF0000"/>
                </a:solidFill>
              </a:rPr>
              <a:t> з </a:t>
            </a:r>
            <a:r>
              <a:rPr lang="ru-RU" dirty="0" err="1">
                <a:solidFill>
                  <a:srgbClr val="FF0000"/>
                </a:solidFill>
              </a:rPr>
              <a:t>горностаєм</a:t>
            </a:r>
            <a:r>
              <a:rPr lang="ru-RU" dirty="0">
                <a:solidFill>
                  <a:srgbClr val="FF0000"/>
                </a:solidFill>
              </a:rPr>
              <a:t>» 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(</a:t>
            </a:r>
            <a:r>
              <a:rPr lang="ru-RU" dirty="0"/>
              <a:t>1488, Музей у </a:t>
            </a:r>
            <a:r>
              <a:rPr lang="ru-RU" dirty="0" err="1"/>
              <a:t>Кракові</a:t>
            </a:r>
            <a:r>
              <a:rPr lang="ru-RU" dirty="0"/>
              <a:t>), в 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вигини</a:t>
            </a:r>
            <a:r>
              <a:rPr lang="ru-RU" dirty="0"/>
              <a:t> </a:t>
            </a:r>
            <a:r>
              <a:rPr lang="ru-RU" dirty="0" err="1"/>
              <a:t>ліній</a:t>
            </a:r>
            <a:r>
              <a:rPr lang="ru-RU" dirty="0"/>
              <a:t> </a:t>
            </a:r>
            <a:r>
              <a:rPr lang="ru-RU" dirty="0" err="1"/>
              <a:t>повторюються</a:t>
            </a:r>
            <a:r>
              <a:rPr lang="ru-RU" dirty="0"/>
              <a:t> у </a:t>
            </a:r>
            <a:r>
              <a:rPr lang="ru-RU" dirty="0" err="1"/>
              <a:t>фігурі</a:t>
            </a:r>
            <a:r>
              <a:rPr lang="ru-RU" dirty="0"/>
              <a:t> </a:t>
            </a:r>
            <a:r>
              <a:rPr lang="ru-RU" dirty="0" err="1"/>
              <a:t>жінки</a:t>
            </a:r>
            <a:r>
              <a:rPr lang="ru-RU" dirty="0"/>
              <a:t> і </a:t>
            </a:r>
            <a:r>
              <a:rPr lang="ru-RU" dirty="0" err="1"/>
              <a:t>тварини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надає</a:t>
            </a:r>
            <a:r>
              <a:rPr lang="ru-RU" dirty="0"/>
              <a:t> </a:t>
            </a:r>
            <a:r>
              <a:rPr lang="ru-RU" dirty="0" err="1"/>
              <a:t>картині</a:t>
            </a:r>
            <a:r>
              <a:rPr lang="ru-RU" dirty="0"/>
              <a:t> </a:t>
            </a:r>
            <a:r>
              <a:rPr lang="ru-RU" dirty="0" err="1"/>
              <a:t>витонченої</a:t>
            </a:r>
            <a:r>
              <a:rPr lang="ru-RU" dirty="0"/>
              <a:t> </a:t>
            </a:r>
            <a:r>
              <a:rPr lang="ru-RU" dirty="0" err="1"/>
              <a:t>грації</a:t>
            </a:r>
            <a:r>
              <a:rPr lang="ru-RU" dirty="0"/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4014477" cy="54172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3937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755576" y="836712"/>
            <a:ext cx="3527248" cy="5256584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У 1487 </a:t>
            </a:r>
            <a:r>
              <a:rPr lang="ru-RU" dirty="0" err="1"/>
              <a:t>розробляє</a:t>
            </a:r>
            <a:r>
              <a:rPr lang="ru-RU" dirty="0"/>
              <a:t> </a:t>
            </a:r>
            <a:r>
              <a:rPr lang="ru-RU" dirty="0" err="1"/>
              <a:t>літальну</a:t>
            </a:r>
            <a:r>
              <a:rPr lang="ru-RU" dirty="0"/>
              <a:t> машину — </a:t>
            </a:r>
            <a:r>
              <a:rPr lang="ru-RU" dirty="0" err="1"/>
              <a:t>орнітоптер</a:t>
            </a:r>
            <a:r>
              <a:rPr lang="ru-RU" dirty="0"/>
              <a:t>, </a:t>
            </a:r>
            <a:r>
              <a:rPr lang="ru-RU" dirty="0" err="1"/>
              <a:t>заснований</a:t>
            </a:r>
            <a:r>
              <a:rPr lang="ru-RU" dirty="0"/>
              <a:t> на </a:t>
            </a:r>
            <a:r>
              <a:rPr lang="ru-RU" dirty="0" err="1"/>
              <a:t>пташиному</a:t>
            </a:r>
            <a:r>
              <a:rPr lang="ru-RU" dirty="0"/>
              <a:t> </a:t>
            </a:r>
            <a:r>
              <a:rPr lang="ru-RU" dirty="0" err="1"/>
              <a:t>польоті</a:t>
            </a:r>
            <a:r>
              <a:rPr lang="ru-RU" dirty="0"/>
              <a:t>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1489 </a:t>
            </a:r>
            <a:r>
              <a:rPr lang="ru-RU" dirty="0" err="1"/>
              <a:t>виконує</a:t>
            </a:r>
            <a:r>
              <a:rPr lang="ru-RU" dirty="0"/>
              <a:t> </a:t>
            </a:r>
            <a:r>
              <a:rPr lang="ru-RU" dirty="0" err="1"/>
              <a:t>анатомічні</a:t>
            </a:r>
            <a:r>
              <a:rPr lang="ru-RU" dirty="0"/>
              <a:t> </a:t>
            </a:r>
            <a:r>
              <a:rPr lang="ru-RU" dirty="0" err="1"/>
              <a:t>малюнки</a:t>
            </a:r>
            <a:r>
              <a:rPr lang="ru-RU" dirty="0"/>
              <a:t> </a:t>
            </a:r>
            <a:r>
              <a:rPr lang="ru-RU" dirty="0" err="1"/>
              <a:t>черепів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/>
              <a:t>З 1490-х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зосередився</a:t>
            </a:r>
            <a:r>
              <a:rPr lang="ru-RU" dirty="0"/>
              <a:t> на </a:t>
            </a:r>
            <a:r>
              <a:rPr lang="ru-RU" dirty="0" err="1"/>
              <a:t>архітектурі</a:t>
            </a:r>
            <a:r>
              <a:rPr lang="ru-RU" dirty="0"/>
              <a:t> і </a:t>
            </a:r>
            <a:r>
              <a:rPr lang="ru-RU" dirty="0" err="1"/>
              <a:t>анатомії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/>
              <a:t>У 1490 створена </a:t>
            </a:r>
            <a:r>
              <a:rPr lang="ru-RU" dirty="0" err="1">
                <a:solidFill>
                  <a:srgbClr val="FF0000"/>
                </a:solidFill>
              </a:rPr>
              <a:t>Вітрувіанська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людина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— </a:t>
            </a:r>
            <a:r>
              <a:rPr lang="ru-RU" dirty="0" err="1"/>
              <a:t>уславлений</a:t>
            </a:r>
            <a:r>
              <a:rPr lang="ru-RU" dirty="0"/>
              <a:t> </a:t>
            </a:r>
            <a:r>
              <a:rPr lang="ru-RU" dirty="0" err="1"/>
              <a:t>малюнок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іноді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канонічними</a:t>
            </a:r>
            <a:r>
              <a:rPr lang="ru-RU" dirty="0"/>
              <a:t> </a:t>
            </a:r>
            <a:r>
              <a:rPr lang="ru-RU" dirty="0" err="1"/>
              <a:t>пропорціями</a:t>
            </a:r>
            <a:r>
              <a:rPr lang="ru-RU" dirty="0"/>
              <a:t>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116" y="620688"/>
            <a:ext cx="4177080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0530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77043" y="908720"/>
            <a:ext cx="7416824" cy="864096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У </a:t>
            </a:r>
            <a:r>
              <a:rPr lang="ru-RU" dirty="0">
                <a:solidFill>
                  <a:srgbClr val="FF0000"/>
                </a:solidFill>
              </a:rPr>
              <a:t>1495–1498</a:t>
            </a:r>
            <a:r>
              <a:rPr lang="ru-RU" dirty="0"/>
              <a:t> Леонардо </a:t>
            </a:r>
            <a:r>
              <a:rPr lang="ru-RU" dirty="0" err="1"/>
              <a:t>працює</a:t>
            </a:r>
            <a:r>
              <a:rPr lang="ru-RU" dirty="0"/>
              <a:t> над </a:t>
            </a:r>
            <a:r>
              <a:rPr lang="ru-RU" dirty="0" err="1"/>
              <a:t>фрескою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«</a:t>
            </a:r>
            <a:r>
              <a:rPr lang="ru-RU" dirty="0" err="1">
                <a:solidFill>
                  <a:srgbClr val="FF0000"/>
                </a:solidFill>
              </a:rPr>
              <a:t>Таємна</a:t>
            </a:r>
            <a:r>
              <a:rPr lang="ru-RU" dirty="0">
                <a:solidFill>
                  <a:srgbClr val="FF0000"/>
                </a:solidFill>
              </a:rPr>
              <a:t> вечеря» </a:t>
            </a:r>
            <a:r>
              <a:rPr lang="ru-RU" dirty="0"/>
              <a:t>в </a:t>
            </a:r>
            <a:r>
              <a:rPr lang="ru-RU" dirty="0" err="1"/>
              <a:t>монастирі</a:t>
            </a:r>
            <a:r>
              <a:rPr lang="ru-RU" dirty="0"/>
              <a:t> Санта-</a:t>
            </a:r>
            <a:r>
              <a:rPr lang="ru-RU" dirty="0" err="1"/>
              <a:t>Марія</a:t>
            </a:r>
            <a:r>
              <a:rPr lang="ru-RU" dirty="0"/>
              <a:t> </a:t>
            </a:r>
            <a:r>
              <a:rPr lang="ru-RU" dirty="0" err="1"/>
              <a:t>делле</a:t>
            </a:r>
            <a:r>
              <a:rPr lang="ru-RU" dirty="0"/>
              <a:t> </a:t>
            </a:r>
            <a:r>
              <a:rPr lang="ru-RU" dirty="0" err="1"/>
              <a:t>Граціє</a:t>
            </a:r>
            <a:r>
              <a:rPr lang="ru-RU" dirty="0"/>
              <a:t> в </a:t>
            </a:r>
            <a:r>
              <a:rPr lang="ru-RU" dirty="0" err="1"/>
              <a:t>Мілані</a:t>
            </a:r>
            <a:r>
              <a:rPr lang="ru-RU" dirty="0"/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2029880"/>
            <a:ext cx="7807153" cy="3991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1455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764704"/>
            <a:ext cx="7344816" cy="5328592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У 1499 </a:t>
            </a:r>
            <a:r>
              <a:rPr lang="ru-RU" dirty="0" err="1"/>
              <a:t>Мілан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захоплений</a:t>
            </a:r>
            <a:r>
              <a:rPr lang="ru-RU" dirty="0"/>
              <a:t> </a:t>
            </a:r>
            <a:r>
              <a:rPr lang="ru-RU" dirty="0" err="1"/>
              <a:t>французькими</a:t>
            </a:r>
            <a:r>
              <a:rPr lang="ru-RU" dirty="0"/>
              <a:t> </a:t>
            </a:r>
            <a:r>
              <a:rPr lang="ru-RU" dirty="0" err="1"/>
              <a:t>військами</a:t>
            </a:r>
            <a:r>
              <a:rPr lang="ru-RU" dirty="0"/>
              <a:t> Людовика </a:t>
            </a:r>
            <a:r>
              <a:rPr lang="en-US" dirty="0"/>
              <a:t>XII, </a:t>
            </a:r>
            <a:r>
              <a:rPr lang="ru-RU" dirty="0"/>
              <a:t>Леонардо </a:t>
            </a:r>
            <a:r>
              <a:rPr lang="ru-RU" dirty="0" err="1"/>
              <a:t>залишає</a:t>
            </a:r>
            <a:r>
              <a:rPr lang="ru-RU" dirty="0"/>
              <a:t> </a:t>
            </a:r>
            <a:r>
              <a:rPr lang="ru-RU" dirty="0" err="1"/>
              <a:t>Мілан</a:t>
            </a:r>
            <a:r>
              <a:rPr lang="ru-RU" dirty="0"/>
              <a:t>, модель </a:t>
            </a:r>
            <a:r>
              <a:rPr lang="ru-RU" dirty="0" err="1"/>
              <a:t>пам'ятника</a:t>
            </a:r>
            <a:r>
              <a:rPr lang="ru-RU" dirty="0"/>
              <a:t> </a:t>
            </a:r>
            <a:r>
              <a:rPr lang="ru-RU" dirty="0" err="1"/>
              <a:t>Сфорца</a:t>
            </a:r>
            <a:r>
              <a:rPr lang="ru-RU" dirty="0"/>
              <a:t> сильно </a:t>
            </a:r>
            <a:r>
              <a:rPr lang="ru-RU" dirty="0" err="1"/>
              <a:t>пошкоджена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У 1502 Леонардо </a:t>
            </a:r>
            <a:r>
              <a:rPr lang="ru-RU" dirty="0" err="1"/>
              <a:t>вступає</a:t>
            </a:r>
            <a:r>
              <a:rPr lang="ru-RU" dirty="0"/>
              <a:t> на службу до </a:t>
            </a:r>
            <a:r>
              <a:rPr lang="ru-RU" dirty="0" err="1"/>
              <a:t>Чезаре</a:t>
            </a:r>
            <a:r>
              <a:rPr lang="ru-RU" dirty="0"/>
              <a:t> </a:t>
            </a:r>
            <a:r>
              <a:rPr lang="ru-RU" dirty="0" err="1" smtClean="0"/>
              <a:t>Борджіа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/>
              <a:t>1503 </a:t>
            </a:r>
            <a:r>
              <a:rPr lang="ru-RU" dirty="0" err="1"/>
              <a:t>повертається</a:t>
            </a:r>
            <a:r>
              <a:rPr lang="ru-RU" dirty="0"/>
              <a:t> до </a:t>
            </a:r>
            <a:r>
              <a:rPr lang="ru-RU" dirty="0" err="1"/>
              <a:t>Флоренції</a:t>
            </a:r>
            <a:r>
              <a:rPr lang="ru-RU" dirty="0"/>
              <a:t>, де </a:t>
            </a:r>
            <a:r>
              <a:rPr lang="ru-RU" dirty="0" err="1"/>
              <a:t>суперничав</a:t>
            </a:r>
            <a:r>
              <a:rPr lang="ru-RU" dirty="0"/>
              <a:t> з </a:t>
            </a:r>
            <a:r>
              <a:rPr lang="ru-RU" dirty="0" err="1"/>
              <a:t>Мікеланджело</a:t>
            </a:r>
            <a:r>
              <a:rPr lang="ru-RU" dirty="0"/>
              <a:t>, але </a:t>
            </a:r>
            <a:r>
              <a:rPr lang="ru-RU" dirty="0" err="1"/>
              <a:t>мав</a:t>
            </a:r>
            <a:r>
              <a:rPr lang="ru-RU" dirty="0"/>
              <a:t> з ним </a:t>
            </a:r>
            <a:r>
              <a:rPr lang="ru-RU" dirty="0" err="1"/>
              <a:t>спільні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. Тут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створює</a:t>
            </a:r>
            <a:r>
              <a:rPr lang="ru-RU" dirty="0"/>
              <a:t> картон до фрески </a:t>
            </a:r>
            <a:r>
              <a:rPr lang="ru-RU" dirty="0">
                <a:solidFill>
                  <a:srgbClr val="FF0000"/>
                </a:solidFill>
              </a:rPr>
              <a:t>«Битва в </a:t>
            </a:r>
            <a:r>
              <a:rPr lang="ru-RU" dirty="0" err="1">
                <a:solidFill>
                  <a:srgbClr val="FF0000"/>
                </a:solidFill>
              </a:rPr>
              <a:t>Анджарії</a:t>
            </a:r>
            <a:r>
              <a:rPr lang="ru-RU" dirty="0">
                <a:solidFill>
                  <a:srgbClr val="FF0000"/>
                </a:solidFill>
              </a:rPr>
              <a:t> (при </a:t>
            </a:r>
            <a:r>
              <a:rPr lang="ru-RU" dirty="0" err="1">
                <a:solidFill>
                  <a:srgbClr val="FF0000"/>
                </a:solidFill>
              </a:rPr>
              <a:t>Ангиарі</a:t>
            </a:r>
            <a:r>
              <a:rPr lang="ru-RU" dirty="0">
                <a:solidFill>
                  <a:srgbClr val="FF0000"/>
                </a:solidFill>
              </a:rPr>
              <a:t>)» </a:t>
            </a:r>
            <a:r>
              <a:rPr lang="ru-RU" dirty="0"/>
              <a:t>і картину </a:t>
            </a:r>
            <a:r>
              <a:rPr lang="ru-RU" dirty="0">
                <a:solidFill>
                  <a:srgbClr val="FF0000"/>
                </a:solidFill>
              </a:rPr>
              <a:t>«</a:t>
            </a:r>
            <a:r>
              <a:rPr lang="ru-RU" dirty="0" err="1">
                <a:solidFill>
                  <a:srgbClr val="FF0000"/>
                </a:solidFill>
              </a:rPr>
              <a:t>Мона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Ліза</a:t>
            </a:r>
            <a:r>
              <a:rPr lang="ru-RU" dirty="0">
                <a:solidFill>
                  <a:srgbClr val="FF0000"/>
                </a:solidFill>
              </a:rPr>
              <a:t>» </a:t>
            </a:r>
            <a:r>
              <a:rPr lang="ru-RU" dirty="0"/>
              <a:t>(Лувр, Париж</a:t>
            </a:r>
            <a:r>
              <a:rPr lang="ru-RU" dirty="0" smtClean="0"/>
              <a:t>)</a:t>
            </a:r>
          </a:p>
          <a:p>
            <a:endParaRPr lang="ru-RU" dirty="0" smtClean="0"/>
          </a:p>
          <a:p>
            <a:r>
              <a:rPr lang="ru-RU" dirty="0"/>
              <a:t>1505 </a:t>
            </a:r>
            <a:r>
              <a:rPr lang="ru-RU" dirty="0" err="1"/>
              <a:t>спостерігає</a:t>
            </a:r>
            <a:r>
              <a:rPr lang="ru-RU" dirty="0"/>
              <a:t> і </a:t>
            </a:r>
            <a:r>
              <a:rPr lang="ru-RU" dirty="0" err="1"/>
              <a:t>робить</a:t>
            </a:r>
            <a:r>
              <a:rPr lang="ru-RU" dirty="0"/>
              <a:t> </a:t>
            </a:r>
            <a:r>
              <a:rPr lang="ru-RU" dirty="0" err="1"/>
              <a:t>начерки</a:t>
            </a:r>
            <a:r>
              <a:rPr lang="ru-RU" dirty="0"/>
              <a:t> </a:t>
            </a:r>
            <a:r>
              <a:rPr lang="ru-RU" dirty="0" err="1"/>
              <a:t>польоту</a:t>
            </a:r>
            <a:r>
              <a:rPr lang="ru-RU" dirty="0"/>
              <a:t> </a:t>
            </a:r>
            <a:r>
              <a:rPr lang="ru-RU" dirty="0" err="1"/>
              <a:t>птахів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У 1506 </a:t>
            </a:r>
            <a:r>
              <a:rPr lang="ru-RU" dirty="0" err="1"/>
              <a:t>повертається</a:t>
            </a:r>
            <a:r>
              <a:rPr lang="ru-RU" dirty="0"/>
              <a:t> до </a:t>
            </a:r>
            <a:r>
              <a:rPr lang="ru-RU" dirty="0" err="1"/>
              <a:t>Мілана</a:t>
            </a:r>
            <a:r>
              <a:rPr lang="ru-RU" dirty="0"/>
              <a:t> для </a:t>
            </a:r>
            <a:r>
              <a:rPr lang="ru-RU" dirty="0" err="1"/>
              <a:t>служби</a:t>
            </a:r>
            <a:r>
              <a:rPr lang="ru-RU" dirty="0"/>
              <a:t> у короля </a:t>
            </a:r>
            <a:r>
              <a:rPr lang="ru-RU" dirty="0" err="1"/>
              <a:t>Франції</a:t>
            </a:r>
            <a:r>
              <a:rPr lang="ru-RU" dirty="0"/>
              <a:t> Людовика XII, </a:t>
            </a:r>
            <a:r>
              <a:rPr lang="ru-RU" dirty="0" err="1"/>
              <a:t>котрий</a:t>
            </a:r>
            <a:r>
              <a:rPr lang="ru-RU" dirty="0"/>
              <a:t> у той час </a:t>
            </a:r>
            <a:r>
              <a:rPr lang="ru-RU" dirty="0" err="1"/>
              <a:t>контролював</a:t>
            </a:r>
            <a:r>
              <a:rPr lang="ru-RU" dirty="0"/>
              <a:t> </a:t>
            </a:r>
            <a:r>
              <a:rPr lang="ru-RU" dirty="0" err="1"/>
              <a:t>північ</a:t>
            </a:r>
            <a:r>
              <a:rPr lang="ru-RU" dirty="0"/>
              <a:t> </a:t>
            </a:r>
            <a:r>
              <a:rPr lang="ru-RU" dirty="0" err="1"/>
              <a:t>Італії</a:t>
            </a:r>
            <a:r>
              <a:rPr lang="ru-RU" dirty="0"/>
              <a:t> (дивись </a:t>
            </a:r>
            <a:r>
              <a:rPr lang="ru-RU" dirty="0" err="1"/>
              <a:t>Італійські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).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У </a:t>
            </a:r>
            <a:r>
              <a:rPr lang="ru-RU" dirty="0"/>
              <a:t>1507 Леонардо </a:t>
            </a:r>
            <a:r>
              <a:rPr lang="ru-RU" dirty="0" err="1"/>
              <a:t>вивчає</a:t>
            </a:r>
            <a:r>
              <a:rPr lang="ru-RU" dirty="0"/>
              <a:t> </a:t>
            </a:r>
            <a:r>
              <a:rPr lang="ru-RU" dirty="0" err="1"/>
              <a:t>будову</a:t>
            </a:r>
            <a:r>
              <a:rPr lang="ru-RU" dirty="0"/>
              <a:t> </a:t>
            </a:r>
            <a:r>
              <a:rPr lang="ru-RU" dirty="0" err="1"/>
              <a:t>людського</a:t>
            </a:r>
            <a:r>
              <a:rPr lang="ru-RU" dirty="0"/>
              <a:t> ока.</a:t>
            </a:r>
          </a:p>
        </p:txBody>
      </p:sp>
    </p:spTree>
    <p:extLst>
      <p:ext uri="{BB962C8B-B14F-4D97-AF65-F5344CB8AC3E}">
        <p14:creationId xmlns:p14="http://schemas.microsoft.com/office/powerpoint/2010/main" val="23977760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2771800" y="620688"/>
            <a:ext cx="3160392" cy="432048"/>
          </a:xfrm>
        </p:spPr>
        <p:txBody>
          <a:bodyPr>
            <a:normAutofit fontScale="92500"/>
          </a:bodyPr>
          <a:lstStyle/>
          <a:p>
            <a:r>
              <a:rPr lang="ru-RU" dirty="0"/>
              <a:t>«</a:t>
            </a:r>
            <a:r>
              <a:rPr lang="ru-RU" dirty="0" err="1"/>
              <a:t>Мона</a:t>
            </a:r>
            <a:r>
              <a:rPr lang="ru-RU" dirty="0"/>
              <a:t> </a:t>
            </a:r>
            <a:r>
              <a:rPr lang="ru-RU" dirty="0" err="1" smtClean="0"/>
              <a:t>Ліза</a:t>
            </a:r>
            <a:r>
              <a:rPr lang="ru-RU" dirty="0" smtClean="0"/>
              <a:t> (Джоконда)» 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124744"/>
            <a:ext cx="3334670" cy="4968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091" y="1872479"/>
            <a:ext cx="2844672" cy="3251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0027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11894" y="859497"/>
            <a:ext cx="4752528" cy="432048"/>
          </a:xfrm>
        </p:spPr>
        <p:txBody>
          <a:bodyPr>
            <a:normAutofit/>
          </a:bodyPr>
          <a:lstStyle/>
          <a:p>
            <a:r>
              <a:rPr lang="ru-RU" dirty="0"/>
              <a:t>«Битва в </a:t>
            </a:r>
            <a:r>
              <a:rPr lang="ru-RU" dirty="0" err="1"/>
              <a:t>Анджарії</a:t>
            </a:r>
            <a:r>
              <a:rPr lang="ru-RU" dirty="0"/>
              <a:t> (при </a:t>
            </a:r>
            <a:r>
              <a:rPr lang="ru-RU" dirty="0" err="1"/>
              <a:t>Ангиарі</a:t>
            </a:r>
            <a:r>
              <a:rPr lang="ru-RU" dirty="0"/>
              <a:t>)»</a:t>
            </a:r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51" y="908720"/>
            <a:ext cx="7425815" cy="5400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06145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72816"/>
            <a:ext cx="2868809" cy="3262114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87" y="836712"/>
            <a:ext cx="3511557" cy="53084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0359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83568" y="908720"/>
            <a:ext cx="3384376" cy="5328592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/>
              <a:t>Працює</a:t>
            </a:r>
            <a:r>
              <a:rPr lang="ru-RU" dirty="0"/>
              <a:t> в </a:t>
            </a:r>
            <a:r>
              <a:rPr lang="ru-RU" dirty="0" err="1"/>
              <a:t>Мілані</a:t>
            </a:r>
            <a:r>
              <a:rPr lang="ru-RU" dirty="0"/>
              <a:t> над </a:t>
            </a:r>
            <a:r>
              <a:rPr lang="ru-RU" dirty="0" err="1"/>
              <a:t>кінним</a:t>
            </a:r>
            <a:r>
              <a:rPr lang="ru-RU" dirty="0"/>
              <a:t> </a:t>
            </a:r>
            <a:r>
              <a:rPr lang="ru-RU" dirty="0" err="1"/>
              <a:t>пам'ятником</a:t>
            </a:r>
            <a:r>
              <a:rPr lang="ru-RU" dirty="0"/>
              <a:t> </a:t>
            </a:r>
            <a:r>
              <a:rPr lang="ru-RU" dirty="0" err="1"/>
              <a:t>маршалові</a:t>
            </a:r>
            <a:r>
              <a:rPr lang="ru-RU" dirty="0"/>
              <a:t> </a:t>
            </a:r>
            <a:r>
              <a:rPr lang="ru-RU" dirty="0" err="1"/>
              <a:t>Трівульціо</a:t>
            </a:r>
            <a:r>
              <a:rPr lang="ru-RU" dirty="0"/>
              <a:t> 1508–1512, </a:t>
            </a:r>
            <a:r>
              <a:rPr lang="ru-RU" dirty="0" err="1"/>
              <a:t>розписує</a:t>
            </a:r>
            <a:r>
              <a:rPr lang="ru-RU" dirty="0"/>
              <a:t> собор </a:t>
            </a:r>
            <a:r>
              <a:rPr lang="ru-RU" dirty="0" err="1"/>
              <a:t>Святої</a:t>
            </a:r>
            <a:r>
              <a:rPr lang="ru-RU" dirty="0"/>
              <a:t> Анни (1509). </a:t>
            </a:r>
            <a:r>
              <a:rPr lang="ru-RU" dirty="0">
                <a:solidFill>
                  <a:srgbClr val="FF0000"/>
                </a:solidFill>
              </a:rPr>
              <a:t>1512</a:t>
            </a:r>
            <a:r>
              <a:rPr lang="ru-RU" dirty="0"/>
              <a:t> </a:t>
            </a:r>
            <a:r>
              <a:rPr lang="ru-RU" dirty="0" err="1"/>
              <a:t>створює</a:t>
            </a:r>
            <a:r>
              <a:rPr lang="ru-RU" dirty="0"/>
              <a:t> </a:t>
            </a:r>
            <a:r>
              <a:rPr lang="ru-RU" dirty="0" err="1"/>
              <a:t>свій</a:t>
            </a:r>
            <a:r>
              <a:rPr lang="ru-RU" dirty="0"/>
              <a:t> </a:t>
            </a:r>
            <a:r>
              <a:rPr lang="ru-RU" dirty="0" err="1"/>
              <a:t>відомий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«Автопортрет».</a:t>
            </a:r>
          </a:p>
          <a:p>
            <a:endParaRPr lang="ru-RU" dirty="0"/>
          </a:p>
          <a:p>
            <a:r>
              <a:rPr lang="ru-RU" dirty="0"/>
              <a:t>У </a:t>
            </a:r>
            <a:r>
              <a:rPr lang="ru-RU" dirty="0">
                <a:solidFill>
                  <a:srgbClr val="FF0000"/>
                </a:solidFill>
              </a:rPr>
              <a:t>1512</a:t>
            </a:r>
            <a:r>
              <a:rPr lang="ru-RU" dirty="0"/>
              <a:t> </a:t>
            </a:r>
            <a:r>
              <a:rPr lang="ru-RU" dirty="0" err="1"/>
              <a:t>році</a:t>
            </a:r>
            <a:r>
              <a:rPr lang="ru-RU" dirty="0"/>
              <a:t> Леонардо </a:t>
            </a:r>
            <a:r>
              <a:rPr lang="ru-RU" dirty="0" err="1"/>
              <a:t>переїжджає</a:t>
            </a:r>
            <a:r>
              <a:rPr lang="ru-RU" dirty="0"/>
              <a:t> до Риму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заступництво</a:t>
            </a:r>
            <a:r>
              <a:rPr lang="ru-RU" dirty="0"/>
              <a:t> </a:t>
            </a:r>
            <a:r>
              <a:rPr lang="ru-RU" dirty="0" err="1"/>
              <a:t>папи</a:t>
            </a:r>
            <a:r>
              <a:rPr lang="ru-RU" dirty="0"/>
              <a:t> Льва </a:t>
            </a:r>
            <a:r>
              <a:rPr lang="en-US" dirty="0"/>
              <a:t>X, </a:t>
            </a:r>
            <a:r>
              <a:rPr lang="ru-RU" dirty="0"/>
              <a:t>три роки </a:t>
            </a:r>
            <a:r>
              <a:rPr lang="ru-RU" dirty="0" err="1"/>
              <a:t>живе</a:t>
            </a:r>
            <a:r>
              <a:rPr lang="ru-RU" dirty="0"/>
              <a:t> в </a:t>
            </a:r>
            <a:r>
              <a:rPr lang="ru-RU" dirty="0" err="1"/>
              <a:t>римському</a:t>
            </a:r>
            <a:r>
              <a:rPr lang="ru-RU" dirty="0"/>
              <a:t> </a:t>
            </a:r>
            <a:r>
              <a:rPr lang="ru-RU" dirty="0" err="1"/>
              <a:t>Бельведері</a:t>
            </a:r>
            <a:r>
              <a:rPr lang="ru-RU" dirty="0"/>
              <a:t>, де </a:t>
            </a:r>
            <a:r>
              <a:rPr lang="ru-RU" dirty="0" err="1"/>
              <a:t>працює</a:t>
            </a:r>
            <a:r>
              <a:rPr lang="ru-RU" dirty="0"/>
              <a:t> над картиною </a:t>
            </a:r>
            <a:r>
              <a:rPr lang="ru-RU" dirty="0">
                <a:solidFill>
                  <a:srgbClr val="FF0000"/>
                </a:solidFill>
              </a:rPr>
              <a:t>«</a:t>
            </a:r>
            <a:r>
              <a:rPr lang="ru-RU" dirty="0" err="1">
                <a:solidFill>
                  <a:srgbClr val="FF0000"/>
                </a:solidFill>
              </a:rPr>
              <a:t>Іоан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Хреститель</a:t>
            </a:r>
            <a:r>
              <a:rPr lang="ru-RU" dirty="0">
                <a:solidFill>
                  <a:srgbClr val="FF0000"/>
                </a:solidFill>
              </a:rPr>
              <a:t>».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8104">
            <a:off x="4283968" y="836712"/>
            <a:ext cx="3951534" cy="52728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6841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836712"/>
            <a:ext cx="7560840" cy="4896544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1516 року </a:t>
            </a:r>
            <a:r>
              <a:rPr lang="ru-RU" dirty="0" err="1"/>
              <a:t>переїжджає</a:t>
            </a:r>
            <a:r>
              <a:rPr lang="ru-RU" dirty="0"/>
              <a:t> до </a:t>
            </a:r>
            <a:r>
              <a:rPr lang="ru-RU" dirty="0" err="1"/>
              <a:t>Франції</a:t>
            </a:r>
            <a:r>
              <a:rPr lang="ru-RU" dirty="0"/>
              <a:t> як </a:t>
            </a:r>
            <a:r>
              <a:rPr lang="ru-RU" dirty="0" err="1"/>
              <a:t>придворний</a:t>
            </a:r>
            <a:r>
              <a:rPr lang="ru-RU" dirty="0"/>
              <a:t> художник, </a:t>
            </a:r>
            <a:r>
              <a:rPr lang="ru-RU" dirty="0" err="1"/>
              <a:t>інженер</a:t>
            </a:r>
            <a:r>
              <a:rPr lang="ru-RU" dirty="0"/>
              <a:t>, </a:t>
            </a:r>
            <a:r>
              <a:rPr lang="ru-RU" dirty="0" err="1"/>
              <a:t>архітектор</a:t>
            </a:r>
            <a:r>
              <a:rPr lang="ru-RU" dirty="0"/>
              <a:t> і </a:t>
            </a:r>
            <a:r>
              <a:rPr lang="ru-RU" dirty="0" err="1"/>
              <a:t>механік</a:t>
            </a:r>
            <a:r>
              <a:rPr lang="ru-RU" dirty="0"/>
              <a:t>. Тут </a:t>
            </a:r>
            <a:r>
              <a:rPr lang="ru-RU" dirty="0" err="1"/>
              <a:t>він</a:t>
            </a:r>
            <a:r>
              <a:rPr lang="ru-RU" dirty="0"/>
              <a:t> створив </a:t>
            </a:r>
            <a:r>
              <a:rPr lang="ru-RU" dirty="0" err="1"/>
              <a:t>серію</a:t>
            </a:r>
            <a:r>
              <a:rPr lang="ru-RU" dirty="0"/>
              <a:t> </a:t>
            </a:r>
            <a:r>
              <a:rPr lang="ru-RU" dirty="0" err="1"/>
              <a:t>рисунків</a:t>
            </a:r>
            <a:r>
              <a:rPr lang="ru-RU" dirty="0"/>
              <a:t> на тему </a:t>
            </a:r>
            <a:r>
              <a:rPr lang="ru-RU" dirty="0" err="1"/>
              <a:t>всесвітнього</a:t>
            </a:r>
            <a:r>
              <a:rPr lang="ru-RU" dirty="0"/>
              <a:t> потопу. Але у </a:t>
            </a:r>
            <a:r>
              <a:rPr lang="ru-RU" dirty="0" err="1"/>
              <a:t>Франції</a:t>
            </a:r>
            <a:r>
              <a:rPr lang="ru-RU" dirty="0"/>
              <a:t> Леонардо </a:t>
            </a:r>
            <a:r>
              <a:rPr lang="ru-RU" dirty="0" err="1"/>
              <a:t>майже</a:t>
            </a:r>
            <a:r>
              <a:rPr lang="ru-RU" dirty="0"/>
              <a:t> не </a:t>
            </a:r>
            <a:r>
              <a:rPr lang="ru-RU" dirty="0" err="1"/>
              <a:t>малював</a:t>
            </a:r>
            <a:r>
              <a:rPr lang="ru-RU" dirty="0"/>
              <a:t>, у </a:t>
            </a:r>
            <a:r>
              <a:rPr lang="ru-RU" dirty="0" err="1"/>
              <a:t>майстра</a:t>
            </a:r>
            <a:r>
              <a:rPr lang="ru-RU" dirty="0"/>
              <a:t> </a:t>
            </a:r>
            <a:r>
              <a:rPr lang="ru-RU" b="1" dirty="0" err="1"/>
              <a:t>оніміла</a:t>
            </a:r>
            <a:r>
              <a:rPr lang="ru-RU" b="1" dirty="0"/>
              <a:t> права рука</a:t>
            </a:r>
            <a:r>
              <a:rPr lang="ru-RU" dirty="0"/>
              <a:t>, і </a:t>
            </a:r>
            <a:r>
              <a:rPr lang="ru-RU" dirty="0" err="1"/>
              <a:t>він</a:t>
            </a:r>
            <a:r>
              <a:rPr lang="ru-RU" dirty="0"/>
              <a:t> насилу </a:t>
            </a:r>
            <a:r>
              <a:rPr lang="ru-RU" dirty="0" err="1"/>
              <a:t>пересувався</a:t>
            </a:r>
            <a:r>
              <a:rPr lang="ru-RU" dirty="0"/>
              <a:t> без </a:t>
            </a:r>
            <a:r>
              <a:rPr lang="ru-RU" dirty="0" err="1"/>
              <a:t>сторонньої</a:t>
            </a:r>
            <a:r>
              <a:rPr lang="ru-RU" dirty="0"/>
              <a:t> </a:t>
            </a:r>
            <a:r>
              <a:rPr lang="ru-RU" dirty="0" err="1"/>
              <a:t>допомоги</a:t>
            </a:r>
            <a:r>
              <a:rPr lang="ru-RU" dirty="0"/>
              <a:t>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solidFill>
                  <a:srgbClr val="FF0000"/>
                </a:solidFill>
              </a:rPr>
              <a:t>23 </a:t>
            </a:r>
            <a:r>
              <a:rPr lang="ru-RU" dirty="0" err="1">
                <a:solidFill>
                  <a:srgbClr val="FF0000"/>
                </a:solidFill>
              </a:rPr>
              <a:t>квітня</a:t>
            </a:r>
            <a:r>
              <a:rPr lang="ru-RU" dirty="0">
                <a:solidFill>
                  <a:srgbClr val="FF0000"/>
                </a:solidFill>
              </a:rPr>
              <a:t> 1519 року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залишив</a:t>
            </a:r>
            <a:r>
              <a:rPr lang="ru-RU" dirty="0"/>
              <a:t> </a:t>
            </a:r>
            <a:r>
              <a:rPr lang="ru-RU" dirty="0" err="1">
                <a:solidFill>
                  <a:srgbClr val="FF0000"/>
                </a:solidFill>
              </a:rPr>
              <a:t>заповіт</a:t>
            </a:r>
            <a:r>
              <a:rPr lang="ru-RU" dirty="0"/>
              <a:t>, а </a:t>
            </a:r>
            <a:r>
              <a:rPr lang="ru-RU" dirty="0">
                <a:solidFill>
                  <a:srgbClr val="FF0000"/>
                </a:solidFill>
              </a:rPr>
              <a:t>2 </a:t>
            </a:r>
            <a:r>
              <a:rPr lang="ru-RU" dirty="0" err="1">
                <a:solidFill>
                  <a:srgbClr val="FF0000"/>
                </a:solidFill>
              </a:rPr>
              <a:t>травня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помер в </a:t>
            </a:r>
            <a:r>
              <a:rPr lang="ru-RU" dirty="0" err="1"/>
              <a:t>оточенні</a:t>
            </a:r>
            <a:r>
              <a:rPr lang="ru-RU" dirty="0"/>
              <a:t> </a:t>
            </a:r>
            <a:r>
              <a:rPr lang="ru-RU" dirty="0" err="1"/>
              <a:t>учнів</a:t>
            </a:r>
            <a:r>
              <a:rPr lang="ru-RU" dirty="0"/>
              <a:t> і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шедеврів</a:t>
            </a:r>
            <a:r>
              <a:rPr lang="ru-RU" dirty="0"/>
              <a:t> в </a:t>
            </a:r>
            <a:r>
              <a:rPr lang="ru-RU" dirty="0" err="1"/>
              <a:t>Кло</a:t>
            </a:r>
            <a:r>
              <a:rPr lang="ru-RU" dirty="0"/>
              <a:t>-Люсе. За словами </a:t>
            </a:r>
            <a:r>
              <a:rPr lang="ru-RU" dirty="0" err="1"/>
              <a:t>Вазарі</a:t>
            </a:r>
            <a:r>
              <a:rPr lang="ru-RU" dirty="0"/>
              <a:t>, да </a:t>
            </a:r>
            <a:r>
              <a:rPr lang="ru-RU" dirty="0" err="1"/>
              <a:t>Вінчі</a:t>
            </a:r>
            <a:r>
              <a:rPr lang="ru-RU" dirty="0"/>
              <a:t> помер на руках короля Франциска </a:t>
            </a:r>
            <a:r>
              <a:rPr lang="en-US" dirty="0"/>
              <a:t>I,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близького</a:t>
            </a:r>
            <a:r>
              <a:rPr lang="ru-RU" dirty="0"/>
              <a:t> друга.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На </a:t>
            </a:r>
            <a:r>
              <a:rPr lang="ru-RU" dirty="0" err="1"/>
              <a:t>могильній</a:t>
            </a:r>
            <a:r>
              <a:rPr lang="ru-RU" dirty="0"/>
              <a:t> </a:t>
            </a:r>
            <a:r>
              <a:rPr lang="ru-RU" dirty="0" err="1"/>
              <a:t>плиті</a:t>
            </a:r>
            <a:r>
              <a:rPr lang="ru-RU" dirty="0"/>
              <a:t> </a:t>
            </a:r>
            <a:r>
              <a:rPr lang="ru-RU" dirty="0" err="1"/>
              <a:t>вибито</a:t>
            </a:r>
            <a:r>
              <a:rPr lang="ru-RU" dirty="0"/>
              <a:t> </a:t>
            </a:r>
            <a:r>
              <a:rPr lang="ru-RU" dirty="0" err="1"/>
              <a:t>напис</a:t>
            </a:r>
            <a:r>
              <a:rPr lang="ru-RU" dirty="0"/>
              <a:t>: «У </a:t>
            </a:r>
            <a:r>
              <a:rPr lang="ru-RU" dirty="0" err="1"/>
              <a:t>стінах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монастиря</a:t>
            </a:r>
            <a:r>
              <a:rPr lang="ru-RU" dirty="0"/>
              <a:t> </a:t>
            </a:r>
            <a:r>
              <a:rPr lang="ru-RU" dirty="0" err="1"/>
              <a:t>покоїться</a:t>
            </a:r>
            <a:r>
              <a:rPr lang="ru-RU" dirty="0"/>
              <a:t> прах Леонардо да </a:t>
            </a:r>
            <a:r>
              <a:rPr lang="ru-RU" dirty="0" err="1"/>
              <a:t>Вінчі</a:t>
            </a:r>
            <a:r>
              <a:rPr lang="ru-RU" dirty="0"/>
              <a:t>, </a:t>
            </a:r>
            <a:r>
              <a:rPr lang="ru-RU" dirty="0" err="1"/>
              <a:t>найбільшого</a:t>
            </a:r>
            <a:r>
              <a:rPr lang="ru-RU" dirty="0"/>
              <a:t> художника, </a:t>
            </a:r>
            <a:r>
              <a:rPr lang="ru-RU" dirty="0" err="1"/>
              <a:t>інженера</a:t>
            </a:r>
            <a:r>
              <a:rPr lang="ru-RU" dirty="0"/>
              <a:t> і </a:t>
            </a:r>
            <a:r>
              <a:rPr lang="ru-RU" dirty="0" err="1"/>
              <a:t>архітектора</a:t>
            </a:r>
            <a:r>
              <a:rPr lang="ru-RU" dirty="0"/>
              <a:t> </a:t>
            </a:r>
            <a:r>
              <a:rPr lang="ru-RU" dirty="0" err="1"/>
              <a:t>Французького</a:t>
            </a:r>
            <a:r>
              <a:rPr lang="ru-RU" dirty="0"/>
              <a:t> </a:t>
            </a:r>
            <a:r>
              <a:rPr lang="ru-RU" dirty="0" err="1"/>
              <a:t>королівства</a:t>
            </a:r>
            <a:r>
              <a:rPr lang="ru-RU" dirty="0"/>
              <a:t>».</a:t>
            </a:r>
          </a:p>
          <a:p>
            <a:endParaRPr lang="ru-RU" dirty="0"/>
          </a:p>
          <a:p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основним</a:t>
            </a:r>
            <a:r>
              <a:rPr lang="ru-RU" dirty="0"/>
              <a:t> </a:t>
            </a:r>
            <a:r>
              <a:rPr lang="ru-RU" dirty="0" err="1"/>
              <a:t>спадкоємцем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Франческо</a:t>
            </a:r>
            <a:r>
              <a:rPr lang="ru-RU" dirty="0"/>
              <a:t> </a:t>
            </a:r>
            <a:r>
              <a:rPr lang="ru-RU" dirty="0" err="1"/>
              <a:t>Мельці</a:t>
            </a:r>
            <a:r>
              <a:rPr lang="ru-RU" dirty="0"/>
              <a:t>: </a:t>
            </a:r>
            <a:r>
              <a:rPr lang="ru-RU" dirty="0" err="1"/>
              <a:t>окрім</a:t>
            </a:r>
            <a:r>
              <a:rPr lang="ru-RU" dirty="0"/>
              <a:t> грошей,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отримав</a:t>
            </a:r>
            <a:r>
              <a:rPr lang="ru-RU" dirty="0"/>
              <a:t> </a:t>
            </a:r>
            <a:r>
              <a:rPr lang="ru-RU" dirty="0" err="1"/>
              <a:t>картини</a:t>
            </a:r>
            <a:r>
              <a:rPr lang="ru-RU" dirty="0"/>
              <a:t>, </a:t>
            </a:r>
            <a:r>
              <a:rPr lang="ru-RU" dirty="0" err="1"/>
              <a:t>інструменти</a:t>
            </a:r>
            <a:r>
              <a:rPr lang="ru-RU" dirty="0"/>
              <a:t>, </a:t>
            </a:r>
            <a:r>
              <a:rPr lang="ru-RU" dirty="0" err="1"/>
              <a:t>бібліотеку</a:t>
            </a:r>
            <a:r>
              <a:rPr lang="ru-RU" dirty="0"/>
              <a:t> та </a:t>
            </a:r>
            <a:r>
              <a:rPr lang="ru-RU" dirty="0" err="1"/>
              <a:t>інше</a:t>
            </a:r>
            <a:r>
              <a:rPr lang="ru-RU" dirty="0"/>
              <a:t> </a:t>
            </a:r>
            <a:r>
              <a:rPr lang="ru-RU" dirty="0" err="1"/>
              <a:t>майно</a:t>
            </a:r>
            <a:r>
              <a:rPr lang="ru-RU" dirty="0"/>
              <a:t>. </a:t>
            </a:r>
            <a:r>
              <a:rPr lang="ru-RU" dirty="0" err="1"/>
              <a:t>Салаї</a:t>
            </a:r>
            <a:r>
              <a:rPr lang="ru-RU" dirty="0"/>
              <a:t> і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слузі</a:t>
            </a:r>
            <a:r>
              <a:rPr lang="ru-RU" dirty="0"/>
              <a:t> </a:t>
            </a:r>
            <a:r>
              <a:rPr lang="ru-RU" dirty="0" err="1"/>
              <a:t>дісталося</a:t>
            </a:r>
            <a:r>
              <a:rPr lang="ru-RU" dirty="0"/>
              <a:t> по </a:t>
            </a:r>
            <a:r>
              <a:rPr lang="ru-RU" dirty="0" err="1"/>
              <a:t>половині</a:t>
            </a:r>
            <a:r>
              <a:rPr lang="ru-RU" dirty="0"/>
              <a:t> </a:t>
            </a:r>
            <a:r>
              <a:rPr lang="ru-RU" dirty="0" err="1"/>
              <a:t>виноградників</a:t>
            </a:r>
            <a:r>
              <a:rPr lang="ru-RU" dirty="0"/>
              <a:t> Леонардо.</a:t>
            </a:r>
          </a:p>
        </p:txBody>
      </p:sp>
    </p:spTree>
    <p:extLst>
      <p:ext uri="{BB962C8B-B14F-4D97-AF65-F5344CB8AC3E}">
        <p14:creationId xmlns:p14="http://schemas.microsoft.com/office/powerpoint/2010/main" val="38251857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15616" y="764704"/>
            <a:ext cx="6965245" cy="307161"/>
          </a:xfrm>
        </p:spPr>
        <p:txBody>
          <a:bodyPr>
            <a:noAutofit/>
          </a:bodyPr>
          <a:lstStyle/>
          <a:p>
            <a:r>
              <a:rPr lang="ru-RU" sz="2400" dirty="0" err="1"/>
              <a:t>Щоденники</a:t>
            </a:r>
            <a:r>
              <a:rPr lang="ru-RU" sz="2400" dirty="0"/>
              <a:t> Леонардо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052736"/>
            <a:ext cx="7416824" cy="5616624"/>
          </a:xfrm>
        </p:spPr>
        <p:txBody>
          <a:bodyPr>
            <a:noAutofit/>
          </a:bodyPr>
          <a:lstStyle/>
          <a:p>
            <a:r>
              <a:rPr lang="ru-RU" sz="1400" dirty="0" smtClean="0"/>
              <a:t>На </a:t>
            </a:r>
            <a:r>
              <a:rPr lang="ru-RU" sz="1400" dirty="0" err="1" smtClean="0"/>
              <a:t>сьогоднішній</a:t>
            </a:r>
            <a:r>
              <a:rPr lang="ru-RU" sz="1400" dirty="0" smtClean="0"/>
              <a:t> день </a:t>
            </a:r>
            <a:r>
              <a:rPr lang="ru-RU" sz="1400" dirty="0" err="1" smtClean="0"/>
              <a:t>від</a:t>
            </a:r>
            <a:r>
              <a:rPr lang="ru-RU" sz="1400" dirty="0" smtClean="0"/>
              <a:t> </a:t>
            </a:r>
            <a:r>
              <a:rPr lang="ru-RU" sz="1400" dirty="0" err="1" smtClean="0"/>
              <a:t>щоденників</a:t>
            </a:r>
            <a:r>
              <a:rPr lang="ru-RU" sz="1400" dirty="0" smtClean="0"/>
              <a:t> Леонардо </a:t>
            </a:r>
            <a:r>
              <a:rPr lang="ru-RU" sz="1400" dirty="0" err="1" smtClean="0"/>
              <a:t>уціліло</a:t>
            </a:r>
            <a:r>
              <a:rPr lang="ru-RU" sz="1400" dirty="0" smtClean="0"/>
              <a:t> </a:t>
            </a:r>
            <a:r>
              <a:rPr lang="ru-RU" sz="1400" dirty="0" err="1" smtClean="0">
                <a:solidFill>
                  <a:srgbClr val="FF0000"/>
                </a:solidFill>
              </a:rPr>
              <a:t>близько</a:t>
            </a:r>
            <a:r>
              <a:rPr lang="ru-RU" sz="1400" dirty="0" smtClean="0">
                <a:solidFill>
                  <a:srgbClr val="FF0000"/>
                </a:solidFill>
              </a:rPr>
              <a:t> 7000 </a:t>
            </a:r>
            <a:r>
              <a:rPr lang="ru-RU" sz="1400" dirty="0" err="1" smtClean="0">
                <a:solidFill>
                  <a:srgbClr val="FF0000"/>
                </a:solidFill>
              </a:rPr>
              <a:t>сторінок</a:t>
            </a:r>
            <a:r>
              <a:rPr lang="ru-RU" sz="1400" dirty="0" smtClean="0"/>
              <a:t>, </a:t>
            </a:r>
            <a:r>
              <a:rPr lang="ru-RU" sz="1400" dirty="0" err="1" smtClean="0"/>
              <a:t>що</a:t>
            </a:r>
            <a:r>
              <a:rPr lang="ru-RU" sz="1400" dirty="0" smtClean="0"/>
              <a:t> </a:t>
            </a:r>
            <a:r>
              <a:rPr lang="ru-RU" sz="1400" dirty="0" err="1" smtClean="0"/>
              <a:t>містяться</a:t>
            </a:r>
            <a:r>
              <a:rPr lang="ru-RU" sz="1400" dirty="0" smtClean="0"/>
              <a:t> в </a:t>
            </a:r>
            <a:r>
              <a:rPr lang="ru-RU" sz="1400" dirty="0" err="1" smtClean="0"/>
              <a:t>різних</a:t>
            </a:r>
            <a:r>
              <a:rPr lang="ru-RU" sz="1400" dirty="0" smtClean="0"/>
              <a:t> </a:t>
            </a:r>
            <a:r>
              <a:rPr lang="ru-RU" sz="1400" dirty="0" err="1" smtClean="0"/>
              <a:t>колекціях</a:t>
            </a:r>
            <a:r>
              <a:rPr lang="ru-RU" sz="1400" dirty="0" smtClean="0"/>
              <a:t>. </a:t>
            </a:r>
            <a:r>
              <a:rPr lang="ru-RU" sz="1400" dirty="0" err="1" smtClean="0"/>
              <a:t>Спочатку</a:t>
            </a:r>
            <a:r>
              <a:rPr lang="ru-RU" sz="1400" dirty="0" smtClean="0"/>
              <a:t> </a:t>
            </a:r>
            <a:r>
              <a:rPr lang="ru-RU" sz="1400" dirty="0" err="1" smtClean="0"/>
              <a:t>безцінні</a:t>
            </a:r>
            <a:r>
              <a:rPr lang="ru-RU" sz="1400" dirty="0" smtClean="0"/>
              <a:t> </a:t>
            </a:r>
            <a:r>
              <a:rPr lang="ru-RU" sz="1400" dirty="0" err="1" smtClean="0"/>
              <a:t>замітки</a:t>
            </a:r>
            <a:r>
              <a:rPr lang="ru-RU" sz="1400" dirty="0" smtClean="0"/>
              <a:t> належали </a:t>
            </a:r>
            <a:r>
              <a:rPr lang="ru-RU" sz="1400" dirty="0" err="1" smtClean="0"/>
              <a:t>улюбленому</a:t>
            </a:r>
            <a:r>
              <a:rPr lang="ru-RU" sz="1400" dirty="0" smtClean="0"/>
              <a:t> </a:t>
            </a:r>
            <a:r>
              <a:rPr lang="ru-RU" sz="1400" dirty="0" err="1" smtClean="0"/>
              <a:t>учневі</a:t>
            </a:r>
            <a:r>
              <a:rPr lang="ru-RU" sz="1400" dirty="0" smtClean="0"/>
              <a:t> </a:t>
            </a:r>
            <a:r>
              <a:rPr lang="ru-RU" sz="1400" dirty="0" err="1" smtClean="0"/>
              <a:t>майстра</a:t>
            </a:r>
            <a:r>
              <a:rPr lang="ru-RU" sz="1400" dirty="0" smtClean="0"/>
              <a:t>, </a:t>
            </a:r>
            <a:r>
              <a:rPr lang="ru-RU" sz="1400" dirty="0" err="1" smtClean="0">
                <a:solidFill>
                  <a:srgbClr val="FF0000"/>
                </a:solidFill>
              </a:rPr>
              <a:t>Франческо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err="1" smtClean="0">
                <a:solidFill>
                  <a:srgbClr val="FF0000"/>
                </a:solidFill>
              </a:rPr>
              <a:t>Мельці</a:t>
            </a:r>
            <a:r>
              <a:rPr lang="ru-RU" sz="1400" dirty="0" smtClean="0"/>
              <a:t>, але коли той помер, рукописи </a:t>
            </a:r>
            <a:r>
              <a:rPr lang="ru-RU" sz="1400" dirty="0" err="1" smtClean="0"/>
              <a:t>зникли</a:t>
            </a:r>
            <a:r>
              <a:rPr lang="ru-RU" sz="1400" dirty="0" smtClean="0"/>
              <a:t>. </a:t>
            </a:r>
            <a:r>
              <a:rPr lang="ru-RU" sz="1400" dirty="0" err="1" smtClean="0"/>
              <a:t>Окремі</a:t>
            </a:r>
            <a:r>
              <a:rPr lang="ru-RU" sz="1400" dirty="0" smtClean="0"/>
              <a:t> </a:t>
            </a:r>
            <a:r>
              <a:rPr lang="ru-RU" sz="1400" dirty="0" err="1" smtClean="0"/>
              <a:t>фрагменти</a:t>
            </a:r>
            <a:r>
              <a:rPr lang="ru-RU" sz="1400" dirty="0" smtClean="0"/>
              <a:t> почали «</a:t>
            </a:r>
            <a:r>
              <a:rPr lang="ru-RU" sz="1400" dirty="0" err="1" smtClean="0"/>
              <a:t>спливати</a:t>
            </a:r>
            <a:r>
              <a:rPr lang="ru-RU" sz="1400" dirty="0" smtClean="0"/>
              <a:t>» на </a:t>
            </a:r>
            <a:r>
              <a:rPr lang="ru-RU" sz="1400" dirty="0" err="1" smtClean="0"/>
              <a:t>рубежі</a:t>
            </a:r>
            <a:r>
              <a:rPr lang="ru-RU" sz="1400" dirty="0" smtClean="0"/>
              <a:t> </a:t>
            </a:r>
            <a:r>
              <a:rPr lang="en-US" sz="1400" dirty="0" smtClean="0"/>
              <a:t>XVIII–XIX </a:t>
            </a:r>
            <a:r>
              <a:rPr lang="ru-RU" sz="1400" dirty="0" err="1" smtClean="0"/>
              <a:t>століть</a:t>
            </a:r>
            <a:r>
              <a:rPr lang="ru-RU" sz="1400" dirty="0" smtClean="0"/>
              <a:t>.</a:t>
            </a:r>
          </a:p>
          <a:p>
            <a:endParaRPr lang="ru-RU" sz="1400" dirty="0" smtClean="0"/>
          </a:p>
          <a:p>
            <a:endParaRPr lang="ru-RU" sz="1400" dirty="0" smtClean="0"/>
          </a:p>
          <a:p>
            <a:pPr algn="just"/>
            <a:r>
              <a:rPr lang="ru-RU" sz="1400" dirty="0" smtClean="0"/>
              <a:t>Коли </a:t>
            </a:r>
            <a:r>
              <a:rPr lang="ru-RU" sz="1400" dirty="0" err="1"/>
              <a:t>вчені</a:t>
            </a:r>
            <a:r>
              <a:rPr lang="ru-RU" sz="1400" dirty="0"/>
              <a:t> </a:t>
            </a:r>
            <a:r>
              <a:rPr lang="ru-RU" sz="1400" dirty="0" err="1"/>
              <a:t>встановили</a:t>
            </a:r>
            <a:r>
              <a:rPr lang="ru-RU" sz="1400" dirty="0"/>
              <a:t> </a:t>
            </a:r>
            <a:endParaRPr lang="ru-RU" sz="1400" dirty="0" smtClean="0"/>
          </a:p>
          <a:p>
            <a:pPr marL="0" indent="0" algn="just">
              <a:buNone/>
            </a:pPr>
            <a:r>
              <a:rPr lang="ru-RU" sz="1400" dirty="0" smtClean="0"/>
              <a:t>авторство</a:t>
            </a:r>
            <a:r>
              <a:rPr lang="ru-RU" sz="1400" dirty="0"/>
              <a:t>, </a:t>
            </a:r>
            <a:r>
              <a:rPr lang="ru-RU" sz="1400" dirty="0" err="1"/>
              <a:t>з'ясувалося</a:t>
            </a:r>
            <a:r>
              <a:rPr lang="ru-RU" sz="1400" dirty="0"/>
              <a:t>, </a:t>
            </a:r>
            <a:r>
              <a:rPr lang="ru-RU" sz="1400" dirty="0" err="1" smtClean="0"/>
              <a:t>що</a:t>
            </a:r>
            <a:r>
              <a:rPr lang="ru-RU" sz="1400" dirty="0" smtClean="0"/>
              <a:t> </a:t>
            </a:r>
            <a:r>
              <a:rPr lang="ru-RU" sz="1400" dirty="0"/>
              <a:t>і </a:t>
            </a:r>
            <a:endParaRPr lang="ru-RU" sz="1400" dirty="0" smtClean="0"/>
          </a:p>
          <a:p>
            <a:pPr marL="0" indent="0" algn="just">
              <a:buNone/>
            </a:pPr>
            <a:r>
              <a:rPr lang="ru-RU" sz="1400" dirty="0" smtClean="0"/>
              <a:t>книги </a:t>
            </a:r>
            <a:r>
              <a:rPr lang="ru-RU" sz="1400" dirty="0" err="1"/>
              <a:t>комор</a:t>
            </a:r>
            <a:r>
              <a:rPr lang="ru-RU" sz="1400" dirty="0"/>
              <a:t>, і </a:t>
            </a:r>
            <a:r>
              <a:rPr lang="ru-RU" sz="1400" dirty="0" err="1" smtClean="0"/>
              <a:t>мистецтвознавчі</a:t>
            </a:r>
            <a:endParaRPr lang="ru-RU" sz="1400" dirty="0" smtClean="0"/>
          </a:p>
          <a:p>
            <a:pPr marL="0" indent="0" algn="just">
              <a:buNone/>
            </a:pPr>
            <a:r>
              <a:rPr lang="ru-RU" sz="1400" dirty="0" err="1" smtClean="0"/>
              <a:t>есе</a:t>
            </a:r>
            <a:r>
              <a:rPr lang="ru-RU" sz="1400" dirty="0"/>
              <a:t>, і </a:t>
            </a:r>
            <a:r>
              <a:rPr lang="ru-RU" sz="1400" dirty="0" err="1"/>
              <a:t>анатомічні</a:t>
            </a:r>
            <a:r>
              <a:rPr lang="ru-RU" sz="1400" dirty="0"/>
              <a:t> </a:t>
            </a:r>
            <a:r>
              <a:rPr lang="ru-RU" sz="1400" dirty="0" err="1"/>
              <a:t>замальовки</a:t>
            </a:r>
            <a:r>
              <a:rPr lang="ru-RU" sz="1400" dirty="0"/>
              <a:t>, і </a:t>
            </a:r>
            <a:endParaRPr lang="ru-RU" sz="1400" dirty="0" smtClean="0"/>
          </a:p>
          <a:p>
            <a:pPr marL="0" indent="0" algn="just">
              <a:buNone/>
            </a:pPr>
            <a:r>
              <a:rPr lang="ru-RU" sz="1400" dirty="0" err="1" smtClean="0"/>
              <a:t>дивні</a:t>
            </a:r>
            <a:r>
              <a:rPr lang="ru-RU" sz="1400" dirty="0" smtClean="0"/>
              <a:t> </a:t>
            </a:r>
            <a:r>
              <a:rPr lang="ru-RU" sz="1400" dirty="0" err="1"/>
              <a:t>креслення</a:t>
            </a:r>
            <a:r>
              <a:rPr lang="ru-RU" sz="1400" dirty="0"/>
              <a:t>, і </a:t>
            </a:r>
            <a:r>
              <a:rPr lang="ru-RU" sz="1400" dirty="0" err="1"/>
              <a:t>дослідження</a:t>
            </a:r>
            <a:r>
              <a:rPr lang="ru-RU" sz="1400" dirty="0"/>
              <a:t> </a:t>
            </a:r>
            <a:endParaRPr lang="ru-RU" sz="1400" dirty="0" smtClean="0"/>
          </a:p>
          <a:p>
            <a:pPr marL="0" indent="0" algn="just">
              <a:buNone/>
            </a:pPr>
            <a:r>
              <a:rPr lang="ru-RU" sz="1400" dirty="0" smtClean="0"/>
              <a:t>з </a:t>
            </a:r>
            <a:r>
              <a:rPr lang="ru-RU" sz="1400" dirty="0" err="1"/>
              <a:t>геології</a:t>
            </a:r>
            <a:r>
              <a:rPr lang="ru-RU" sz="1400" dirty="0"/>
              <a:t>, </a:t>
            </a:r>
            <a:r>
              <a:rPr lang="ru-RU" sz="1400" dirty="0" err="1" smtClean="0"/>
              <a:t>архітектури</a:t>
            </a:r>
            <a:r>
              <a:rPr lang="ru-RU" sz="1400" dirty="0" smtClean="0"/>
              <a:t>, </a:t>
            </a:r>
          </a:p>
          <a:p>
            <a:pPr marL="0" indent="0" algn="just">
              <a:buNone/>
            </a:pPr>
            <a:r>
              <a:rPr lang="ru-RU" sz="1400" dirty="0" err="1" smtClean="0"/>
              <a:t>гідравліки</a:t>
            </a:r>
            <a:r>
              <a:rPr lang="ru-RU" sz="1400" dirty="0" smtClean="0"/>
              <a:t>, </a:t>
            </a:r>
            <a:r>
              <a:rPr lang="ru-RU" sz="1400" dirty="0" err="1"/>
              <a:t>геометрії</a:t>
            </a:r>
            <a:r>
              <a:rPr lang="ru-RU" sz="1400" dirty="0"/>
              <a:t>, </a:t>
            </a:r>
            <a:r>
              <a:rPr lang="ru-RU" sz="1400" dirty="0" err="1" smtClean="0"/>
              <a:t>військових</a:t>
            </a:r>
            <a:endParaRPr lang="ru-RU" sz="1400" dirty="0" smtClean="0"/>
          </a:p>
          <a:p>
            <a:pPr marL="0" indent="0" algn="just">
              <a:buNone/>
            </a:pPr>
            <a:r>
              <a:rPr lang="ru-RU" sz="1400" dirty="0" err="1" smtClean="0"/>
              <a:t>фортифікацій,філософії,оптики</a:t>
            </a:r>
            <a:r>
              <a:rPr lang="ru-RU" sz="1400" dirty="0" smtClean="0"/>
              <a:t>,</a:t>
            </a:r>
          </a:p>
          <a:p>
            <a:pPr marL="0" indent="0" algn="just">
              <a:buNone/>
            </a:pPr>
            <a:r>
              <a:rPr lang="ru-RU" sz="1400" dirty="0" err="1" smtClean="0"/>
              <a:t>техніки</a:t>
            </a:r>
            <a:r>
              <a:rPr lang="ru-RU" sz="1400" dirty="0" smtClean="0"/>
              <a:t> </a:t>
            </a:r>
            <a:r>
              <a:rPr lang="ru-RU" sz="1400" dirty="0" err="1"/>
              <a:t>малюнка</a:t>
            </a:r>
            <a:r>
              <a:rPr lang="ru-RU" sz="1400" dirty="0"/>
              <a:t> — твори </a:t>
            </a:r>
            <a:r>
              <a:rPr lang="ru-RU" sz="1400" dirty="0" err="1" smtClean="0"/>
              <a:t>однієї</a:t>
            </a:r>
            <a:endParaRPr lang="ru-RU" sz="1400" dirty="0" smtClean="0"/>
          </a:p>
          <a:p>
            <a:pPr marL="0" indent="0" algn="just">
              <a:buNone/>
            </a:pPr>
            <a:r>
              <a:rPr lang="ru-RU" sz="1400" dirty="0" err="1" smtClean="0"/>
              <a:t>людини</a:t>
            </a:r>
            <a:r>
              <a:rPr lang="ru-RU" sz="1400" dirty="0"/>
              <a:t>.</a:t>
            </a:r>
          </a:p>
          <a:p>
            <a:endParaRPr lang="uk-UA" sz="1400" dirty="0" smtClean="0"/>
          </a:p>
          <a:p>
            <a:pPr marL="0" indent="0">
              <a:buNone/>
            </a:pPr>
            <a:endParaRPr lang="ru-RU" sz="1400" dirty="0" smtClean="0">
              <a:solidFill>
                <a:srgbClr val="FF0000"/>
              </a:solidFill>
            </a:endParaRPr>
          </a:p>
          <a:p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err="1" smtClean="0">
                <a:solidFill>
                  <a:srgbClr val="FF0000"/>
                </a:solidFill>
              </a:rPr>
              <a:t>Всі</a:t>
            </a:r>
            <a:r>
              <a:rPr lang="ru-RU" sz="1400" dirty="0" smtClean="0">
                <a:solidFill>
                  <a:srgbClr val="FF0000"/>
                </a:solidFill>
              </a:rPr>
              <a:t> записи в </a:t>
            </a:r>
            <a:r>
              <a:rPr lang="ru-RU" sz="1400" dirty="0" err="1" smtClean="0">
                <a:solidFill>
                  <a:srgbClr val="FF0000"/>
                </a:solidFill>
              </a:rPr>
              <a:t>щоденниках</a:t>
            </a:r>
            <a:r>
              <a:rPr lang="ru-RU" sz="1400" dirty="0" smtClean="0">
                <a:solidFill>
                  <a:srgbClr val="FF0000"/>
                </a:solidFill>
              </a:rPr>
              <a:t> Леонардо </a:t>
            </a:r>
            <a:r>
              <a:rPr lang="ru-RU" sz="1400" dirty="0" err="1" smtClean="0">
                <a:solidFill>
                  <a:srgbClr val="FF0000"/>
                </a:solidFill>
              </a:rPr>
              <a:t>зроблені</a:t>
            </a:r>
            <a:r>
              <a:rPr lang="ru-RU" sz="1400" dirty="0" smtClean="0">
                <a:solidFill>
                  <a:srgbClr val="FF0000"/>
                </a:solidFill>
              </a:rPr>
              <a:t> особливою манерою і </a:t>
            </a:r>
            <a:r>
              <a:rPr lang="ru-RU" sz="1400" dirty="0" err="1" smtClean="0">
                <a:solidFill>
                  <a:srgbClr val="FF0000"/>
                </a:solidFill>
              </a:rPr>
              <a:t>їх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err="1" smtClean="0">
                <a:solidFill>
                  <a:srgbClr val="FF0000"/>
                </a:solidFill>
              </a:rPr>
              <a:t>читають</a:t>
            </a:r>
            <a:r>
              <a:rPr lang="ru-RU" sz="1400" dirty="0" smtClean="0">
                <a:solidFill>
                  <a:srgbClr val="FF0000"/>
                </a:solidFill>
              </a:rPr>
              <a:t> в </a:t>
            </a:r>
            <a:r>
              <a:rPr lang="ru-RU" sz="1400" dirty="0" err="1" smtClean="0">
                <a:solidFill>
                  <a:srgbClr val="FF0000"/>
                </a:solidFill>
              </a:rPr>
              <a:t>дзеркальному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err="1" smtClean="0">
                <a:solidFill>
                  <a:srgbClr val="FF0000"/>
                </a:solidFill>
              </a:rPr>
              <a:t>відображенні</a:t>
            </a:r>
            <a:r>
              <a:rPr lang="ru-RU" sz="1400" dirty="0" smtClean="0">
                <a:solidFill>
                  <a:srgbClr val="FF0000"/>
                </a:solidFill>
              </a:rPr>
              <a:t>.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819" y="2060848"/>
            <a:ext cx="4867999" cy="34986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7237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56217"/>
            <a:ext cx="5976664" cy="4155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06265" y="5911590"/>
            <a:ext cx="3803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Кло</a:t>
            </a:r>
            <a:r>
              <a:rPr lang="ru-RU" dirty="0" smtClean="0"/>
              <a:t>-Люсе, </a:t>
            </a:r>
            <a:r>
              <a:rPr lang="ru-RU" dirty="0" err="1" smtClean="0"/>
              <a:t>місце</a:t>
            </a:r>
            <a:r>
              <a:rPr lang="ru-RU" dirty="0" smtClean="0"/>
              <a:t> </a:t>
            </a:r>
            <a:r>
              <a:rPr lang="ru-RU" dirty="0" err="1" smtClean="0"/>
              <a:t>смерті</a:t>
            </a:r>
            <a:r>
              <a:rPr lang="ru-RU" dirty="0" smtClean="0"/>
              <a:t> Леонардо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25381" y="476672"/>
            <a:ext cx="6965245" cy="720080"/>
          </a:xfrm>
        </p:spPr>
        <p:txBody>
          <a:bodyPr>
            <a:normAutofit/>
          </a:bodyPr>
          <a:lstStyle/>
          <a:p>
            <a:r>
              <a:rPr lang="ru-RU" sz="3200" dirty="0" err="1"/>
              <a:t>Вшанування</a:t>
            </a:r>
            <a:r>
              <a:rPr lang="ru-RU" sz="3200" dirty="0"/>
              <a:t> </a:t>
            </a:r>
            <a:r>
              <a:rPr lang="ru-RU" sz="3200" dirty="0" err="1" smtClean="0"/>
              <a:t>пам'яті</a:t>
            </a:r>
            <a:endParaRPr lang="ru-RU" sz="32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971600" y="1252160"/>
            <a:ext cx="7272808" cy="592663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3000 Леонардо — </a:t>
            </a:r>
            <a:r>
              <a:rPr lang="ru-RU" dirty="0" err="1"/>
              <a:t>астероїд</a:t>
            </a:r>
            <a:r>
              <a:rPr lang="ru-RU" dirty="0"/>
              <a:t>, названий на честь Леонардо да </a:t>
            </a:r>
            <a:r>
              <a:rPr lang="ru-RU" dirty="0" err="1"/>
              <a:t>Вінчі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22231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132856"/>
            <a:ext cx="6965245" cy="1202485"/>
          </a:xfrm>
        </p:spPr>
        <p:txBody>
          <a:bodyPr/>
          <a:lstStyle/>
          <a:p>
            <a:r>
              <a:rPr lang="uk-UA" dirty="0" smtClean="0"/>
              <a:t>Дякую за увагу!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4149080"/>
            <a:ext cx="6196405" cy="2016224"/>
          </a:xfrm>
        </p:spPr>
        <p:txBody>
          <a:bodyPr>
            <a:normAutofit/>
          </a:bodyPr>
          <a:lstStyle/>
          <a:p>
            <a:pPr algn="r"/>
            <a:r>
              <a:rPr lang="uk-UA" sz="1600" dirty="0" smtClean="0">
                <a:solidFill>
                  <a:schemeClr val="bg1">
                    <a:lumMod val="65000"/>
                  </a:schemeClr>
                </a:solidFill>
              </a:rPr>
              <a:t>Підготувала:</a:t>
            </a:r>
          </a:p>
          <a:p>
            <a:pPr marL="0" indent="0" algn="r">
              <a:buNone/>
            </a:pPr>
            <a:r>
              <a:rPr lang="uk-UA" sz="1600" dirty="0" smtClean="0">
                <a:solidFill>
                  <a:schemeClr val="bg1">
                    <a:lumMod val="65000"/>
                  </a:schemeClr>
                </a:solidFill>
              </a:rPr>
              <a:t> Матвєєва Вероніка,</a:t>
            </a:r>
          </a:p>
          <a:p>
            <a:pPr marL="0" indent="0" algn="r">
              <a:buNone/>
            </a:pPr>
            <a:r>
              <a:rPr lang="uk-UA" sz="1600" dirty="0" smtClean="0">
                <a:solidFill>
                  <a:schemeClr val="bg1">
                    <a:lumMod val="65000"/>
                  </a:schemeClr>
                </a:solidFill>
              </a:rPr>
              <a:t> 403 група,</a:t>
            </a:r>
          </a:p>
          <a:p>
            <a:pPr marL="0" indent="0" algn="r">
              <a:buNone/>
            </a:pPr>
            <a:r>
              <a:rPr lang="uk-UA" sz="1600" dirty="0" smtClean="0">
                <a:solidFill>
                  <a:schemeClr val="bg1">
                    <a:lumMod val="65000"/>
                  </a:schemeClr>
                </a:solidFill>
              </a:rPr>
              <a:t> 2013</a:t>
            </a:r>
            <a:endParaRPr lang="ru-RU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438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600" dirty="0" err="1"/>
              <a:t>Життєпис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ru-RU" sz="3200" dirty="0" err="1" smtClean="0"/>
              <a:t>Дитинство</a:t>
            </a:r>
            <a:endParaRPr lang="ru-RU" sz="3200" dirty="0" smtClean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ru-RU" sz="3200" dirty="0" err="1"/>
              <a:t>Вчитель</a:t>
            </a:r>
            <a:r>
              <a:rPr lang="ru-RU" sz="3200" dirty="0"/>
              <a:t> </a:t>
            </a:r>
            <a:r>
              <a:rPr lang="ru-RU" sz="3200" dirty="0" err="1"/>
              <a:t>або</a:t>
            </a:r>
            <a:r>
              <a:rPr lang="ru-RU" sz="3200" dirty="0"/>
              <a:t> </a:t>
            </a:r>
            <a:r>
              <a:rPr lang="ru-RU" sz="3200" dirty="0" err="1" smtClean="0"/>
              <a:t>вчителі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9186230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196752"/>
            <a:ext cx="6624736" cy="4104456"/>
          </a:xfrm>
        </p:spPr>
        <p:txBody>
          <a:bodyPr>
            <a:normAutofit/>
          </a:bodyPr>
          <a:lstStyle/>
          <a:p>
            <a:r>
              <a:rPr lang="ru-RU" sz="2000" b="1" dirty="0"/>
              <a:t>Леонардо да </a:t>
            </a:r>
            <a:r>
              <a:rPr lang="ru-RU" sz="2000" b="1" dirty="0" err="1"/>
              <a:t>Вінчі</a:t>
            </a:r>
            <a:r>
              <a:rPr lang="ru-RU" sz="2000" b="1" dirty="0"/>
              <a:t> </a:t>
            </a:r>
            <a:r>
              <a:rPr lang="ru-RU" sz="2000" dirty="0" err="1"/>
              <a:t>народився</a:t>
            </a:r>
            <a:r>
              <a:rPr lang="ru-RU" sz="2000" dirty="0"/>
              <a:t> </a:t>
            </a:r>
            <a:r>
              <a:rPr lang="ru-RU" sz="2000" dirty="0">
                <a:solidFill>
                  <a:srgbClr val="FF0000"/>
                </a:solidFill>
              </a:rPr>
              <a:t>15 </a:t>
            </a:r>
            <a:r>
              <a:rPr lang="ru-RU" sz="2000" dirty="0" err="1">
                <a:solidFill>
                  <a:srgbClr val="FF0000"/>
                </a:solidFill>
              </a:rPr>
              <a:t>квітня</a:t>
            </a:r>
            <a:r>
              <a:rPr lang="ru-RU" sz="2000" dirty="0">
                <a:solidFill>
                  <a:srgbClr val="FF0000"/>
                </a:solidFill>
              </a:rPr>
              <a:t> 1452 року </a:t>
            </a:r>
            <a:r>
              <a:rPr lang="ru-RU" sz="2000" dirty="0"/>
              <a:t>в </a:t>
            </a:r>
            <a:r>
              <a:rPr lang="ru-RU" sz="2000" dirty="0" err="1"/>
              <a:t>селищі</a:t>
            </a:r>
            <a:r>
              <a:rPr lang="ru-RU" sz="2000" dirty="0"/>
              <a:t> </a:t>
            </a:r>
            <a:r>
              <a:rPr lang="ru-RU" sz="2000" dirty="0" err="1"/>
              <a:t>Анкіано</a:t>
            </a:r>
            <a:r>
              <a:rPr lang="ru-RU" sz="2000" dirty="0"/>
              <a:t> </a:t>
            </a:r>
            <a:r>
              <a:rPr lang="ru-RU" sz="2000" dirty="0" err="1"/>
              <a:t>поблизу</a:t>
            </a:r>
            <a:r>
              <a:rPr lang="ru-RU" sz="2000" dirty="0"/>
              <a:t> </a:t>
            </a:r>
            <a:r>
              <a:rPr lang="ru-RU" sz="2000" dirty="0" err="1"/>
              <a:t>Вінчі</a:t>
            </a:r>
            <a:r>
              <a:rPr lang="ru-RU" sz="2000" dirty="0"/>
              <a:t>, </a:t>
            </a:r>
            <a:r>
              <a:rPr lang="ru-RU" sz="2000" dirty="0" err="1"/>
              <a:t>укріпленої</a:t>
            </a:r>
            <a:r>
              <a:rPr lang="ru-RU" sz="2000" dirty="0"/>
              <a:t> </a:t>
            </a:r>
            <a:r>
              <a:rPr lang="ru-RU" sz="2000" dirty="0" err="1"/>
              <a:t>фортеці</a:t>
            </a:r>
            <a:r>
              <a:rPr lang="ru-RU" sz="2000" dirty="0"/>
              <a:t> за 30 км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Флоренції</a:t>
            </a:r>
            <a:r>
              <a:rPr lang="ru-RU" sz="2000" dirty="0"/>
              <a:t>, о «</a:t>
            </a:r>
            <a:r>
              <a:rPr lang="ru-RU" sz="2000" dirty="0" err="1"/>
              <a:t>третій</a:t>
            </a:r>
            <a:r>
              <a:rPr lang="ru-RU" sz="2000" dirty="0"/>
              <a:t> </a:t>
            </a:r>
            <a:r>
              <a:rPr lang="ru-RU" sz="2000" dirty="0" err="1"/>
              <a:t>годині</a:t>
            </a:r>
            <a:r>
              <a:rPr lang="ru-RU" sz="2000" dirty="0"/>
              <a:t> </a:t>
            </a:r>
            <a:r>
              <a:rPr lang="ru-RU" sz="2000" dirty="0" err="1"/>
              <a:t>ночі</a:t>
            </a:r>
            <a:r>
              <a:rPr lang="ru-RU" sz="2000" dirty="0"/>
              <a:t>», </a:t>
            </a:r>
            <a:r>
              <a:rPr lang="ru-RU" sz="2000" dirty="0" err="1"/>
              <a:t>тобто</a:t>
            </a:r>
            <a:r>
              <a:rPr lang="ru-RU" sz="2000" dirty="0"/>
              <a:t> о </a:t>
            </a:r>
            <a:r>
              <a:rPr lang="ru-RU" sz="2000" dirty="0" err="1"/>
              <a:t>дев'ятій</a:t>
            </a:r>
            <a:r>
              <a:rPr lang="ru-RU" sz="2000" dirty="0"/>
              <a:t> </a:t>
            </a:r>
            <a:r>
              <a:rPr lang="ru-RU" sz="2000" dirty="0" err="1"/>
              <a:t>вечора</a:t>
            </a:r>
            <a:r>
              <a:rPr lang="ru-RU" sz="2000" dirty="0"/>
              <a:t> за </a:t>
            </a:r>
            <a:r>
              <a:rPr lang="ru-RU" sz="2000" dirty="0" err="1"/>
              <a:t>сучасним</a:t>
            </a:r>
            <a:r>
              <a:rPr lang="ru-RU" sz="2000" dirty="0"/>
              <a:t> </a:t>
            </a:r>
            <a:r>
              <a:rPr lang="ru-RU" sz="2000" dirty="0" err="1"/>
              <a:t>відліком</a:t>
            </a:r>
            <a:r>
              <a:rPr lang="ru-RU" sz="2000" dirty="0"/>
              <a:t> </a:t>
            </a:r>
            <a:r>
              <a:rPr lang="ru-RU" sz="2000" dirty="0" smtClean="0"/>
              <a:t>часу.</a:t>
            </a:r>
          </a:p>
          <a:p>
            <a:endParaRPr lang="ru-RU" sz="2000" dirty="0"/>
          </a:p>
          <a:p>
            <a:r>
              <a:rPr lang="ru-RU" sz="2000" dirty="0" smtClean="0"/>
              <a:t>В </a:t>
            </a:r>
            <a:r>
              <a:rPr lang="ru-RU" sz="2000" dirty="0" err="1"/>
              <a:t>щоденнику</a:t>
            </a:r>
            <a:r>
              <a:rPr lang="ru-RU" sz="2000" dirty="0"/>
              <a:t> </a:t>
            </a:r>
            <a:r>
              <a:rPr lang="ru-RU" sz="2000" dirty="0" err="1"/>
              <a:t>діда</a:t>
            </a:r>
            <a:r>
              <a:rPr lang="ru-RU" sz="2000" dirty="0"/>
              <a:t> Леонардо </a:t>
            </a:r>
            <a:r>
              <a:rPr lang="ru-RU" sz="2000" dirty="0" err="1"/>
              <a:t>відмічено</a:t>
            </a:r>
            <a:r>
              <a:rPr lang="ru-RU" sz="2000" dirty="0"/>
              <a:t> (</a:t>
            </a:r>
            <a:r>
              <a:rPr lang="ru-RU" sz="2000" dirty="0" err="1"/>
              <a:t>дослівний</a:t>
            </a:r>
            <a:r>
              <a:rPr lang="ru-RU" sz="2000" dirty="0"/>
              <a:t> переклад):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«</a:t>
            </a:r>
            <a:r>
              <a:rPr lang="ru-RU" i="1" dirty="0"/>
              <a:t>В </a:t>
            </a:r>
            <a:r>
              <a:rPr lang="ru-RU" i="1" dirty="0" err="1"/>
              <a:t>суботу</a:t>
            </a:r>
            <a:r>
              <a:rPr lang="ru-RU" i="1" dirty="0"/>
              <a:t>, о </a:t>
            </a:r>
            <a:r>
              <a:rPr lang="ru-RU" i="1" dirty="0" err="1"/>
              <a:t>третій</a:t>
            </a:r>
            <a:r>
              <a:rPr lang="ru-RU" i="1" dirty="0"/>
              <a:t> </a:t>
            </a:r>
            <a:r>
              <a:rPr lang="ru-RU" i="1" dirty="0" err="1"/>
              <a:t>годині</a:t>
            </a:r>
            <a:r>
              <a:rPr lang="ru-RU" i="1" dirty="0"/>
              <a:t> </a:t>
            </a:r>
            <a:r>
              <a:rPr lang="ru-RU" i="1" dirty="0" err="1"/>
              <a:t>ночі</a:t>
            </a:r>
            <a:r>
              <a:rPr lang="ru-RU" i="1" dirty="0"/>
              <a:t> 15 </a:t>
            </a:r>
            <a:r>
              <a:rPr lang="ru-RU" i="1" dirty="0" err="1"/>
              <a:t>квітня</a:t>
            </a:r>
            <a:r>
              <a:rPr lang="ru-RU" i="1" dirty="0"/>
              <a:t> </a:t>
            </a:r>
            <a:r>
              <a:rPr lang="ru-RU" i="1" dirty="0" err="1"/>
              <a:t>народився</a:t>
            </a:r>
            <a:r>
              <a:rPr lang="ru-RU" i="1" dirty="0"/>
              <a:t> </a:t>
            </a:r>
            <a:r>
              <a:rPr lang="ru-RU" i="1" dirty="0" err="1"/>
              <a:t>мій</a:t>
            </a:r>
            <a:r>
              <a:rPr lang="ru-RU" i="1" dirty="0"/>
              <a:t> </a:t>
            </a:r>
            <a:r>
              <a:rPr lang="ru-RU" i="1" dirty="0" err="1"/>
              <a:t>онук</a:t>
            </a:r>
            <a:r>
              <a:rPr lang="ru-RU" i="1" dirty="0"/>
              <a:t>, </a:t>
            </a:r>
            <a:r>
              <a:rPr lang="ru-RU" i="1" dirty="0" err="1"/>
              <a:t>син</a:t>
            </a:r>
            <a:r>
              <a:rPr lang="ru-RU" i="1" dirty="0"/>
              <a:t> </a:t>
            </a:r>
            <a:r>
              <a:rPr lang="ru-RU" i="1" dirty="0" err="1"/>
              <a:t>мого</a:t>
            </a:r>
            <a:r>
              <a:rPr lang="ru-RU" i="1" dirty="0"/>
              <a:t> </a:t>
            </a:r>
            <a:r>
              <a:rPr lang="ru-RU" i="1" dirty="0" err="1"/>
              <a:t>сина</a:t>
            </a:r>
            <a:r>
              <a:rPr lang="ru-RU" i="1" dirty="0"/>
              <a:t> </a:t>
            </a:r>
            <a:r>
              <a:rPr lang="ru-RU" i="1" dirty="0" err="1"/>
              <a:t>П'єро</a:t>
            </a:r>
            <a:r>
              <a:rPr lang="ru-RU" i="1" dirty="0"/>
              <a:t>. Хлопчика назвали Леонардо. </a:t>
            </a:r>
            <a:r>
              <a:rPr lang="ru-RU" i="1" dirty="0" err="1"/>
              <a:t>Його</a:t>
            </a:r>
            <a:r>
              <a:rPr lang="ru-RU" i="1" dirty="0"/>
              <a:t> </a:t>
            </a:r>
            <a:r>
              <a:rPr lang="ru-RU" i="1" dirty="0" err="1"/>
              <a:t>хрестив</a:t>
            </a:r>
            <a:r>
              <a:rPr lang="ru-RU" i="1" dirty="0"/>
              <a:t> </a:t>
            </a:r>
            <a:r>
              <a:rPr lang="ru-RU" i="1" dirty="0" err="1"/>
              <a:t>отець</a:t>
            </a:r>
            <a:r>
              <a:rPr lang="ru-RU" i="1" dirty="0"/>
              <a:t> </a:t>
            </a:r>
            <a:r>
              <a:rPr lang="ru-RU" i="1" dirty="0" err="1"/>
              <a:t>П'єро</a:t>
            </a:r>
            <a:r>
              <a:rPr lang="ru-RU" i="1" dirty="0"/>
              <a:t> </a:t>
            </a:r>
            <a:r>
              <a:rPr lang="ru-RU" i="1" dirty="0" err="1"/>
              <a:t>ді</a:t>
            </a:r>
            <a:r>
              <a:rPr lang="ru-RU" i="1" dirty="0"/>
              <a:t> </a:t>
            </a:r>
            <a:r>
              <a:rPr lang="ru-RU" i="1" dirty="0" err="1"/>
              <a:t>Бартоломео</a:t>
            </a:r>
            <a:r>
              <a:rPr lang="ru-RU" i="1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26436497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564">
            <a:off x="827584" y="1340768"/>
            <a:ext cx="7431311" cy="47095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21416078">
            <a:off x="712982" y="806651"/>
            <a:ext cx="6965245" cy="379169"/>
          </a:xfrm>
        </p:spPr>
        <p:txBody>
          <a:bodyPr>
            <a:normAutofit fontScale="90000"/>
          </a:bodyPr>
          <a:lstStyle/>
          <a:p>
            <a:r>
              <a:rPr lang="ru-RU" sz="2000" dirty="0" err="1"/>
              <a:t>Будинок</a:t>
            </a:r>
            <a:r>
              <a:rPr lang="ru-RU" sz="2000" dirty="0"/>
              <a:t>, в </a:t>
            </a:r>
            <a:r>
              <a:rPr lang="ru-RU" sz="2000" dirty="0" err="1"/>
              <a:t>якому</a:t>
            </a:r>
            <a:r>
              <a:rPr lang="ru-RU" sz="2000" dirty="0"/>
              <a:t> жив Леонардо</a:t>
            </a:r>
          </a:p>
        </p:txBody>
      </p:sp>
    </p:spTree>
    <p:extLst>
      <p:ext uri="{BB962C8B-B14F-4D97-AF65-F5344CB8AC3E}">
        <p14:creationId xmlns:p14="http://schemas.microsoft.com/office/powerpoint/2010/main" val="26717651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sz="quarter" idx="13"/>
          </p:nvPr>
        </p:nvSpPr>
        <p:spPr>
          <a:xfrm>
            <a:off x="971600" y="1124744"/>
            <a:ext cx="3672408" cy="4968552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 </a:t>
            </a:r>
            <a:r>
              <a:rPr lang="ru-RU" sz="2100" dirty="0" err="1"/>
              <a:t>Його</a:t>
            </a:r>
            <a:r>
              <a:rPr lang="ru-RU" sz="2100" dirty="0"/>
              <a:t> батьками </a:t>
            </a:r>
            <a:r>
              <a:rPr lang="ru-RU" sz="2100" dirty="0" err="1"/>
              <a:t>були</a:t>
            </a:r>
            <a:r>
              <a:rPr lang="ru-RU" sz="2100" dirty="0"/>
              <a:t> 25-річний </a:t>
            </a:r>
            <a:r>
              <a:rPr lang="ru-RU" sz="2100" dirty="0" err="1">
                <a:solidFill>
                  <a:srgbClr val="FF0000"/>
                </a:solidFill>
              </a:rPr>
              <a:t>нотаріус</a:t>
            </a:r>
            <a:r>
              <a:rPr lang="ru-RU" sz="2100" dirty="0">
                <a:solidFill>
                  <a:srgbClr val="FF0000"/>
                </a:solidFill>
              </a:rPr>
              <a:t> </a:t>
            </a:r>
            <a:r>
              <a:rPr lang="ru-RU" sz="2100" dirty="0" err="1">
                <a:solidFill>
                  <a:srgbClr val="FF0000"/>
                </a:solidFill>
              </a:rPr>
              <a:t>П'єро</a:t>
            </a:r>
            <a:r>
              <a:rPr lang="ru-RU" sz="2100" dirty="0">
                <a:solidFill>
                  <a:srgbClr val="FF0000"/>
                </a:solidFill>
              </a:rPr>
              <a:t> </a:t>
            </a:r>
            <a:r>
              <a:rPr lang="ru-RU" sz="2100" dirty="0"/>
              <a:t>і </a:t>
            </a:r>
            <a:r>
              <a:rPr lang="ru-RU" sz="2100" dirty="0" err="1"/>
              <a:t>його</a:t>
            </a:r>
            <a:r>
              <a:rPr lang="ru-RU" sz="2100" dirty="0"/>
              <a:t> </a:t>
            </a:r>
            <a:r>
              <a:rPr lang="ru-RU" sz="2100" dirty="0" err="1"/>
              <a:t>кохана</a:t>
            </a:r>
            <a:r>
              <a:rPr lang="ru-RU" sz="2100" dirty="0"/>
              <a:t>, </a:t>
            </a:r>
            <a:r>
              <a:rPr lang="ru-RU" sz="2100" dirty="0">
                <a:solidFill>
                  <a:srgbClr val="FF0000"/>
                </a:solidFill>
              </a:rPr>
              <a:t>селянка Катерина</a:t>
            </a:r>
            <a:r>
              <a:rPr lang="ru-RU" sz="2100" dirty="0"/>
              <a:t>. </a:t>
            </a:r>
            <a:endParaRPr lang="ru-RU" sz="2100" dirty="0" smtClean="0"/>
          </a:p>
          <a:p>
            <a:endParaRPr lang="ru-RU" sz="2100" dirty="0" smtClean="0"/>
          </a:p>
          <a:p>
            <a:r>
              <a:rPr lang="ru-RU" sz="2100" dirty="0" err="1" smtClean="0"/>
              <a:t>Перші</a:t>
            </a:r>
            <a:r>
              <a:rPr lang="ru-RU" sz="2100" dirty="0" smtClean="0"/>
              <a:t> </a:t>
            </a:r>
            <a:r>
              <a:rPr lang="ru-RU" sz="2100" dirty="0"/>
              <a:t>роки </a:t>
            </a:r>
            <a:r>
              <a:rPr lang="ru-RU" sz="2100" dirty="0" err="1"/>
              <a:t>життя</a:t>
            </a:r>
            <a:r>
              <a:rPr lang="ru-RU" sz="2100" dirty="0"/>
              <a:t> Леонардо </a:t>
            </a:r>
            <a:r>
              <a:rPr lang="ru-RU" sz="2100" dirty="0" err="1"/>
              <a:t>провів</a:t>
            </a:r>
            <a:r>
              <a:rPr lang="ru-RU" sz="2100" dirty="0"/>
              <a:t> разом з </a:t>
            </a:r>
            <a:r>
              <a:rPr lang="ru-RU" sz="2100" dirty="0" err="1"/>
              <a:t>матір'ю</a:t>
            </a:r>
            <a:r>
              <a:rPr lang="ru-RU" sz="2100" dirty="0"/>
              <a:t>. </a:t>
            </a:r>
            <a:r>
              <a:rPr lang="ru-RU" sz="2100" dirty="0" err="1"/>
              <a:t>Його</a:t>
            </a:r>
            <a:r>
              <a:rPr lang="ru-RU" sz="2100" dirty="0"/>
              <a:t> </a:t>
            </a:r>
            <a:r>
              <a:rPr lang="ru-RU" sz="2100" dirty="0" err="1"/>
              <a:t>батько</a:t>
            </a:r>
            <a:r>
              <a:rPr lang="ru-RU" sz="2100" dirty="0"/>
              <a:t> </a:t>
            </a:r>
            <a:r>
              <a:rPr lang="ru-RU" sz="2100" dirty="0" err="1"/>
              <a:t>незабаром</a:t>
            </a:r>
            <a:r>
              <a:rPr lang="ru-RU" sz="2100" dirty="0"/>
              <a:t> </a:t>
            </a:r>
            <a:r>
              <a:rPr lang="ru-RU" sz="2100" dirty="0" err="1"/>
              <a:t>одружився</a:t>
            </a:r>
            <a:r>
              <a:rPr lang="ru-RU" sz="2100" dirty="0"/>
              <a:t> на </a:t>
            </a:r>
            <a:r>
              <a:rPr lang="ru-RU" sz="2100" dirty="0" err="1"/>
              <a:t>багатій</a:t>
            </a:r>
            <a:r>
              <a:rPr lang="ru-RU" sz="2100" dirty="0"/>
              <a:t> і </a:t>
            </a:r>
            <a:r>
              <a:rPr lang="ru-RU" sz="2100" dirty="0" err="1"/>
              <a:t>знатній</a:t>
            </a:r>
            <a:r>
              <a:rPr lang="ru-RU" sz="2100" dirty="0"/>
              <a:t> </a:t>
            </a:r>
            <a:r>
              <a:rPr lang="ru-RU" sz="2100" dirty="0" err="1"/>
              <a:t>дівчині</a:t>
            </a:r>
            <a:r>
              <a:rPr lang="ru-RU" sz="2100" dirty="0"/>
              <a:t>, але </a:t>
            </a:r>
            <a:r>
              <a:rPr lang="ru-RU" sz="2100" dirty="0" err="1"/>
              <a:t>цей</a:t>
            </a:r>
            <a:r>
              <a:rPr lang="ru-RU" sz="2100" dirty="0"/>
              <a:t> </a:t>
            </a:r>
            <a:r>
              <a:rPr lang="ru-RU" sz="2100" dirty="0" err="1"/>
              <a:t>шлюб</a:t>
            </a:r>
            <a:r>
              <a:rPr lang="ru-RU" sz="2100" dirty="0"/>
              <a:t> </a:t>
            </a:r>
            <a:r>
              <a:rPr lang="ru-RU" sz="2100" dirty="0" err="1"/>
              <a:t>виявився</a:t>
            </a:r>
            <a:r>
              <a:rPr lang="ru-RU" sz="2100" dirty="0"/>
              <a:t> </a:t>
            </a:r>
            <a:r>
              <a:rPr lang="ru-RU" sz="2100" dirty="0" err="1"/>
              <a:t>бездітним</a:t>
            </a:r>
            <a:r>
              <a:rPr lang="ru-RU" sz="2100" dirty="0"/>
              <a:t>, і </a:t>
            </a:r>
            <a:r>
              <a:rPr lang="ru-RU" sz="2100" dirty="0" err="1"/>
              <a:t>П'єро</a:t>
            </a:r>
            <a:r>
              <a:rPr lang="ru-RU" sz="2100" dirty="0"/>
              <a:t> забрав </a:t>
            </a:r>
            <a:r>
              <a:rPr lang="ru-RU" sz="2100" dirty="0" err="1"/>
              <a:t>свого</a:t>
            </a:r>
            <a:r>
              <a:rPr lang="ru-RU" sz="2100" dirty="0"/>
              <a:t> </a:t>
            </a:r>
            <a:r>
              <a:rPr lang="ru-RU" sz="2100" dirty="0" err="1"/>
              <a:t>трирічного</a:t>
            </a:r>
            <a:r>
              <a:rPr lang="ru-RU" sz="2100" dirty="0"/>
              <a:t> </a:t>
            </a:r>
            <a:r>
              <a:rPr lang="ru-RU" sz="2100" dirty="0" err="1"/>
              <a:t>сина</a:t>
            </a:r>
            <a:r>
              <a:rPr lang="ru-RU" sz="2100" dirty="0"/>
              <a:t> на </a:t>
            </a:r>
            <a:r>
              <a:rPr lang="ru-RU" sz="2100" dirty="0" err="1"/>
              <a:t>виховання</a:t>
            </a:r>
            <a:r>
              <a:rPr lang="ru-RU" sz="2100" dirty="0"/>
              <a:t>. </a:t>
            </a:r>
            <a:endParaRPr lang="ru-RU" sz="2100" dirty="0" smtClean="0"/>
          </a:p>
          <a:p>
            <a:endParaRPr lang="ru-RU" sz="2100" dirty="0" smtClean="0"/>
          </a:p>
          <a:p>
            <a:r>
              <a:rPr lang="ru-RU" sz="2100" dirty="0" err="1" smtClean="0">
                <a:solidFill>
                  <a:srgbClr val="FF0000"/>
                </a:solidFill>
              </a:rPr>
              <a:t>Розлучений</a:t>
            </a:r>
            <a:r>
              <a:rPr lang="ru-RU" sz="2100" dirty="0" smtClean="0">
                <a:solidFill>
                  <a:srgbClr val="FF0000"/>
                </a:solidFill>
              </a:rPr>
              <a:t> </a:t>
            </a:r>
            <a:r>
              <a:rPr lang="ru-RU" sz="2100" dirty="0">
                <a:solidFill>
                  <a:srgbClr val="FF0000"/>
                </a:solidFill>
              </a:rPr>
              <a:t>з </a:t>
            </a:r>
            <a:r>
              <a:rPr lang="ru-RU" sz="2100" dirty="0" err="1">
                <a:solidFill>
                  <a:srgbClr val="FF0000"/>
                </a:solidFill>
              </a:rPr>
              <a:t>матір'ю</a:t>
            </a:r>
            <a:r>
              <a:rPr lang="ru-RU" sz="2100" dirty="0">
                <a:solidFill>
                  <a:srgbClr val="FF0000"/>
                </a:solidFill>
              </a:rPr>
              <a:t> Леонардо все </a:t>
            </a:r>
            <a:r>
              <a:rPr lang="ru-RU" sz="2100" dirty="0" err="1">
                <a:solidFill>
                  <a:srgbClr val="FF0000"/>
                </a:solidFill>
              </a:rPr>
              <a:t>життя</a:t>
            </a:r>
            <a:r>
              <a:rPr lang="ru-RU" sz="2100" dirty="0">
                <a:solidFill>
                  <a:srgbClr val="FF0000"/>
                </a:solidFill>
              </a:rPr>
              <a:t> </a:t>
            </a:r>
            <a:r>
              <a:rPr lang="ru-RU" sz="2100" dirty="0" err="1">
                <a:solidFill>
                  <a:srgbClr val="FF0000"/>
                </a:solidFill>
              </a:rPr>
              <a:t>намагався</a:t>
            </a:r>
            <a:r>
              <a:rPr lang="ru-RU" sz="2100" dirty="0">
                <a:solidFill>
                  <a:srgbClr val="FF0000"/>
                </a:solidFill>
              </a:rPr>
              <a:t> </a:t>
            </a:r>
            <a:r>
              <a:rPr lang="ru-RU" sz="2100" dirty="0" err="1">
                <a:solidFill>
                  <a:srgbClr val="FF0000"/>
                </a:solidFill>
              </a:rPr>
              <a:t>відтворити</a:t>
            </a:r>
            <a:r>
              <a:rPr lang="ru-RU" sz="2100" dirty="0">
                <a:solidFill>
                  <a:srgbClr val="FF0000"/>
                </a:solidFill>
              </a:rPr>
              <a:t> </a:t>
            </a:r>
            <a:r>
              <a:rPr lang="ru-RU" sz="2100" dirty="0" err="1">
                <a:solidFill>
                  <a:srgbClr val="FF0000"/>
                </a:solidFill>
              </a:rPr>
              <a:t>її</a:t>
            </a:r>
            <a:r>
              <a:rPr lang="ru-RU" sz="2100" dirty="0">
                <a:solidFill>
                  <a:srgbClr val="FF0000"/>
                </a:solidFill>
              </a:rPr>
              <a:t> образ у </a:t>
            </a:r>
            <a:r>
              <a:rPr lang="ru-RU" sz="2100" dirty="0" err="1">
                <a:solidFill>
                  <a:srgbClr val="FF0000"/>
                </a:solidFill>
              </a:rPr>
              <a:t>своїх</a:t>
            </a:r>
            <a:r>
              <a:rPr lang="ru-RU" sz="2100" dirty="0">
                <a:solidFill>
                  <a:srgbClr val="FF0000"/>
                </a:solidFill>
              </a:rPr>
              <a:t> шедеврах.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36" y="1052736"/>
            <a:ext cx="3477324" cy="4882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0919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 rot="201970">
            <a:off x="4580133" y="797688"/>
            <a:ext cx="3738319" cy="5515634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/>
              <a:t>Приблизно</a:t>
            </a:r>
            <a:r>
              <a:rPr lang="ru-RU" dirty="0"/>
              <a:t> з 15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навчався</a:t>
            </a:r>
            <a:r>
              <a:rPr lang="ru-RU" dirty="0"/>
              <a:t> у </a:t>
            </a:r>
            <a:r>
              <a:rPr lang="ru-RU" dirty="0" err="1"/>
              <a:t>майстерні</a:t>
            </a:r>
            <a:r>
              <a:rPr lang="ru-RU" dirty="0"/>
              <a:t> </a:t>
            </a:r>
            <a:r>
              <a:rPr lang="ru-RU" dirty="0" err="1">
                <a:solidFill>
                  <a:srgbClr val="FF0000"/>
                </a:solidFill>
              </a:rPr>
              <a:t>Верроккіо</a:t>
            </a:r>
            <a:r>
              <a:rPr lang="ru-RU" dirty="0"/>
              <a:t>. </a:t>
            </a:r>
            <a:r>
              <a:rPr lang="ru-RU" dirty="0" err="1"/>
              <a:t>Майстерня</a:t>
            </a:r>
            <a:r>
              <a:rPr lang="ru-RU" dirty="0"/>
              <a:t> </a:t>
            </a:r>
            <a:r>
              <a:rPr lang="ru-RU" dirty="0" err="1"/>
              <a:t>Верроккіо</a:t>
            </a:r>
            <a:r>
              <a:rPr lang="ru-RU" dirty="0"/>
              <a:t> </a:t>
            </a:r>
            <a:r>
              <a:rPr lang="ru-RU" dirty="0" err="1"/>
              <a:t>містилася</a:t>
            </a:r>
            <a:r>
              <a:rPr lang="ru-RU" dirty="0"/>
              <a:t> в </a:t>
            </a:r>
            <a:r>
              <a:rPr lang="ru-RU" dirty="0" err="1"/>
              <a:t>інтелектуальному</a:t>
            </a:r>
            <a:r>
              <a:rPr lang="ru-RU" dirty="0"/>
              <a:t> </a:t>
            </a:r>
            <a:r>
              <a:rPr lang="ru-RU" dirty="0" err="1"/>
              <a:t>центрі</a:t>
            </a:r>
            <a:r>
              <a:rPr lang="ru-RU" dirty="0"/>
              <a:t> </a:t>
            </a:r>
            <a:r>
              <a:rPr lang="ru-RU" dirty="0" err="1"/>
              <a:t>тодішньої</a:t>
            </a:r>
            <a:r>
              <a:rPr lang="ru-RU" dirty="0"/>
              <a:t> </a:t>
            </a:r>
            <a:r>
              <a:rPr lang="ru-RU" b="1" dirty="0" err="1"/>
              <a:t>Італії</a:t>
            </a:r>
            <a:r>
              <a:rPr lang="ru-RU" b="1" dirty="0"/>
              <a:t>, </a:t>
            </a:r>
            <a:r>
              <a:rPr lang="ru-RU" b="1" dirty="0" err="1"/>
              <a:t>місті</a:t>
            </a:r>
            <a:r>
              <a:rPr lang="ru-RU" b="1" dirty="0"/>
              <a:t> </a:t>
            </a:r>
            <a:r>
              <a:rPr lang="ru-RU" b="1" dirty="0" err="1"/>
              <a:t>Флоренції</a:t>
            </a:r>
            <a:r>
              <a:rPr lang="ru-RU" b="1" dirty="0"/>
              <a:t>, </a:t>
            </a:r>
            <a:r>
              <a:rPr lang="ru-RU" dirty="0" err="1"/>
              <a:t>що</a:t>
            </a:r>
            <a:r>
              <a:rPr lang="ru-RU" dirty="0"/>
              <a:t> дозволило Леонардо </a:t>
            </a:r>
            <a:r>
              <a:rPr lang="ru-RU" dirty="0" err="1"/>
              <a:t>навчитися</a:t>
            </a:r>
            <a:r>
              <a:rPr lang="ru-RU" dirty="0"/>
              <a:t> </a:t>
            </a:r>
            <a:r>
              <a:rPr lang="ru-RU" dirty="0" err="1"/>
              <a:t>гуманітарним</a:t>
            </a:r>
            <a:r>
              <a:rPr lang="ru-RU" dirty="0"/>
              <a:t> наукам, а </a:t>
            </a:r>
            <a:r>
              <a:rPr lang="ru-RU" dirty="0" err="1"/>
              <a:t>також</a:t>
            </a:r>
            <a:r>
              <a:rPr lang="ru-RU" dirty="0"/>
              <a:t> набути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технічних</a:t>
            </a:r>
            <a:r>
              <a:rPr lang="ru-RU" dirty="0"/>
              <a:t> </a:t>
            </a:r>
            <a:r>
              <a:rPr lang="ru-RU" dirty="0" err="1"/>
              <a:t>знань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Насправді</a:t>
            </a:r>
            <a:r>
              <a:rPr lang="ru-RU" dirty="0"/>
              <a:t>, </a:t>
            </a:r>
            <a:r>
              <a:rPr lang="ru-RU" dirty="0" err="1"/>
              <a:t>офіційно</a:t>
            </a:r>
            <a:r>
              <a:rPr lang="ru-RU" dirty="0"/>
              <a:t> першим </a:t>
            </a:r>
            <a:r>
              <a:rPr lang="ru-RU" dirty="0" err="1"/>
              <a:t>вчителем</a:t>
            </a:r>
            <a:r>
              <a:rPr lang="ru-RU" dirty="0"/>
              <a:t> Леонардо </a:t>
            </a:r>
            <a:r>
              <a:rPr lang="ru-RU" dirty="0" err="1"/>
              <a:t>вважають</a:t>
            </a:r>
            <a:r>
              <a:rPr lang="ru-RU" dirty="0"/>
              <a:t> </a:t>
            </a:r>
            <a:r>
              <a:rPr lang="ru-RU" dirty="0" err="1"/>
              <a:t>Верроккіо</a:t>
            </a:r>
            <a:r>
              <a:rPr lang="ru-RU" dirty="0"/>
              <a:t>, </a:t>
            </a:r>
            <a:r>
              <a:rPr lang="ru-RU" dirty="0" err="1"/>
              <a:t>справжнє</a:t>
            </a:r>
            <a:r>
              <a:rPr lang="ru-RU" dirty="0"/>
              <a:t> </a:t>
            </a:r>
            <a:r>
              <a:rPr lang="ru-RU" dirty="0" err="1"/>
              <a:t>ім'я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>
                <a:solidFill>
                  <a:srgbClr val="FF0000"/>
                </a:solidFill>
              </a:rPr>
              <a:t>Андреа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ді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Мікеле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Чоні</a:t>
            </a:r>
            <a:r>
              <a:rPr lang="ru-RU" dirty="0">
                <a:solidFill>
                  <a:srgbClr val="FF0000"/>
                </a:solidFill>
              </a:rPr>
              <a:t>.</a:t>
            </a:r>
          </a:p>
          <a:p>
            <a:endParaRPr lang="ru-RU" dirty="0"/>
          </a:p>
          <a:p>
            <a:r>
              <a:rPr lang="ru-RU" dirty="0"/>
              <a:t>У </a:t>
            </a:r>
            <a:r>
              <a:rPr lang="ru-RU" dirty="0">
                <a:solidFill>
                  <a:srgbClr val="FF0000"/>
                </a:solidFill>
              </a:rPr>
              <a:t>1473</a:t>
            </a:r>
            <a:r>
              <a:rPr lang="ru-RU" dirty="0"/>
              <a:t> </a:t>
            </a:r>
            <a:r>
              <a:rPr lang="ru-RU" dirty="0" err="1"/>
              <a:t>році</a:t>
            </a:r>
            <a:r>
              <a:rPr lang="ru-RU" dirty="0"/>
              <a:t>, у </a:t>
            </a:r>
            <a:r>
              <a:rPr lang="ru-RU" dirty="0" err="1"/>
              <a:t>віці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20 </a:t>
            </a:r>
            <a:r>
              <a:rPr lang="ru-RU" dirty="0" err="1">
                <a:solidFill>
                  <a:srgbClr val="FF0000"/>
                </a:solidFill>
              </a:rPr>
              <a:t>років</a:t>
            </a:r>
            <a:r>
              <a:rPr lang="ru-RU" dirty="0"/>
              <a:t>, Леонардо да </a:t>
            </a:r>
            <a:r>
              <a:rPr lang="ru-RU" dirty="0" err="1"/>
              <a:t>Вінчі</a:t>
            </a:r>
            <a:r>
              <a:rPr lang="ru-RU" dirty="0"/>
              <a:t> </a:t>
            </a:r>
            <a:r>
              <a:rPr lang="ru-RU" dirty="0" err="1"/>
              <a:t>отримує</a:t>
            </a:r>
            <a:r>
              <a:rPr lang="ru-RU" dirty="0"/>
              <a:t> </a:t>
            </a:r>
            <a:r>
              <a:rPr lang="ru-RU" dirty="0" err="1">
                <a:solidFill>
                  <a:srgbClr val="FF0000"/>
                </a:solidFill>
              </a:rPr>
              <a:t>кваліфікацію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майстра</a:t>
            </a:r>
            <a:r>
              <a:rPr lang="ru-RU" dirty="0">
                <a:solidFill>
                  <a:srgbClr val="FF0000"/>
                </a:solidFill>
              </a:rPr>
              <a:t> в </a:t>
            </a:r>
            <a:r>
              <a:rPr lang="ru-RU" dirty="0" err="1">
                <a:solidFill>
                  <a:srgbClr val="FF0000"/>
                </a:solidFill>
              </a:rPr>
              <a:t>Гільдії</a:t>
            </a:r>
            <a:r>
              <a:rPr lang="ru-RU" dirty="0">
                <a:solidFill>
                  <a:srgbClr val="FF0000"/>
                </a:solidFill>
              </a:rPr>
              <a:t> Святого Луки</a:t>
            </a:r>
            <a:r>
              <a:rPr lang="ru-RU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052737"/>
            <a:ext cx="3528392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2915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47664" y="2348880"/>
            <a:ext cx="6254044" cy="1362075"/>
          </a:xfrm>
        </p:spPr>
        <p:txBody>
          <a:bodyPr>
            <a:normAutofit/>
          </a:bodyPr>
          <a:lstStyle/>
          <a:p>
            <a:r>
              <a:rPr lang="ru-RU" sz="5400" dirty="0" err="1"/>
              <a:t>Творче</a:t>
            </a:r>
            <a:r>
              <a:rPr lang="ru-RU" sz="5400" dirty="0"/>
              <a:t> </a:t>
            </a:r>
            <a:r>
              <a:rPr lang="ru-RU" sz="5400" dirty="0" err="1" smtClean="0"/>
              <a:t>життя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307508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115616" y="4653136"/>
            <a:ext cx="7128792" cy="1728192"/>
          </a:xfrm>
        </p:spPr>
        <p:txBody>
          <a:bodyPr/>
          <a:lstStyle/>
          <a:p>
            <a:r>
              <a:rPr lang="ru-RU" dirty="0"/>
              <a:t>У </a:t>
            </a:r>
            <a:r>
              <a:rPr lang="ru-RU" dirty="0" err="1"/>
              <a:t>віці</a:t>
            </a:r>
            <a:r>
              <a:rPr lang="ru-RU" dirty="0"/>
              <a:t> 24 </a:t>
            </a:r>
            <a:r>
              <a:rPr lang="ru-RU" dirty="0" err="1"/>
              <a:t>років</a:t>
            </a:r>
            <a:r>
              <a:rPr lang="ru-RU" dirty="0"/>
              <a:t> Леонардо і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троє</a:t>
            </a:r>
            <a:r>
              <a:rPr lang="ru-RU" dirty="0"/>
              <a:t> </a:t>
            </a:r>
            <a:r>
              <a:rPr lang="ru-RU" dirty="0" err="1"/>
              <a:t>молодих</a:t>
            </a:r>
            <a:r>
              <a:rPr lang="ru-RU" dirty="0"/>
              <a:t> людей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притягнуті</a:t>
            </a:r>
            <a:r>
              <a:rPr lang="ru-RU" dirty="0"/>
              <a:t> до судового </a:t>
            </a:r>
            <a:r>
              <a:rPr lang="ru-RU" dirty="0" err="1"/>
              <a:t>розгляду</a:t>
            </a:r>
            <a:r>
              <a:rPr lang="ru-RU" dirty="0"/>
              <a:t> за </a:t>
            </a:r>
            <a:r>
              <a:rPr lang="ru-RU" dirty="0" err="1"/>
              <a:t>анонімним</a:t>
            </a:r>
            <a:r>
              <a:rPr lang="ru-RU" dirty="0"/>
              <a:t> </a:t>
            </a:r>
            <a:r>
              <a:rPr lang="ru-RU" dirty="0" err="1"/>
              <a:t>звинуваченням</a:t>
            </a:r>
            <a:r>
              <a:rPr lang="ru-RU" dirty="0"/>
              <a:t> в </a:t>
            </a:r>
            <a:r>
              <a:rPr lang="ru-RU" dirty="0" err="1"/>
              <a:t>содомії</a:t>
            </a:r>
            <a:r>
              <a:rPr lang="ru-RU" dirty="0"/>
              <a:t>, але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 smtClean="0"/>
              <a:t>виправдали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0539"/>
            <a:ext cx="6191250" cy="4095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6802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164</TotalTime>
  <Words>955</Words>
  <Application>Microsoft Office PowerPoint</Application>
  <PresentationFormat>Экран (4:3)</PresentationFormat>
  <Paragraphs>89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Кнопка</vt:lpstr>
      <vt:lpstr>Леонардо да Вінчі </vt:lpstr>
      <vt:lpstr>Презентация PowerPoint</vt:lpstr>
      <vt:lpstr>Життєпис</vt:lpstr>
      <vt:lpstr>Презентация PowerPoint</vt:lpstr>
      <vt:lpstr>Будинок, в якому жив Леонардо</vt:lpstr>
      <vt:lpstr>Презентация PowerPoint</vt:lpstr>
      <vt:lpstr>Презентация PowerPoint</vt:lpstr>
      <vt:lpstr>Творче життя</vt:lpstr>
      <vt:lpstr>Презентация PowerPoint</vt:lpstr>
      <vt:lpstr>Презентация PowerPoint</vt:lpstr>
      <vt:lpstr>Презентация PowerPoint</vt:lpstr>
      <vt:lpstr>Творчий розквіт Леонардо-живописця.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Щоденники Леонардо </vt:lpstr>
      <vt:lpstr>Вшанування пам'яті</vt:lpstr>
      <vt:lpstr>Дякую за увагу!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Леонардо да Вінчі</dc:title>
  <dc:creator>Nika</dc:creator>
  <cp:lastModifiedBy>Nika</cp:lastModifiedBy>
  <cp:revision>16</cp:revision>
  <dcterms:created xsi:type="dcterms:W3CDTF">2013-09-26T10:56:01Z</dcterms:created>
  <dcterms:modified xsi:type="dcterms:W3CDTF">2013-09-26T13:40:36Z</dcterms:modified>
</cp:coreProperties>
</file>