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488832" cy="48320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err="1"/>
              <a:t>Ксенофобія</a:t>
            </a:r>
            <a:r>
              <a:rPr lang="ru-RU" sz="2800" dirty="0"/>
              <a:t> </a:t>
            </a:r>
            <a:r>
              <a:rPr lang="ru-RU" sz="2800" dirty="0" smtClean="0"/>
              <a:t> -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/>
              <a:t>грецьких</a:t>
            </a:r>
            <a:r>
              <a:rPr lang="ru-RU" sz="2800" dirty="0"/>
              <a:t> </a:t>
            </a:r>
            <a:r>
              <a:rPr lang="ru-RU" sz="2800" dirty="0" err="1"/>
              <a:t>слів</a:t>
            </a:r>
            <a:r>
              <a:rPr lang="ru-RU" sz="2800" dirty="0"/>
              <a:t> </a:t>
            </a:r>
            <a:r>
              <a:rPr lang="el-GR" sz="2800" dirty="0"/>
              <a:t>ξένος (</a:t>
            </a:r>
            <a:r>
              <a:rPr lang="ru-RU" sz="2800" dirty="0" err="1"/>
              <a:t>ксенос</a:t>
            </a:r>
            <a:r>
              <a:rPr lang="ru-RU" sz="2800" dirty="0"/>
              <a:t>),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означає</a:t>
            </a:r>
            <a:r>
              <a:rPr lang="ru-RU" sz="2800" dirty="0"/>
              <a:t> "</a:t>
            </a:r>
            <a:r>
              <a:rPr lang="ru-RU" sz="2800" dirty="0" err="1"/>
              <a:t>чужинець</a:t>
            </a:r>
            <a:r>
              <a:rPr lang="ru-RU" sz="2800" dirty="0"/>
              <a:t>", "</a:t>
            </a:r>
            <a:r>
              <a:rPr lang="ru-RU" sz="2800" dirty="0" err="1"/>
              <a:t>незнайомець</a:t>
            </a:r>
            <a:r>
              <a:rPr lang="ru-RU" sz="2800" dirty="0"/>
              <a:t>", та </a:t>
            </a:r>
            <a:r>
              <a:rPr lang="el-GR" sz="2800" dirty="0"/>
              <a:t>φόβος (</a:t>
            </a:r>
            <a:r>
              <a:rPr lang="ru-RU" sz="2800" dirty="0" err="1"/>
              <a:t>фобос</a:t>
            </a:r>
            <a:r>
              <a:rPr lang="ru-RU" sz="2800" dirty="0"/>
              <a:t>),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означає</a:t>
            </a:r>
            <a:r>
              <a:rPr lang="ru-RU" sz="2800" dirty="0"/>
              <a:t> "страх". — </a:t>
            </a:r>
            <a:r>
              <a:rPr lang="ru-RU" sz="2800" dirty="0" err="1"/>
              <a:t>це</a:t>
            </a:r>
            <a:r>
              <a:rPr lang="ru-RU" sz="2800" dirty="0"/>
              <a:t>:</a:t>
            </a:r>
          </a:p>
          <a:p>
            <a:endParaRPr lang="ru-RU" sz="2800" dirty="0"/>
          </a:p>
          <a:p>
            <a:r>
              <a:rPr lang="ru-RU" sz="2800" dirty="0"/>
              <a:t>1) </a:t>
            </a:r>
            <a:r>
              <a:rPr lang="ru-RU" sz="2800" dirty="0" err="1"/>
              <a:t>хворобливий</a:t>
            </a:r>
            <a:r>
              <a:rPr lang="ru-RU" sz="2800" dirty="0"/>
              <a:t> стан,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виявляється</a:t>
            </a:r>
            <a:r>
              <a:rPr lang="ru-RU" sz="2800" dirty="0"/>
              <a:t> у </a:t>
            </a:r>
            <a:r>
              <a:rPr lang="ru-RU" sz="2800" dirty="0" err="1"/>
              <a:t>нав'язливому</a:t>
            </a:r>
            <a:r>
              <a:rPr lang="ru-RU" sz="2800" dirty="0"/>
              <a:t> </a:t>
            </a:r>
            <a:r>
              <a:rPr lang="ru-RU" sz="2800" dirty="0" err="1"/>
              <a:t>страсі</a:t>
            </a:r>
            <a:r>
              <a:rPr lang="ru-RU" sz="2800" dirty="0"/>
              <a:t> </a:t>
            </a:r>
            <a:r>
              <a:rPr lang="ru-RU" sz="2800" dirty="0" err="1"/>
              <a:t>стосовно</a:t>
            </a:r>
            <a:r>
              <a:rPr lang="ru-RU" sz="2800" dirty="0"/>
              <a:t> </a:t>
            </a:r>
            <a:r>
              <a:rPr lang="ru-RU" sz="2800" dirty="0" err="1"/>
              <a:t>чужинців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просто </a:t>
            </a:r>
            <a:r>
              <a:rPr lang="ru-RU" sz="2800" dirty="0" err="1"/>
              <a:t>чогось</a:t>
            </a:r>
            <a:r>
              <a:rPr lang="ru-RU" sz="2800" dirty="0"/>
              <a:t> </a:t>
            </a:r>
            <a:r>
              <a:rPr lang="ru-RU" sz="2800" dirty="0" err="1"/>
              <a:t>незнайомого</a:t>
            </a:r>
            <a:r>
              <a:rPr lang="ru-RU" sz="2800" dirty="0"/>
              <a:t>, </a:t>
            </a:r>
            <a:r>
              <a:rPr lang="ru-RU" sz="2800" dirty="0" err="1"/>
              <a:t>чужоземного</a:t>
            </a:r>
            <a:r>
              <a:rPr lang="ru-RU" sz="2800" dirty="0"/>
              <a:t>;</a:t>
            </a:r>
          </a:p>
          <a:p>
            <a:endParaRPr lang="ru-RU" sz="2800" dirty="0"/>
          </a:p>
          <a:p>
            <a:r>
              <a:rPr lang="ru-RU" sz="2800" dirty="0"/>
              <a:t>2) страх перед </a:t>
            </a:r>
            <a:r>
              <a:rPr lang="ru-RU" sz="2800" dirty="0" err="1"/>
              <a:t>чужоземцями</a:t>
            </a:r>
            <a:r>
              <a:rPr lang="ru-RU" sz="2800" dirty="0"/>
              <a:t> та ненависть до них.</a:t>
            </a:r>
          </a:p>
        </p:txBody>
      </p:sp>
    </p:spTree>
    <p:extLst>
      <p:ext uri="{BB962C8B-B14F-4D97-AF65-F5344CB8AC3E}">
        <p14:creationId xmlns:p14="http://schemas.microsoft.com/office/powerpoint/2010/main" val="4022982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6"/>
          <a:stretch/>
        </p:blipFill>
        <p:spPr bwMode="auto">
          <a:xfrm>
            <a:off x="251520" y="197427"/>
            <a:ext cx="4824536" cy="3678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81" y="3918411"/>
            <a:ext cx="20383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575" y="4581128"/>
            <a:ext cx="263842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414" y="197428"/>
            <a:ext cx="3639050" cy="2360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47950"/>
            <a:ext cx="291465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373" y="4327554"/>
            <a:ext cx="29051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9842"/>
            <a:ext cx="2832501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627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08720"/>
            <a:ext cx="69127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/>
              <a:t>Фаши́зм</a:t>
            </a:r>
            <a:r>
              <a:rPr lang="vi-VN" sz="2800" dirty="0"/>
              <a:t> (італ. </a:t>
            </a:r>
            <a:r>
              <a:rPr lang="en-US" sz="2800" dirty="0" err="1"/>
              <a:t>fascismo</a:t>
            </a:r>
            <a:r>
              <a:rPr lang="en-US" sz="2800" dirty="0"/>
              <a:t>, </a:t>
            </a:r>
            <a:r>
              <a:rPr lang="vi-VN" sz="2800" dirty="0"/>
              <a:t>від італ. </a:t>
            </a:r>
            <a:r>
              <a:rPr lang="en-US" sz="2800" dirty="0" err="1"/>
              <a:t>fascio</a:t>
            </a:r>
            <a:r>
              <a:rPr lang="en-US" sz="2800" dirty="0"/>
              <a:t> — </a:t>
            </a:r>
            <a:r>
              <a:rPr lang="vi-VN" sz="2800" dirty="0"/>
              <a:t>зв'язка, об'єднання) — спочатку самоназва правого руху в Італії під Беніто Муссоліні, який правив з 1922 по 1943 рр</a:t>
            </a:r>
            <a:r>
              <a:rPr lang="vi-VN" sz="2800" dirty="0" smtClean="0"/>
              <a:t>.</a:t>
            </a:r>
            <a:r>
              <a:rPr lang="uk-UA" sz="2800" dirty="0"/>
              <a:t>; форма правління та радикальна авторитарна імперіалістична націоналістична ідеологія, характерними ознаками якої є сильний культ особи, мілітаризм, тоталітаризм, імперіалізм та ідея постійної війни і панування.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15668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9510"/>
            <a:ext cx="288632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1" r="75865" b="46846"/>
          <a:stretch/>
        </p:blipFill>
        <p:spPr bwMode="auto">
          <a:xfrm>
            <a:off x="0" y="-531440"/>
            <a:ext cx="2448272" cy="2601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938" y="31691"/>
            <a:ext cx="3570907" cy="258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3806"/>
            <a:ext cx="3253382" cy="267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392" y="2420888"/>
            <a:ext cx="3066851" cy="267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505" y="4496745"/>
            <a:ext cx="3163887" cy="236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971550"/>
            <a:ext cx="3719513" cy="491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4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38100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03585"/>
            <a:ext cx="3822848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367240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608" y="4149080"/>
            <a:ext cx="33908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092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73448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/>
              <a:t>Раси́зм</a:t>
            </a:r>
            <a:r>
              <a:rPr lang="vi-VN" sz="2800" dirty="0"/>
              <a:t> — світогляд, а також політичні теорії і практичні дії, що ґрунтуються на расовій дискримінації, на поділі людей на біологічно різні групи на основі видимих особливостей зовнішнього вигляду, як-от: колір шкіри, структура та колір волосся, риси обличчя, будова тіла тощо, тобто на раси, і різному ставленні до людей та їхніх спільнот залежно від приналежності до цих груп (рас).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45589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288032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92696"/>
            <a:ext cx="4608512" cy="332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t="7531" r="5355" b="19296"/>
          <a:stretch/>
        </p:blipFill>
        <p:spPr bwMode="auto">
          <a:xfrm>
            <a:off x="415636" y="3789040"/>
            <a:ext cx="2798618" cy="233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" t="5801" r="4691" b="27020"/>
          <a:stretch/>
        </p:blipFill>
        <p:spPr bwMode="auto">
          <a:xfrm>
            <a:off x="3214254" y="4074921"/>
            <a:ext cx="2869913" cy="260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" t="6737" r="5599" b="24154"/>
          <a:stretch/>
        </p:blipFill>
        <p:spPr bwMode="auto">
          <a:xfrm>
            <a:off x="6335204" y="4074921"/>
            <a:ext cx="2808796" cy="282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522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20688"/>
            <a:ext cx="69127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/>
              <a:t>Націоналі́зм </a:t>
            </a:r>
            <a:r>
              <a:rPr lang="vi-VN" sz="2800" dirty="0"/>
              <a:t>(фр. </a:t>
            </a:r>
            <a:r>
              <a:rPr lang="en-US" sz="2800" dirty="0" err="1"/>
              <a:t>nationalisme</a:t>
            </a:r>
            <a:r>
              <a:rPr lang="en-US" sz="2800" dirty="0"/>
              <a:t>) — </a:t>
            </a:r>
            <a:r>
              <a:rPr lang="vi-VN" sz="2800" dirty="0"/>
              <a:t>ідеологія і напрямок політики, базовим принципом яких є теза про цінність нації як найвищої форми суспільної єдності та її первинності в державотворчому </a:t>
            </a:r>
            <a:r>
              <a:rPr lang="vi-VN" sz="2800" dirty="0" smtClean="0"/>
              <a:t>процесі</a:t>
            </a:r>
            <a:r>
              <a:rPr lang="uk-UA" sz="2800" dirty="0"/>
              <a:t>. У своїй основі націоналізм проповідує вірність і відданість своїй нації, політичну незалежність і роботу на благо власного народу, об'єднання національної самосвідомості для практичної захисту умов життя нації, її території проживання, економічних ресурсів та духовних цінностей.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411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410445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0689"/>
            <a:ext cx="295232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4160"/>
            <a:ext cx="3055046" cy="361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868" y="2852937"/>
            <a:ext cx="2312132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6" y="3068960"/>
            <a:ext cx="373603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63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08720"/>
            <a:ext cx="70567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/>
              <a:t>Шовіні́зм </a:t>
            </a:r>
            <a:r>
              <a:rPr lang="vi-VN" sz="2800" dirty="0"/>
              <a:t>(фр. </a:t>
            </a:r>
            <a:r>
              <a:rPr lang="en-US" sz="2800" dirty="0" err="1"/>
              <a:t>chauvinisme</a:t>
            </a:r>
            <a:r>
              <a:rPr lang="en-US" sz="2800" dirty="0"/>
              <a:t>, </a:t>
            </a:r>
            <a:r>
              <a:rPr lang="vi-VN" sz="2800" dirty="0"/>
              <a:t>в англ. версії — джингоїзм) — пропагування національної переваги на чужих етнічних територіях (на територіях іншої етнічної спільноти одним народом (нацією) — іншим народам (націям)). В ширшому значенні, це ідеологія, яка пропагує національну перевагу однієї нації над іншими і обґрунтовує «право» на дискримінацію та пригнічення інших націй.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96691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833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488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/>
              <a:t>Націона́льний соціалі́зм або націона́л-соціалі́зм</a:t>
            </a:r>
            <a:r>
              <a:rPr lang="vi-VN" sz="2800" dirty="0"/>
              <a:t> (нім. </a:t>
            </a:r>
            <a:r>
              <a:rPr lang="en-US" sz="2800" dirty="0" err="1"/>
              <a:t>Nationalsozialismus</a:t>
            </a:r>
            <a:r>
              <a:rPr lang="en-US" sz="2800" dirty="0"/>
              <a:t>, </a:t>
            </a:r>
            <a:r>
              <a:rPr lang="vi-VN" sz="2800" dirty="0"/>
              <a:t>скорочено — </a:t>
            </a:r>
            <a:r>
              <a:rPr lang="vi-VN" sz="2800" b="1" dirty="0"/>
              <a:t>наци́зм</a:t>
            </a:r>
            <a:r>
              <a:rPr lang="vi-VN" sz="2800" dirty="0"/>
              <a:t>) — політична ідеологія, яка була економічною і політичною доктриною Німеччини (у часи Третього рейху). Термін вживався для позначення політичних течій також і в інших країнах, наприклад, в СРСР, де, по відношенню до встановленого у 1920-ті роки політичного режиму, також вживався термін «режим націонал-соціалізму»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12492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78</TotalTime>
  <Words>396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Yulya</dc:creator>
  <cp:lastModifiedBy>Yulya</cp:lastModifiedBy>
  <cp:revision>8</cp:revision>
  <dcterms:created xsi:type="dcterms:W3CDTF">2013-11-04T18:33:02Z</dcterms:created>
  <dcterms:modified xsi:type="dcterms:W3CDTF">2013-11-04T20:55:29Z</dcterms:modified>
</cp:coreProperties>
</file>