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59" r:id="rId5"/>
    <p:sldId id="260" r:id="rId6"/>
    <p:sldId id="263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 advTm="40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Tm="40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Tm="40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Tm="40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40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Tm="40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Tm="40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Tm="40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Tm="40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Tm="40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Tm="40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07.10.2013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 advTm="40000">
    <p:dissolv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980728"/>
            <a:ext cx="57423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Іконопис (від ікона і писати) - іконописання, іконне писання, вид живопису, релігійної за темами, сюжетами, і призначенням. У найбільш загальному сенсі - створення священних зображень, сприяють молитві і поклонінню невидимому Бога та святих, перед їх видимими образами</a:t>
            </a:r>
            <a:endParaRPr lang="ru-RU" sz="2400" dirty="0"/>
          </a:p>
        </p:txBody>
      </p:sp>
      <p:pic>
        <p:nvPicPr>
          <p:cNvPr id="1026" name="Picture 2" descr="C:\Users\Sany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268760"/>
            <a:ext cx="3168352" cy="331028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2492896"/>
            <a:ext cx="4572000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uk-UA" dirty="0" smtClean="0"/>
              <a:t>	</a:t>
            </a:r>
            <a:r>
              <a:rPr lang="uk-UA" sz="2800" dirty="0" smtClean="0"/>
              <a:t>Дякую за увагу</a:t>
            </a:r>
            <a:endParaRPr lang="ru-RU" sz="2800" dirty="0"/>
          </a:p>
        </p:txBody>
      </p:sp>
    </p:spTree>
  </p:cSld>
  <p:clrMapOvr>
    <a:masterClrMapping/>
  </p:clrMapOvr>
  <p:transition spd="slow" advTm="40000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anya\Desktop\220px-Spas_vsederzhitel_sina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3600400" cy="5397500"/>
          </a:xfrm>
          <a:prstGeom prst="rect">
            <a:avLst/>
          </a:prstGeom>
          <a:noFill/>
        </p:spPr>
      </p:pic>
      <p:pic>
        <p:nvPicPr>
          <p:cNvPr id="2051" name="Picture 3" descr="C:\Users\Sany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692696"/>
            <a:ext cx="3275508" cy="5328592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457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Ікона </a:t>
            </a:r>
            <a:r>
              <a:rPr lang="ru-RU" sz="2400" dirty="0" smtClean="0"/>
              <a:t>- </a:t>
            </a:r>
            <a:r>
              <a:rPr lang="ru-RU" sz="2400" dirty="0" smtClean="0"/>
              <a:t>у християнстві (головним чином , у православ'ї , католицизмі та давньосхідних церквах ) зображення осіб або подій священної чи церковної історії , що є предметом шанування , яке у православних і католиків закріплено догматом Сьомого Вселенського собору 787 року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  <p:pic>
        <p:nvPicPr>
          <p:cNvPr id="3074" name="Picture 2" descr="C:\Users\Sanya\Desktop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836712"/>
            <a:ext cx="2376264" cy="4320480"/>
          </a:xfrm>
          <a:prstGeom prst="rect">
            <a:avLst/>
          </a:prstGeom>
          <a:noFill/>
        </p:spPr>
      </p:pic>
      <p:pic>
        <p:nvPicPr>
          <p:cNvPr id="3075" name="Picture 3" descr="C:\Users\Sanya\Desktop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717032"/>
            <a:ext cx="2520280" cy="292494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4320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У вузькому сенсі , прийнятому в мистецтвознавстві , іконами зазвичай називаються зображення, виконані в рамках східнохристиянської традиції на твердій поверхні (переважно на липовій дошці , покритій левкас , тобто алебастром , розведеному з рідким клеєм ) і забезпечені </a:t>
            </a:r>
            <a:r>
              <a:rPr lang="ru-RU" sz="2400" dirty="0" smtClean="0"/>
              <a:t>спеціальними символами та знаками.</a:t>
            </a:r>
            <a:endParaRPr lang="ru-RU" sz="2400" dirty="0"/>
          </a:p>
        </p:txBody>
      </p:sp>
      <p:pic>
        <p:nvPicPr>
          <p:cNvPr id="4098" name="Picture 2" descr="C:\Users\Sanya\Desktop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196752"/>
            <a:ext cx="2970658" cy="4176463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Sanya\Desktop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2347491" cy="4597574"/>
          </a:xfrm>
          <a:prstGeom prst="rect">
            <a:avLst/>
          </a:prstGeom>
          <a:noFill/>
        </p:spPr>
      </p:pic>
      <p:pic>
        <p:nvPicPr>
          <p:cNvPr id="5123" name="Picture 3" descr="C:\Users\Sanya\Desktop\images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692696"/>
            <a:ext cx="2804690" cy="4536503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799288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Образ з'явився в християнському мистецтві спочатку. Створення перших ікон переказ відносить до апостольських часів і пов'язують з ім'ям євангеліста Луки . Найдавніші з </a:t>
            </a:r>
            <a:r>
              <a:rPr lang="ru-RU" sz="2000" dirty="0" smtClean="0"/>
              <a:t>д</a:t>
            </a:r>
            <a:r>
              <a:rPr lang="uk-UA" sz="2000" dirty="0" smtClean="0"/>
              <a:t>ійшовших до нас відносяться</a:t>
            </a:r>
          </a:p>
          <a:p>
            <a:r>
              <a:rPr lang="ru-RU" sz="2000" dirty="0" smtClean="0"/>
              <a:t>до </a:t>
            </a:r>
            <a:r>
              <a:rPr lang="en-US" sz="2000" dirty="0" smtClean="0"/>
              <a:t>VI </a:t>
            </a:r>
            <a:r>
              <a:rPr lang="ru-RU" sz="2000" dirty="0" smtClean="0"/>
              <a:t>століття і виконані в техніці енкаустики на дерев'яній основі , що ріднить їх з єгипетським мистецтвом (так звані « фаюмські портрети »).</a:t>
            </a:r>
          </a:p>
          <a:p>
            <a:r>
              <a:rPr lang="ru-RU" sz="2000" dirty="0" smtClean="0"/>
              <a:t>Трульський (або П'ято - Шостий ) Собор забороняє символічні зображення Спасителя , наказуючи зображати Його тільки «по людському єству ».</a:t>
            </a:r>
          </a:p>
          <a:p>
            <a:r>
              <a:rPr lang="ru-RU" sz="2000" dirty="0" smtClean="0"/>
              <a:t>У </a:t>
            </a:r>
            <a:r>
              <a:rPr lang="en-US" sz="2000" dirty="0" smtClean="0"/>
              <a:t>VIII </a:t>
            </a:r>
            <a:r>
              <a:rPr lang="ru-RU" sz="2000" dirty="0" smtClean="0"/>
              <a:t>столітті християнська Церква зіткнулася з єрессю іконоборства , ідеологія якої взяла гору повністю в державній , церковній та культурного життя. Ікони продовжили створюватися в провінціях , далеко від імператорського і церковного нагляду . Вироблення адекватної відповіді іконоборцям , прийняття догмату іконопочитання на Сьомому Вселенському соборі ( 787 рік ) принесли більш глибоке розуміння ікони , підвівши серйозні богословські основи , зв'язавши богослов'я образу з христологічними догматами .</a:t>
            </a:r>
            <a:endParaRPr lang="ru-RU" sz="2000" dirty="0"/>
          </a:p>
        </p:txBody>
      </p:sp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Sanya\Desktop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836712"/>
            <a:ext cx="3384376" cy="5256584"/>
          </a:xfrm>
          <a:prstGeom prst="rect">
            <a:avLst/>
          </a:prstGeom>
          <a:noFill/>
        </p:spPr>
      </p:pic>
      <p:pic>
        <p:nvPicPr>
          <p:cNvPr id="6147" name="Picture 3" descr="C:\Users\Sanya\Desktop\images (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7" y="836712"/>
            <a:ext cx="3672408" cy="5184576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97346"/>
            <a:ext cx="76328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Матеріали , використовувані в іконописі , можуть мати </a:t>
            </a:r>
            <a:r>
              <a:rPr lang="ru-RU" sz="2000" dirty="0" smtClean="0"/>
              <a:t>рослинн</a:t>
            </a:r>
            <a:r>
              <a:rPr lang="ru-RU" sz="2000" dirty="0" smtClean="0"/>
              <a:t>е</a:t>
            </a:r>
            <a:r>
              <a:rPr lang="ru-RU" sz="2000" dirty="0" smtClean="0"/>
              <a:t> </a:t>
            </a:r>
            <a:r>
              <a:rPr lang="ru-RU" sz="2000" dirty="0" smtClean="0"/>
              <a:t>( дошка) , мінеральне (пігменти фарб) і </a:t>
            </a:r>
            <a:r>
              <a:rPr lang="ru-RU" sz="2000" dirty="0" smtClean="0"/>
              <a:t>тваринне </a:t>
            </a:r>
            <a:r>
              <a:rPr lang="ru-RU" sz="2000" dirty="0" smtClean="0"/>
              <a:t>( яєчна основа темпери , рибний або мездровий клей ) походження .</a:t>
            </a:r>
          </a:p>
          <a:p>
            <a:r>
              <a:rPr lang="ru-RU" sz="2000" dirty="0" smtClean="0"/>
              <a:t>На дерев'яну основу з обраним поглибленням - « ковчегом » (або без нього) наклеюється тканина - « паволока ». Далі наноситься крейдяний або алебастровий грунт - « левкас ». Перший етап безпосередньо мальовничій роботи - « роскришь » - прокладка основних тонів . В </a:t>
            </a:r>
            <a:r>
              <a:rPr lang="ru-RU" sz="2000" dirty="0" smtClean="0"/>
              <a:t>якості  </a:t>
            </a:r>
            <a:r>
              <a:rPr lang="ru-RU" sz="2000" dirty="0" smtClean="0"/>
              <a:t>фарби використовується яєчна темпера на натуральних пігментах . Процес роботи над ликом завершує накладення « движків » - світлих крапок , плям і рис у найбільш напружених ділянках зображення . На заключній стадії слід розпис одягів , волосся і інших необхідних деталей зображення твореним золотом , або проводиться золочення на асист . По завершенні всіх робіт ікона покривається захисним шаром - натуральною оліфою .</a:t>
            </a:r>
            <a:endParaRPr lang="ru-RU" sz="2000" dirty="0"/>
          </a:p>
        </p:txBody>
      </p:sp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Sanya\Desktop\images (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4" y="333360"/>
            <a:ext cx="3620022" cy="5111864"/>
          </a:xfrm>
          <a:prstGeom prst="rect">
            <a:avLst/>
          </a:prstGeom>
          <a:noFill/>
        </p:spPr>
      </p:pic>
      <p:pic>
        <p:nvPicPr>
          <p:cNvPr id="7171" name="Picture 3" descr="C:\Users\Sany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332656"/>
            <a:ext cx="3456384" cy="5277355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</TotalTime>
  <Words>424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Sanya</dc:creator>
  <cp:lastModifiedBy>Sanya</cp:lastModifiedBy>
  <cp:revision>4</cp:revision>
  <dcterms:created xsi:type="dcterms:W3CDTF">2013-10-07T17:11:51Z</dcterms:created>
  <dcterms:modified xsi:type="dcterms:W3CDTF">2013-10-07T17:47:13Z</dcterms:modified>
</cp:coreProperties>
</file>