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2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EF3358-5A02-445B-BEFD-DF0F13A96D27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82B1B4-CC53-44AD-A154-CF810B69D2E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2342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36E49C-34FD-4BF9-B1F3-A596AB3805C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12A10-A90D-4C65-9885-D54DE0158D83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12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3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525C2FB-71EA-468D-825D-5A3D5DE5339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06ABE-5F89-4264-91CB-DD00FCB31637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28FF-7DDB-4C6F-A2D0-6470A28F1C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ectangle à coins arrondis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51638-693B-4F15-B529-59DB5AD73BD0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7C832-7C34-45DB-B79D-4969673044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ectangle à coins arrondis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13D1-C275-494A-9BE3-B9A295A6ED0D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11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1239C-6703-4A5B-BE95-81AF1310516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5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6E6AD22-9144-40EB-A116-90DFE020D09D}" type="datetimeFigureOut">
              <a:rPr lang="fr-FR"/>
              <a:pPr>
                <a:defRPr/>
              </a:pPr>
              <a:t>15/02/2015</a:t>
            </a:fld>
            <a:endParaRPr lang="fr-FR"/>
          </a:p>
        </p:txBody>
      </p:sp>
      <p:sp>
        <p:nvSpPr>
          <p:cNvPr id="1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886200" cy="457200"/>
          </a:xfrm>
          <a:prstGeom prst="rect">
            <a:avLst/>
          </a:prstGeom>
        </p:spPr>
        <p:txBody>
          <a:bodyPr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46050" y="6208713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AE671F4-3EED-4FC1-8D4B-641811EE1F4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ux.prensamundo.com/p-journaux-france.htm" TargetMode="External"/><Relationship Id="rId7" Type="http://schemas.openxmlformats.org/officeDocument/2006/relationships/hyperlink" Target="http://info.francetelevisions.fr/?id-categorie=journaux" TargetMode="External"/><Relationship Id="rId2" Type="http://schemas.openxmlformats.org/officeDocument/2006/relationships/hyperlink" Target="http://corumcle.edres74.ac-grenoble.fr/presse/pressefr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journaux.net/" TargetMode="External"/><Relationship Id="rId5" Type="http://schemas.openxmlformats.org/officeDocument/2006/relationships/hyperlink" Target="http://journaux.prensamundo.com/" TargetMode="External"/><Relationship Id="rId4" Type="http://schemas.openxmlformats.org/officeDocument/2006/relationships/hyperlink" Target="http://www.euroresidentes.com/newsfr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ous-titr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7165032" cy="3396952"/>
          </a:xfrm>
        </p:spPr>
        <p:txBody>
          <a:bodyPr/>
          <a:lstStyle/>
          <a:p>
            <a:r>
              <a:rPr lang="es-ES" b="1" u="sng" dirty="0" smtClean="0">
                <a:hlinkClick r:id="rId2"/>
              </a:rPr>
              <a:t>les </a:t>
            </a:r>
            <a:r>
              <a:rPr lang="es-ES" b="1" u="sng" dirty="0" err="1" smtClean="0">
                <a:hlinkClick r:id="rId2"/>
              </a:rPr>
              <a:t>journaux</a:t>
            </a:r>
            <a:r>
              <a:rPr lang="es-ES" b="1" u="sng" dirty="0" smtClean="0">
                <a:hlinkClick r:id="rId2"/>
              </a:rPr>
              <a:t> </a:t>
            </a:r>
            <a:r>
              <a:rPr lang="es-ES" b="1" u="sng" dirty="0" err="1" smtClean="0">
                <a:hlinkClick r:id="rId2"/>
              </a:rPr>
              <a:t>français</a:t>
            </a:r>
            <a:r>
              <a:rPr lang="es-ES" b="1" u="sng" dirty="0" smtClean="0">
                <a:hlinkClick r:id="rId2"/>
              </a:rPr>
              <a:t>, la </a:t>
            </a:r>
            <a:r>
              <a:rPr lang="es-ES" b="1" u="sng" dirty="0" err="1" smtClean="0">
                <a:hlinkClick r:id="rId2"/>
              </a:rPr>
              <a:t>presse</a:t>
            </a:r>
            <a:r>
              <a:rPr lang="es-ES" b="1" u="sng" dirty="0" smtClean="0">
                <a:hlinkClick r:id="rId2"/>
              </a:rPr>
              <a:t> </a:t>
            </a:r>
            <a:r>
              <a:rPr lang="es-ES" b="1" u="sng" dirty="0" err="1" smtClean="0">
                <a:hlinkClick r:id="rId2"/>
              </a:rPr>
              <a:t>française</a:t>
            </a:r>
            <a:endParaRPr lang="es-ES" b="1" u="sng" dirty="0" smtClean="0"/>
          </a:p>
          <a:p>
            <a:r>
              <a:rPr lang="es-ES" b="1" u="sng" dirty="0" err="1" smtClean="0">
                <a:hlinkClick r:id="rId3"/>
              </a:rPr>
              <a:t>Journaux</a:t>
            </a:r>
            <a:r>
              <a:rPr lang="es-ES" b="1" u="sng" dirty="0" smtClean="0">
                <a:hlinkClick r:id="rId3"/>
              </a:rPr>
              <a:t> du France</a:t>
            </a:r>
            <a:endParaRPr lang="es-ES" b="1" u="sng" dirty="0" smtClean="0"/>
          </a:p>
          <a:p>
            <a:r>
              <a:rPr lang="es-ES" b="1" u="sng" dirty="0" smtClean="0">
                <a:hlinkClick r:id="rId4"/>
              </a:rPr>
              <a:t>LES JOURNAUX FRANÇAIS EN LIGNE</a:t>
            </a:r>
            <a:endParaRPr lang="es-ES" b="1" u="sng" dirty="0" smtClean="0"/>
          </a:p>
          <a:p>
            <a:r>
              <a:rPr lang="es-ES" b="1" u="sng" dirty="0" err="1" smtClean="0">
                <a:hlinkClick r:id="rId5"/>
              </a:rPr>
              <a:t>Journaux</a:t>
            </a:r>
            <a:r>
              <a:rPr lang="es-ES" b="1" u="sng" dirty="0" smtClean="0">
                <a:hlinkClick r:id="rId5"/>
              </a:rPr>
              <a:t> Du Monde en </a:t>
            </a:r>
            <a:r>
              <a:rPr lang="es-ES" b="1" u="sng" dirty="0" err="1" smtClean="0">
                <a:hlinkClick r:id="rId5"/>
              </a:rPr>
              <a:t>Français</a:t>
            </a:r>
            <a:r>
              <a:rPr lang="es-ES" b="1" u="sng" dirty="0" smtClean="0">
                <a:hlinkClick r:id="rId5"/>
              </a:rPr>
              <a:t> -…</a:t>
            </a:r>
            <a:endParaRPr lang="es-ES" b="1" u="sng" dirty="0" smtClean="0"/>
          </a:p>
          <a:p>
            <a:r>
              <a:rPr lang="es-ES" b="1" u="sng" dirty="0" smtClean="0">
                <a:hlinkClick r:id="rId6"/>
              </a:rPr>
              <a:t>journaux.net - les </a:t>
            </a:r>
            <a:r>
              <a:rPr lang="es-ES" b="1" u="sng" dirty="0" err="1" smtClean="0">
                <a:hlinkClick r:id="rId6"/>
              </a:rPr>
              <a:t>journaux</a:t>
            </a:r>
            <a:r>
              <a:rPr lang="es-ES" b="1" u="sng" dirty="0" smtClean="0">
                <a:hlinkClick r:id="rId6"/>
              </a:rPr>
              <a:t> </a:t>
            </a:r>
            <a:r>
              <a:rPr lang="es-ES" b="1" u="sng" dirty="0" err="1" smtClean="0">
                <a:hlinkClick r:id="rId6"/>
              </a:rPr>
              <a:t>français</a:t>
            </a:r>
            <a:r>
              <a:rPr lang="es-ES" b="1" u="sng" dirty="0" smtClean="0">
                <a:hlinkClick r:id="rId6"/>
              </a:rPr>
              <a:t>,…</a:t>
            </a:r>
            <a:endParaRPr lang="es-ES" b="1" u="sng" dirty="0" smtClean="0"/>
          </a:p>
          <a:p>
            <a:r>
              <a:rPr lang="es-ES" b="1" u="sng" dirty="0" err="1" smtClean="0">
                <a:hlinkClick r:id="rId7"/>
              </a:rPr>
              <a:t>L'info</a:t>
            </a:r>
            <a:r>
              <a:rPr lang="es-ES" b="1" u="sng" dirty="0" smtClean="0">
                <a:hlinkClick r:id="rId7"/>
              </a:rPr>
              <a:t> en </a:t>
            </a:r>
            <a:r>
              <a:rPr lang="es-ES" b="1" u="sng" dirty="0" err="1" smtClean="0">
                <a:hlinkClick r:id="rId7"/>
              </a:rPr>
              <a:t>vidéo</a:t>
            </a:r>
            <a:r>
              <a:rPr lang="es-ES" b="1" u="sng" dirty="0" smtClean="0">
                <a:hlinkClick r:id="rId7"/>
              </a:rPr>
              <a:t> - France </a:t>
            </a:r>
            <a:r>
              <a:rPr lang="es-ES" b="1" u="sng" dirty="0" err="1" smtClean="0">
                <a:hlinkClick r:id="rId7"/>
              </a:rPr>
              <a:t>Télévisions</a:t>
            </a:r>
            <a:endParaRPr lang="es-ES" b="1" u="sng" dirty="0" smtClean="0"/>
          </a:p>
          <a:p>
            <a:r>
              <a:rPr lang="es-ES" dirty="0" smtClean="0"/>
              <a:t>. </a:t>
            </a:r>
            <a:endParaRPr lang="es-ES" dirty="0" smtClean="0">
              <a:latin typeface="Perpetua"/>
            </a:endParaRPr>
          </a:p>
        </p:txBody>
      </p:sp>
      <p:sp>
        <p:nvSpPr>
          <p:cNvPr id="7170" name="Titr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z="6000" smtClean="0">
                <a:latin typeface="Franklin Gothic Book"/>
              </a:rPr>
              <a:t>Les médias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nationale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1880, mensuel jusqu’en 1883</a:t>
            </a:r>
          </a:p>
          <a:p>
            <a:pPr eaLnBrk="1" hangingPunct="1"/>
            <a:r>
              <a:rPr lang="fr-FR" smtClean="0">
                <a:latin typeface="Perpetua"/>
              </a:rPr>
              <a:t>Quotidien catholique</a:t>
            </a:r>
          </a:p>
          <a:p>
            <a:pPr eaLnBrk="1" hangingPunct="1"/>
            <a:r>
              <a:rPr lang="fr-FR" smtClean="0">
                <a:latin typeface="Perpetua"/>
              </a:rPr>
              <a:t>Prix : 1,30 €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</p:txBody>
      </p:sp>
      <p:pic>
        <p:nvPicPr>
          <p:cNvPr id="17411" name="Image 3" descr="logo-la-croix-9-06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773238"/>
            <a:ext cx="44831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nationale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1985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Prix : 1,50 €</a:t>
            </a:r>
          </a:p>
        </p:txBody>
      </p:sp>
      <p:sp>
        <p:nvSpPr>
          <p:cNvPr id="18435" name="Espace réservé du contenu 8"/>
          <p:cNvSpPr>
            <a:spLocks noGrp="1"/>
          </p:cNvSpPr>
          <p:nvPr>
            <p:ph sz="quarter" idx="4294967295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1908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Prix : 1,50 €</a:t>
            </a:r>
          </a:p>
        </p:txBody>
      </p:sp>
      <p:pic>
        <p:nvPicPr>
          <p:cNvPr id="18436" name="Image 3" descr="logo_LES_ECHOS_Le_quotidien_de_l___economi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588" y="2349500"/>
            <a:ext cx="386080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Image 9" descr="Logo_-_La_Tribune_JP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5700" y="1989138"/>
            <a:ext cx="3767138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4"/>
          <p:cNvSpPr>
            <a:spLocks noGrp="1"/>
          </p:cNvSpPr>
          <p:nvPr>
            <p:ph type="title" idx="4294967295"/>
          </p:nvPr>
        </p:nvSpPr>
        <p:spPr>
          <a:xfrm>
            <a:off x="900113" y="692150"/>
            <a:ext cx="7772400" cy="1143000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régionale</a:t>
            </a:r>
          </a:p>
        </p:txBody>
      </p:sp>
      <p:sp>
        <p:nvSpPr>
          <p:cNvPr id="19458" name="Espace réservé du contenu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Plus influente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Plus nombreuse : 66 quotidiens régionaux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Peu politisée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régionale</a:t>
            </a:r>
          </a:p>
        </p:txBody>
      </p:sp>
      <p:sp>
        <p:nvSpPr>
          <p:cNvPr id="20482" name="Espace réservé du contenu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1944</a:t>
            </a:r>
          </a:p>
          <a:p>
            <a:pPr eaLnBrk="1" hangingPunct="1"/>
            <a:r>
              <a:rPr lang="fr-FR" smtClean="0">
                <a:latin typeface="Perpetua"/>
              </a:rPr>
              <a:t>Tiré en Bretagne, Basse Normandie et Pays de la Loire</a:t>
            </a:r>
          </a:p>
          <a:p>
            <a:pPr eaLnBrk="1" hangingPunct="1"/>
            <a:r>
              <a:rPr lang="fr-FR" smtClean="0">
                <a:latin typeface="Perpetua"/>
              </a:rPr>
              <a:t>Journal le plus diffusé en France 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mtClean="0">
                <a:latin typeface="Perpetua"/>
              </a:rPr>
              <a:t> </a:t>
            </a:r>
            <a:r>
              <a:rPr lang="fr-FR" smtClean="0">
                <a:latin typeface="Perpetua"/>
                <a:sym typeface="Wingdings" pitchFamily="2" charset="2"/>
              </a:rPr>
              <a:t> 800 000 exemplaires chaque jour</a:t>
            </a:r>
          </a:p>
          <a:p>
            <a:pPr eaLnBrk="1" hangingPunct="1"/>
            <a:r>
              <a:rPr lang="fr-FR" smtClean="0">
                <a:latin typeface="Perpetua"/>
                <a:sym typeface="Wingdings" pitchFamily="2" charset="2"/>
              </a:rPr>
              <a:t>Prix : 0,80€</a:t>
            </a:r>
          </a:p>
        </p:txBody>
      </p:sp>
      <p:pic>
        <p:nvPicPr>
          <p:cNvPr id="20483" name="Image 6" descr="Ouest-Franc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700213"/>
            <a:ext cx="3924300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régionale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1944</a:t>
            </a:r>
          </a:p>
          <a:p>
            <a:pPr eaLnBrk="1" hangingPunct="1"/>
            <a:r>
              <a:rPr lang="fr-FR" smtClean="0">
                <a:latin typeface="Perpetua"/>
              </a:rPr>
              <a:t>Premier quotidien à Paris et en IDF</a:t>
            </a:r>
          </a:p>
          <a:p>
            <a:pPr eaLnBrk="1" hangingPunct="1"/>
            <a:r>
              <a:rPr lang="fr-FR" smtClean="0">
                <a:latin typeface="Perpetua"/>
              </a:rPr>
              <a:t>Prix : 1 €</a:t>
            </a:r>
          </a:p>
        </p:txBody>
      </p:sp>
      <p:pic>
        <p:nvPicPr>
          <p:cNvPr id="21507" name="Image 3" descr="logo_parisien.jpg"/>
          <p:cNvPicPr>
            <a:picLocks noChangeAspect="1"/>
          </p:cNvPicPr>
          <p:nvPr/>
        </p:nvPicPr>
        <p:blipFill>
          <a:blip r:embed="rId2" cstate="print"/>
          <a:srcRect t="31184" r="1721" b="31961"/>
          <a:stretch>
            <a:fillRect/>
          </a:stretch>
        </p:blipFill>
        <p:spPr bwMode="auto">
          <a:xfrm>
            <a:off x="2411413" y="1844675"/>
            <a:ext cx="48974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z="3600" smtClean="0">
                <a:latin typeface="Perpetua"/>
              </a:rPr>
              <a:t>Magazines d’actualités générales</a:t>
            </a:r>
          </a:p>
        </p:txBody>
      </p:sp>
      <p:sp>
        <p:nvSpPr>
          <p:cNvPr id="22530" name="Titre 3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Hebdomadaires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d’actualités générales</a:t>
            </a:r>
          </a:p>
        </p:txBody>
      </p:sp>
      <p:sp>
        <p:nvSpPr>
          <p:cNvPr id="23554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1964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Centre-gauche</a:t>
            </a:r>
          </a:p>
        </p:txBody>
      </p:sp>
      <p:pic>
        <p:nvPicPr>
          <p:cNvPr id="23555" name="Image 3" descr="0256018F00749994-c2-photo-le-nouvel-observateu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268413"/>
            <a:ext cx="3600450" cy="240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d’actualités générales</a:t>
            </a:r>
          </a:p>
        </p:txBody>
      </p:sp>
      <p:sp>
        <p:nvSpPr>
          <p:cNvPr id="24578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1953</a:t>
            </a:r>
          </a:p>
          <a:p>
            <a:pPr eaLnBrk="1" hangingPunct="1"/>
            <a:r>
              <a:rPr lang="fr-FR" smtClean="0">
                <a:latin typeface="Perpetua"/>
              </a:rPr>
              <a:t>Position anticolonialiste</a:t>
            </a:r>
          </a:p>
          <a:p>
            <a:pPr eaLnBrk="1" hangingPunct="1"/>
            <a:r>
              <a:rPr lang="fr-FR" smtClean="0">
                <a:latin typeface="Perpetua"/>
              </a:rPr>
              <a:t>Axé à droite</a:t>
            </a:r>
          </a:p>
          <a:p>
            <a:pPr eaLnBrk="1" hangingPunct="1"/>
            <a:endParaRPr lang="fr-FR" smtClean="0">
              <a:latin typeface="Perpetua"/>
            </a:endParaRPr>
          </a:p>
        </p:txBody>
      </p:sp>
      <p:sp>
        <p:nvSpPr>
          <p:cNvPr id="24579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1972 par des journalistes partis de </a:t>
            </a:r>
            <a:r>
              <a:rPr lang="fr-FR" i="1" smtClean="0">
                <a:latin typeface="Perpetua"/>
              </a:rPr>
              <a:t>L’Express</a:t>
            </a:r>
          </a:p>
          <a:p>
            <a:pPr eaLnBrk="1" hangingPunct="1">
              <a:buFont typeface="Wingdings 2" pitchFamily="18" charset="2"/>
              <a:buNone/>
            </a:pPr>
            <a:endParaRPr lang="fr-FR" i="1" smtClean="0">
              <a:latin typeface="Perpetua"/>
            </a:endParaRPr>
          </a:p>
        </p:txBody>
      </p:sp>
      <p:pic>
        <p:nvPicPr>
          <p:cNvPr id="24580" name="Image 4" descr="logo_l_expres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060575"/>
            <a:ext cx="36861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Image 5" descr="logo_le_poin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060575"/>
            <a:ext cx="4052887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r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d’actualités générales</a:t>
            </a:r>
          </a:p>
        </p:txBody>
      </p:sp>
      <p:sp>
        <p:nvSpPr>
          <p:cNvPr id="25602" name="Espace réservé du contenu 5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« Le poids des mots, le choc des images »</a:t>
            </a:r>
          </a:p>
          <a:p>
            <a:pPr eaLnBrk="1" hangingPunct="1"/>
            <a:r>
              <a:rPr lang="fr-FR" smtClean="0">
                <a:latin typeface="Perpetua"/>
              </a:rPr>
              <a:t>Fondé en 1949</a:t>
            </a:r>
          </a:p>
          <a:p>
            <a:pPr eaLnBrk="1" hangingPunct="1"/>
            <a:r>
              <a:rPr lang="fr-FR" smtClean="0">
                <a:latin typeface="Perpetua"/>
              </a:rPr>
              <a:t>Reportages avec beaucoup de photos</a:t>
            </a:r>
          </a:p>
        </p:txBody>
      </p:sp>
      <p:pic>
        <p:nvPicPr>
          <p:cNvPr id="25603" name="Image 6" descr="20090722_logo_paris_match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1484313"/>
            <a:ext cx="3097212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5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Quelques magazines spécialisés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Perpetua"/>
              </a:rPr>
              <a:t>Du latin « </a:t>
            </a:r>
            <a:r>
              <a:rPr lang="fr-FR" i="1" smtClean="0">
                <a:latin typeface="Perpetua"/>
              </a:rPr>
              <a:t>medium » (</a:t>
            </a:r>
            <a:r>
              <a:rPr lang="fr-FR" smtClean="0">
                <a:latin typeface="Perpetua"/>
              </a:rPr>
              <a:t>dont il est le pluriel)</a:t>
            </a:r>
          </a:p>
          <a:p>
            <a:pPr eaLnBrk="1" hangingPunct="1"/>
            <a:r>
              <a:rPr lang="fr-FR" i="1" smtClean="0">
                <a:latin typeface="Perpetua"/>
              </a:rPr>
              <a:t>= moyen, milieu, lien</a:t>
            </a:r>
          </a:p>
        </p:txBody>
      </p:sp>
      <p:sp>
        <p:nvSpPr>
          <p:cNvPr id="8194" name="Titr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Média 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spécialisée</a:t>
            </a:r>
          </a:p>
        </p:txBody>
      </p:sp>
      <p:sp>
        <p:nvSpPr>
          <p:cNvPr id="27650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4572000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Magazine culturel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fr-FR" smtClean="0">
                <a:latin typeface="Perpetua"/>
                <a:sym typeface="Wingdings" pitchFamily="2" charset="2"/>
              </a:rPr>
              <a:t>Programmes télé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fr-FR" smtClean="0">
                <a:latin typeface="Perpetua"/>
                <a:sym typeface="Wingdings" pitchFamily="2" charset="2"/>
              </a:rPr>
              <a:t> Reportages sur faits de société</a:t>
            </a: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1947</a:t>
            </a:r>
          </a:p>
          <a:p>
            <a:pPr eaLnBrk="1" hangingPunct="1"/>
            <a:r>
              <a:rPr lang="fr-FR" smtClean="0">
                <a:latin typeface="Perpetua"/>
              </a:rPr>
              <a:t>Prix : 2,30 €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</p:txBody>
      </p:sp>
      <p:sp>
        <p:nvSpPr>
          <p:cNvPr id="27651" name="Espace réservé du contenu 7"/>
          <p:cNvSpPr>
            <a:spLocks noGrp="1"/>
          </p:cNvSpPr>
          <p:nvPr>
            <p:ph sz="quarter" idx="4294967295"/>
          </p:nvPr>
        </p:nvSpPr>
        <p:spPr>
          <a:xfrm>
            <a:off x="4859338" y="1600200"/>
            <a:ext cx="3827462" cy="4525963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Presse féminine</a:t>
            </a:r>
          </a:p>
          <a:p>
            <a:pPr eaLnBrk="1" hangingPunct="1"/>
            <a:r>
              <a:rPr lang="fr-FR" smtClean="0">
                <a:latin typeface="Perpetua"/>
              </a:rPr>
              <a:t>Fondé en 1945</a:t>
            </a:r>
          </a:p>
          <a:p>
            <a:pPr eaLnBrk="1" hangingPunct="1"/>
            <a:r>
              <a:rPr lang="fr-FR" smtClean="0">
                <a:latin typeface="Perpetua"/>
              </a:rPr>
              <a:t>Prix : 2 €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</p:txBody>
      </p:sp>
      <p:pic>
        <p:nvPicPr>
          <p:cNvPr id="27652" name="Image 9" descr="ELLE-Log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773238"/>
            <a:ext cx="23812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Image 10" descr="logo_telerama-copie-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700213"/>
            <a:ext cx="3465512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re 1"/>
          <p:cNvSpPr>
            <a:spLocks noGrp="1"/>
          </p:cNvSpPr>
          <p:nvPr>
            <p:ph type="title" idx="4294967295"/>
          </p:nvPr>
        </p:nvSpPr>
        <p:spPr>
          <a:xfrm>
            <a:off x="971550" y="692150"/>
            <a:ext cx="7772400" cy="1143000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écrite</a:t>
            </a:r>
          </a:p>
        </p:txBody>
      </p:sp>
      <p:sp>
        <p:nvSpPr>
          <p:cNvPr id="9218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r-FR" smtClean="0">
                <a:latin typeface="Perpetua"/>
              </a:rPr>
              <a:t>		</a:t>
            </a:r>
          </a:p>
          <a:p>
            <a:pPr eaLnBrk="1" hangingPunct="1">
              <a:buFont typeface="Wingdings 2" pitchFamily="18" charset="2"/>
              <a:buNone/>
            </a:pPr>
            <a:r>
              <a:rPr lang="fr-FR" smtClean="0">
                <a:latin typeface="Perpetua"/>
              </a:rPr>
              <a:t>Différentes catégories basées sur :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Perpetua"/>
              </a:rPr>
              <a:t>Le rythme de parution (ou </a:t>
            </a:r>
            <a:r>
              <a:rPr lang="fr-FR" i="1" smtClean="0">
                <a:latin typeface="Perpetua"/>
              </a:rPr>
              <a:t>périodicité</a:t>
            </a:r>
            <a:r>
              <a:rPr lang="fr-FR" smtClean="0">
                <a:latin typeface="Perpetua"/>
              </a:rPr>
              <a:t>)</a:t>
            </a: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Perpetua"/>
              </a:rPr>
              <a:t>Le contenu (généraliste vs spécialisé)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1"/>
          <p:cNvSpPr>
            <a:spLocks noGrp="1"/>
          </p:cNvSpPr>
          <p:nvPr>
            <p:ph type="title" idx="4294967295"/>
          </p:nvPr>
        </p:nvSpPr>
        <p:spPr>
          <a:xfrm>
            <a:off x="900113" y="765175"/>
            <a:ext cx="7772400" cy="1143000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écrite</a:t>
            </a:r>
          </a:p>
        </p:txBody>
      </p:sp>
      <p:sp>
        <p:nvSpPr>
          <p:cNvPr id="10242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fr-FR" smtClean="0">
                <a:latin typeface="Perpetua"/>
              </a:rPr>
              <a:t>D’autres différences :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Perpetua"/>
              </a:rPr>
              <a:t>Presse quotidienne / Presse magazine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Perpetua"/>
              </a:rPr>
              <a:t>Magazine / Revue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re 1"/>
          <p:cNvSpPr>
            <a:spLocks noGrp="1"/>
          </p:cNvSpPr>
          <p:nvPr>
            <p:ph type="title" idx="4294967295"/>
          </p:nvPr>
        </p:nvSpPr>
        <p:spPr>
          <a:xfrm>
            <a:off x="900113" y="692150"/>
            <a:ext cx="7772400" cy="1143000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écrite en France</a:t>
            </a:r>
          </a:p>
        </p:txBody>
      </p:sp>
      <p:sp>
        <p:nvSpPr>
          <p:cNvPr id="11266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La presse quotidienne nationale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La presse quotidienne régionale</a:t>
            </a: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La presse d’actualités générales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La presse spécialisée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71550" y="908050"/>
            <a:ext cx="7715250" cy="7254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latin typeface="+mj-lt"/>
              </a:rPr>
              <a:t>La presse quotidienne nationale</a:t>
            </a:r>
            <a:endParaRPr lang="fr-FR" dirty="0">
              <a:latin typeface="+mj-lt"/>
            </a:endParaRPr>
          </a:p>
        </p:txBody>
      </p:sp>
      <p:sp>
        <p:nvSpPr>
          <p:cNvPr id="12290" name="Espace réservé du contenu 2"/>
          <p:cNvSpPr>
            <a:spLocks noGrp="1"/>
          </p:cNvSpPr>
          <p:nvPr>
            <p:ph sz="quarter" idx="4294967295"/>
          </p:nvPr>
        </p:nvSpPr>
        <p:spPr>
          <a:xfrm>
            <a:off x="900113" y="2060575"/>
            <a:ext cx="7786687" cy="3959225"/>
          </a:xfrm>
        </p:spPr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>
              <a:buFont typeface="Wingdings 2" pitchFamily="18" charset="2"/>
              <a:buNone/>
            </a:pPr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1944</a:t>
            </a:r>
          </a:p>
          <a:p>
            <a:pPr eaLnBrk="1" hangingPunct="1"/>
            <a:r>
              <a:rPr lang="fr-FR" smtClean="0">
                <a:latin typeface="Perpetua"/>
              </a:rPr>
              <a:t>Seul journal français du soir</a:t>
            </a:r>
          </a:p>
          <a:p>
            <a:pPr eaLnBrk="1" hangingPunct="1"/>
            <a:r>
              <a:rPr lang="fr-FR" smtClean="0">
                <a:latin typeface="Perpetua"/>
              </a:rPr>
              <a:t>Image de neutralité politique</a:t>
            </a:r>
          </a:p>
          <a:p>
            <a:pPr eaLnBrk="1" hangingPunct="1"/>
            <a:r>
              <a:rPr lang="fr-FR" smtClean="0">
                <a:latin typeface="Perpetua"/>
              </a:rPr>
              <a:t>Le plus diffusé à l’étranger (40 000 exemplaires chaque jour)</a:t>
            </a:r>
          </a:p>
          <a:p>
            <a:pPr eaLnBrk="1" hangingPunct="1"/>
            <a:r>
              <a:rPr lang="fr-FR" smtClean="0">
                <a:latin typeface="Perpetua"/>
              </a:rPr>
              <a:t>Prix : 1,50 €</a:t>
            </a:r>
          </a:p>
          <a:p>
            <a:pPr eaLnBrk="1" hangingPunct="1"/>
            <a:endParaRPr lang="fr-FR" smtClean="0">
              <a:latin typeface="Perpetua"/>
            </a:endParaRPr>
          </a:p>
        </p:txBody>
      </p:sp>
      <p:pic>
        <p:nvPicPr>
          <p:cNvPr id="12291" name="Image 5" descr="logo_lemonde2.jpg"/>
          <p:cNvPicPr>
            <a:picLocks noChangeAspect="1"/>
          </p:cNvPicPr>
          <p:nvPr/>
        </p:nvPicPr>
        <p:blipFill>
          <a:blip r:embed="rId3" cstate="print"/>
          <a:srcRect t="26669" r="-11" b="26659"/>
          <a:stretch>
            <a:fillRect/>
          </a:stretch>
        </p:blipFill>
        <p:spPr bwMode="auto">
          <a:xfrm>
            <a:off x="2700338" y="1773238"/>
            <a:ext cx="4165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 idx="4294967295"/>
          </p:nvPr>
        </p:nvSpPr>
        <p:spPr>
          <a:xfrm>
            <a:off x="900113" y="692150"/>
            <a:ext cx="7772400" cy="869950"/>
          </a:xfrm>
        </p:spPr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nationale</a:t>
            </a:r>
          </a:p>
        </p:txBody>
      </p:sp>
      <p:sp>
        <p:nvSpPr>
          <p:cNvPr id="14338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1973 </a:t>
            </a:r>
          </a:p>
          <a:p>
            <a:pPr eaLnBrk="1" hangingPunct="1"/>
            <a:r>
              <a:rPr lang="fr-FR" smtClean="0">
                <a:latin typeface="Perpetua"/>
              </a:rPr>
              <a:t>Axé à gauche</a:t>
            </a:r>
          </a:p>
          <a:p>
            <a:pPr eaLnBrk="1" hangingPunct="1"/>
            <a:r>
              <a:rPr lang="fr-FR" smtClean="0">
                <a:latin typeface="Perpetua"/>
              </a:rPr>
              <a:t>Prix : 1,40€</a:t>
            </a:r>
          </a:p>
        </p:txBody>
      </p:sp>
      <p:pic>
        <p:nvPicPr>
          <p:cNvPr id="14339" name="Image 3" descr="logo_liberation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773238"/>
            <a:ext cx="47513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nationale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1826 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fr-FR" sz="2800" smtClean="0">
                <a:latin typeface="Perpetua"/>
                <a:sym typeface="Wingdings" pitchFamily="2" charset="2"/>
              </a:rPr>
              <a:t>Plus ancien journal quotidien français encore publié</a:t>
            </a:r>
          </a:p>
          <a:p>
            <a:pPr eaLnBrk="1" hangingPunct="1">
              <a:buFont typeface="Wingdings" pitchFamily="2" charset="2"/>
              <a:buChar char="à"/>
            </a:pPr>
            <a:endParaRPr lang="fr-FR" sz="2800" smtClean="0">
              <a:latin typeface="Perpetua"/>
              <a:sym typeface="Wingdings" pitchFamily="2" charset="2"/>
            </a:endParaRPr>
          </a:p>
          <a:p>
            <a:pPr eaLnBrk="1" hangingPunct="1"/>
            <a:r>
              <a:rPr lang="fr-FR" sz="2800" smtClean="0">
                <a:latin typeface="Perpetua"/>
              </a:rPr>
              <a:t>Axé à droite</a:t>
            </a:r>
          </a:p>
          <a:p>
            <a:pPr eaLnBrk="1" hangingPunct="1"/>
            <a:r>
              <a:rPr lang="fr-FR" sz="2800" smtClean="0">
                <a:latin typeface="Perpetua"/>
              </a:rPr>
              <a:t>Prix : 1,40 €</a:t>
            </a:r>
          </a:p>
        </p:txBody>
      </p:sp>
      <p:pic>
        <p:nvPicPr>
          <p:cNvPr id="15363" name="Image 3" descr="nouveau-logo-figar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557338"/>
            <a:ext cx="62992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>
                <a:latin typeface="Franklin Gothic Book"/>
              </a:rPr>
              <a:t>La presse quotidienne nationale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sz="quarter" idx="4294967295"/>
          </p:nvPr>
        </p:nvSpPr>
        <p:spPr/>
        <p:txBody>
          <a:bodyPr/>
          <a:lstStyle/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endParaRPr lang="fr-FR" smtClean="0">
              <a:latin typeface="Perpetua"/>
            </a:endParaRPr>
          </a:p>
          <a:p>
            <a:pPr eaLnBrk="1" hangingPunct="1"/>
            <a:r>
              <a:rPr lang="fr-FR" smtClean="0">
                <a:latin typeface="Perpetua"/>
              </a:rPr>
              <a:t>Fondé en 1904</a:t>
            </a:r>
          </a:p>
          <a:p>
            <a:pPr eaLnBrk="1" hangingPunct="1"/>
            <a:r>
              <a:rPr lang="fr-FR" smtClean="0">
                <a:latin typeface="Perpetua"/>
              </a:rPr>
              <a:t>Presse officielle du Parti Communiste Français de 1920 à 1994</a:t>
            </a:r>
          </a:p>
          <a:p>
            <a:pPr eaLnBrk="1" hangingPunct="1"/>
            <a:r>
              <a:rPr lang="fr-FR" smtClean="0">
                <a:latin typeface="Perpetua"/>
              </a:rPr>
              <a:t>Prix : 1,30 €</a:t>
            </a:r>
          </a:p>
        </p:txBody>
      </p:sp>
      <p:pic>
        <p:nvPicPr>
          <p:cNvPr id="16387" name="Image 3" descr="logo-huma-300x67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628775"/>
            <a:ext cx="4792662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</TotalTime>
  <Words>339</Words>
  <Application>Microsoft Office PowerPoint</Application>
  <PresentationFormat>Экран (4:3)</PresentationFormat>
  <Paragraphs>171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Capitaux</vt:lpstr>
      <vt:lpstr>Les médias</vt:lpstr>
      <vt:lpstr>Média : </vt:lpstr>
      <vt:lpstr>La presse écrite</vt:lpstr>
      <vt:lpstr>La presse écrite</vt:lpstr>
      <vt:lpstr>La presse écrite en France</vt:lpstr>
      <vt:lpstr>La presse quotidienne nationale</vt:lpstr>
      <vt:lpstr>La presse quotidienne nationale</vt:lpstr>
      <vt:lpstr>La presse quotidienne nationale</vt:lpstr>
      <vt:lpstr>La presse quotidienne nationale</vt:lpstr>
      <vt:lpstr>La presse quotidienne nationale</vt:lpstr>
      <vt:lpstr>La presse quotidienne nationale</vt:lpstr>
      <vt:lpstr>La presse quotidienne régionale</vt:lpstr>
      <vt:lpstr>La presse quotidienne régionale</vt:lpstr>
      <vt:lpstr>La presse quotidienne régionale</vt:lpstr>
      <vt:lpstr>Hebdomadaires</vt:lpstr>
      <vt:lpstr>La presse d’actualités générales</vt:lpstr>
      <vt:lpstr>La presse d’actualités générales</vt:lpstr>
      <vt:lpstr>La presse d’actualités générales</vt:lpstr>
      <vt:lpstr>Quelques magazines spécialisés</vt:lpstr>
      <vt:lpstr>La presse spécialisée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médias</dc:title>
  <dc:creator>Anton Glushchenko</dc:creator>
  <cp:lastModifiedBy>Anton</cp:lastModifiedBy>
  <cp:revision>26</cp:revision>
  <dcterms:created xsi:type="dcterms:W3CDTF">2011-01-16T21:18:52Z</dcterms:created>
  <dcterms:modified xsi:type="dcterms:W3CDTF">2015-02-15T15:18:26Z</dcterms:modified>
</cp:coreProperties>
</file>