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  <p:sldId id="269" r:id="rId13"/>
    <p:sldId id="264" r:id="rId14"/>
    <p:sldId id="265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670175"/>
          </a:xfrm>
        </p:spPr>
        <p:txBody>
          <a:bodyPr>
            <a:normAutofit fontScale="90000"/>
          </a:bodyPr>
          <a:lstStyle/>
          <a:p>
            <a:r>
              <a:rPr lang="uk-UA" sz="4400" i="1" dirty="0" smtClean="0"/>
              <a:t>Особистість.</a:t>
            </a:r>
            <a:r>
              <a:rPr lang="ru-RU" sz="4400" i="1" dirty="0" smtClean="0"/>
              <a:t> </a:t>
            </a:r>
            <a:r>
              <a:rPr lang="ru-RU" sz="4400" i="1" dirty="0" err="1" smtClean="0"/>
              <a:t>Міжособистісні</a:t>
            </a:r>
            <a:r>
              <a:rPr lang="ru-RU" sz="4400" i="1" dirty="0" smtClean="0"/>
              <a:t> </a:t>
            </a:r>
            <a:r>
              <a:rPr lang="ru-RU" sz="4400" i="1" dirty="0" err="1" smtClean="0"/>
              <a:t>відносини</a:t>
            </a:r>
            <a:r>
              <a:rPr lang="ru-RU" sz="4400" i="1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/>
              <a:t>  </a:t>
            </a:r>
            <a:r>
              <a:rPr lang="ru-RU" b="1" i="1" dirty="0" err="1" smtClean="0"/>
              <a:t>Соціальна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спільність</a:t>
            </a:r>
            <a:r>
              <a:rPr lang="ru-RU" b="1" i="1" dirty="0" smtClean="0"/>
              <a:t> людей </a:t>
            </a:r>
            <a:r>
              <a:rPr lang="ru-RU" b="1" i="1" dirty="0" err="1" smtClean="0"/>
              <a:t>може</a:t>
            </a:r>
            <a:r>
              <a:rPr lang="ru-RU" b="1" i="1" dirty="0" smtClean="0"/>
              <a:t> бути представлена великими </a:t>
            </a:r>
            <a:r>
              <a:rPr lang="ru-RU" b="1" i="1" dirty="0" err="1" smtClean="0"/>
              <a:t>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малими</a:t>
            </a:r>
            <a:r>
              <a:rPr lang="ru-RU" b="1" i="1" dirty="0" smtClean="0"/>
              <a:t> </a:t>
            </a:r>
            <a:r>
              <a:rPr lang="ru-RU" b="1" i="1" dirty="0" err="1" smtClean="0"/>
              <a:t>групами</a:t>
            </a:r>
            <a:r>
              <a:rPr lang="ru-RU" b="1" i="1" dirty="0" smtClean="0"/>
              <a:t>. Вони </a:t>
            </a:r>
            <a:r>
              <a:rPr lang="ru-RU" b="1" i="1" dirty="0" err="1" smtClean="0"/>
              <a:t>є</a:t>
            </a:r>
            <a:r>
              <a:rPr lang="ru-RU" b="1" i="1" dirty="0" smtClean="0"/>
              <a:t> не </a:t>
            </a:r>
            <a:r>
              <a:rPr lang="ru-RU" b="1" i="1" dirty="0" err="1" smtClean="0"/>
              <a:t>лише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показниками</a:t>
            </a:r>
            <a:r>
              <a:rPr lang="ru-RU" b="1" i="1" dirty="0" smtClean="0"/>
              <a:t> </a:t>
            </a:r>
            <a:r>
              <a:rPr lang="ru-RU" b="1" i="1" dirty="0" err="1" smtClean="0"/>
              <a:t>чисельності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колективу</a:t>
            </a:r>
            <a:r>
              <a:rPr lang="ru-RU" b="1" i="1" dirty="0" smtClean="0"/>
              <a:t>, </a:t>
            </a:r>
            <a:r>
              <a:rPr lang="ru-RU" b="1" i="1" dirty="0" err="1" smtClean="0"/>
              <a:t>але</a:t>
            </a:r>
            <a:r>
              <a:rPr lang="ru-RU" b="1" i="1" dirty="0" smtClean="0"/>
              <a:t> </a:t>
            </a:r>
            <a:r>
              <a:rPr lang="ru-RU" b="1" i="1" dirty="0" err="1" smtClean="0"/>
              <a:t>й</a:t>
            </a:r>
            <a:r>
              <a:rPr lang="ru-RU" b="1" i="1" dirty="0" smtClean="0"/>
              <a:t> </a:t>
            </a:r>
            <a:r>
              <a:rPr lang="ru-RU" b="1" i="1" dirty="0" err="1" smtClean="0"/>
              <a:t>об'єктами</a:t>
            </a:r>
            <a:r>
              <a:rPr lang="ru-RU" b="1" i="1" dirty="0" smtClean="0"/>
              <a:t> </a:t>
            </a:r>
            <a:r>
              <a:rPr lang="ru-RU" b="1" i="1" dirty="0" err="1" smtClean="0"/>
              <a:t>соціальної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психології</a:t>
            </a:r>
            <a:r>
              <a:rPr lang="ru-RU" b="1" i="1" dirty="0" smtClean="0"/>
              <a:t> </a:t>
            </a:r>
            <a:r>
              <a:rPr lang="ru-RU" b="1" i="1" dirty="0" err="1" smtClean="0"/>
              <a:t>з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певним</a:t>
            </a:r>
            <a:r>
              <a:rPr lang="ru-RU" b="1" i="1" dirty="0" smtClean="0"/>
              <a:t> набором </a:t>
            </a:r>
            <a:r>
              <a:rPr lang="ru-RU" b="1" i="1" dirty="0" err="1" smtClean="0"/>
              <a:t>ознак</a:t>
            </a:r>
            <a:r>
              <a:rPr lang="ru-RU" b="1" i="1" dirty="0" smtClean="0"/>
              <a:t> </a:t>
            </a:r>
            <a:r>
              <a:rPr lang="ru-RU" b="1" i="1" dirty="0" err="1" smtClean="0"/>
              <a:t>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властивостей</a:t>
            </a:r>
            <a:r>
              <a:rPr lang="ru-RU" b="1" i="1" dirty="0" smtClean="0"/>
              <a:t>.</a:t>
            </a:r>
          </a:p>
          <a:p>
            <a:pPr>
              <a:buNone/>
            </a:pPr>
            <a:endParaRPr lang="ru-RU" sz="2600" dirty="0" smtClean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i="1" u="sng" dirty="0" smtClean="0">
                <a:solidFill>
                  <a:srgbClr val="FFFF00"/>
                </a:solidFill>
              </a:rPr>
              <a:t> </a:t>
            </a:r>
            <a:r>
              <a:rPr lang="ru-RU" b="1" i="1" u="sng" dirty="0" smtClean="0">
                <a:solidFill>
                  <a:srgbClr val="FFFF00"/>
                </a:solidFill>
              </a:rPr>
              <a:t>Велика </a:t>
            </a:r>
            <a:r>
              <a:rPr lang="ru-RU" b="1" i="1" u="sng" dirty="0" err="1" smtClean="0">
                <a:solidFill>
                  <a:srgbClr val="FFFF00"/>
                </a:solidFill>
              </a:rPr>
              <a:t>група</a:t>
            </a:r>
            <a:r>
              <a:rPr lang="ru-RU" b="1" i="1" u="sng" dirty="0" smtClean="0">
                <a:solidFill>
                  <a:srgbClr val="FFFF00"/>
                </a:solidFill>
              </a:rPr>
              <a:t> </a:t>
            </a:r>
            <a:r>
              <a:rPr lang="ru-RU" sz="2000" b="1" i="1" dirty="0" smtClean="0">
                <a:solidFill>
                  <a:srgbClr val="FFFF00"/>
                </a:solidFill>
              </a:rPr>
              <a:t>- </a:t>
            </a:r>
            <a:r>
              <a:rPr lang="ru-RU" sz="2000" b="1" i="1" dirty="0" err="1" smtClean="0">
                <a:solidFill>
                  <a:srgbClr val="FFFF00"/>
                </a:solidFill>
              </a:rPr>
              <a:t>це</a:t>
            </a:r>
            <a:r>
              <a:rPr lang="ru-RU" sz="2000" b="1" i="1" dirty="0" smtClean="0">
                <a:solidFill>
                  <a:srgbClr val="FFFF00"/>
                </a:solidFill>
              </a:rPr>
              <a:t> </a:t>
            </a:r>
            <a:r>
              <a:rPr lang="ru-RU" sz="2000" b="1" i="1" dirty="0" err="1" smtClean="0">
                <a:solidFill>
                  <a:srgbClr val="FFFF00"/>
                </a:solidFill>
              </a:rPr>
              <a:t>кількісно</a:t>
            </a:r>
            <a:r>
              <a:rPr lang="ru-RU" sz="2000" b="1" i="1" dirty="0" smtClean="0">
                <a:solidFill>
                  <a:srgbClr val="FFFF00"/>
                </a:solidFill>
              </a:rPr>
              <a:t> не </a:t>
            </a:r>
            <a:r>
              <a:rPr lang="ru-RU" sz="2000" b="1" i="1" dirty="0" err="1" smtClean="0">
                <a:solidFill>
                  <a:srgbClr val="FFFF00"/>
                </a:solidFill>
              </a:rPr>
              <a:t>обмежена</a:t>
            </a:r>
            <a:r>
              <a:rPr lang="ru-RU" sz="2000" b="1" i="1" dirty="0" smtClean="0">
                <a:solidFill>
                  <a:srgbClr val="FFFF00"/>
                </a:solidFill>
              </a:rPr>
              <a:t> </a:t>
            </a:r>
            <a:r>
              <a:rPr lang="ru-RU" sz="2000" b="1" i="1" dirty="0" err="1" smtClean="0">
                <a:solidFill>
                  <a:srgbClr val="FFFF00"/>
                </a:solidFill>
              </a:rPr>
              <a:t>умовна</a:t>
            </a:r>
            <a:r>
              <a:rPr lang="ru-RU" sz="2000" b="1" i="1" dirty="0" smtClean="0">
                <a:solidFill>
                  <a:srgbClr val="FFFF00"/>
                </a:solidFill>
              </a:rPr>
              <a:t> </a:t>
            </a:r>
            <a:r>
              <a:rPr lang="ru-RU" sz="2000" b="1" i="1" dirty="0" err="1" smtClean="0">
                <a:solidFill>
                  <a:srgbClr val="FFFF00"/>
                </a:solidFill>
              </a:rPr>
              <a:t>спільність</a:t>
            </a:r>
            <a:r>
              <a:rPr lang="ru-RU" sz="2000" b="1" i="1" dirty="0" smtClean="0">
                <a:solidFill>
                  <a:srgbClr val="FFFF00"/>
                </a:solidFill>
              </a:rPr>
              <a:t> людей, </a:t>
            </a:r>
            <a:r>
              <a:rPr lang="ru-RU" sz="2000" b="1" i="1" dirty="0" err="1" smtClean="0">
                <a:solidFill>
                  <a:srgbClr val="FFFF00"/>
                </a:solidFill>
              </a:rPr>
              <a:t>виділена</a:t>
            </a:r>
            <a:r>
              <a:rPr lang="ru-RU" sz="2000" b="1" i="1" dirty="0" smtClean="0">
                <a:solidFill>
                  <a:srgbClr val="FFFF00"/>
                </a:solidFill>
              </a:rPr>
              <a:t> на </a:t>
            </a:r>
            <a:r>
              <a:rPr lang="ru-RU" sz="2000" b="1" i="1" dirty="0" err="1" smtClean="0">
                <a:solidFill>
                  <a:srgbClr val="FFFF00"/>
                </a:solidFill>
              </a:rPr>
              <a:t>основі</a:t>
            </a:r>
            <a:r>
              <a:rPr lang="ru-RU" sz="2000" b="1" i="1" dirty="0" smtClean="0">
                <a:solidFill>
                  <a:srgbClr val="FFFF00"/>
                </a:solidFill>
              </a:rPr>
              <a:t> </a:t>
            </a:r>
            <a:r>
              <a:rPr lang="ru-RU" sz="2000" b="1" i="1" dirty="0" err="1" smtClean="0">
                <a:solidFill>
                  <a:srgbClr val="FFFF00"/>
                </a:solidFill>
              </a:rPr>
              <a:t>певних</a:t>
            </a:r>
            <a:r>
              <a:rPr lang="ru-RU" sz="2000" b="1" i="1" dirty="0" smtClean="0">
                <a:solidFill>
                  <a:srgbClr val="FFFF00"/>
                </a:solidFill>
              </a:rPr>
              <a:t> </a:t>
            </a:r>
            <a:r>
              <a:rPr lang="ru-RU" sz="2000" b="1" i="1" dirty="0" err="1" smtClean="0">
                <a:solidFill>
                  <a:srgbClr val="FFFF00"/>
                </a:solidFill>
              </a:rPr>
              <a:t>соціальних</a:t>
            </a:r>
            <a:r>
              <a:rPr lang="ru-RU" sz="2000" b="1" i="1" dirty="0" smtClean="0">
                <a:solidFill>
                  <a:srgbClr val="FFFF00"/>
                </a:solidFill>
              </a:rPr>
              <a:t> </a:t>
            </a:r>
            <a:r>
              <a:rPr lang="ru-RU" sz="2000" b="1" i="1" dirty="0" err="1" smtClean="0">
                <a:solidFill>
                  <a:srgbClr val="FFFF00"/>
                </a:solidFill>
              </a:rPr>
              <a:t>ознак</a:t>
            </a:r>
            <a:r>
              <a:rPr lang="ru-RU" sz="2000" b="1" i="1" dirty="0" smtClean="0">
                <a:solidFill>
                  <a:srgbClr val="FFFF00"/>
                </a:solidFill>
              </a:rPr>
              <a:t> (</a:t>
            </a:r>
            <a:r>
              <a:rPr lang="ru-RU" sz="2000" b="1" i="1" dirty="0" err="1" smtClean="0">
                <a:solidFill>
                  <a:srgbClr val="FFFF00"/>
                </a:solidFill>
              </a:rPr>
              <a:t>класи</a:t>
            </a:r>
            <a:r>
              <a:rPr lang="ru-RU" sz="2000" b="1" i="1" dirty="0" smtClean="0">
                <a:solidFill>
                  <a:srgbClr val="FFFF00"/>
                </a:solidFill>
              </a:rPr>
              <a:t>, </a:t>
            </a:r>
            <a:r>
              <a:rPr lang="ru-RU" sz="2000" b="1" i="1" dirty="0" err="1" smtClean="0">
                <a:solidFill>
                  <a:srgbClr val="FFFF00"/>
                </a:solidFill>
              </a:rPr>
              <a:t>нації</a:t>
            </a:r>
            <a:r>
              <a:rPr lang="ru-RU" sz="2000" b="1" i="1" dirty="0" smtClean="0">
                <a:solidFill>
                  <a:srgbClr val="FFFF00"/>
                </a:solidFill>
              </a:rPr>
              <a:t>, </a:t>
            </a:r>
            <a:r>
              <a:rPr lang="ru-RU" sz="2000" b="1" i="1" dirty="0" err="1" smtClean="0">
                <a:solidFill>
                  <a:srgbClr val="FFFF00"/>
                </a:solidFill>
              </a:rPr>
              <a:t>народності</a:t>
            </a:r>
            <a:r>
              <a:rPr lang="ru-RU" sz="2000" b="1" i="1" dirty="0" smtClean="0">
                <a:solidFill>
                  <a:srgbClr val="FFFF00"/>
                </a:solidFill>
              </a:rPr>
              <a:t>). </a:t>
            </a:r>
            <a:endParaRPr lang="ru-RU" sz="2000" b="1" i="1" dirty="0">
              <a:solidFill>
                <a:srgbClr val="FFFF00"/>
              </a:solidFill>
            </a:endParaRPr>
          </a:p>
        </p:txBody>
      </p:sp>
      <p:pic>
        <p:nvPicPr>
          <p:cNvPr id="4" name="Рисунок 3" descr="нація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2362200"/>
            <a:ext cx="5410200" cy="3381375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56048"/>
          </a:xfrm>
        </p:spPr>
        <p:txBody>
          <a:bodyPr/>
          <a:lstStyle/>
          <a:p>
            <a:r>
              <a:rPr lang="ru-RU" b="1" i="1" u="sng" dirty="0" smtClean="0"/>
              <a:t>Мала </a:t>
            </a:r>
            <a:r>
              <a:rPr lang="ru-RU" b="1" i="1" u="sng" dirty="0" err="1" smtClean="0"/>
              <a:t>група</a:t>
            </a:r>
            <a:r>
              <a:rPr lang="ru-RU" b="1" i="1" u="sng" dirty="0" smtClean="0"/>
              <a:t> </a:t>
            </a:r>
            <a:r>
              <a:rPr lang="ru-RU" b="1" i="1" dirty="0" err="1" smtClean="0"/>
              <a:t>характеризується</a:t>
            </a:r>
            <a:r>
              <a:rPr lang="ru-RU" b="1" i="1" dirty="0" smtClean="0"/>
              <a:t> невеликою </a:t>
            </a:r>
            <a:r>
              <a:rPr lang="ru-RU" b="1" i="1" dirty="0" err="1" smtClean="0"/>
              <a:t>кількістю</a:t>
            </a:r>
            <a:r>
              <a:rPr lang="ru-RU" b="1" i="1" dirty="0" smtClean="0"/>
              <a:t> </a:t>
            </a:r>
            <a:r>
              <a:rPr lang="ru-RU" b="1" i="1" dirty="0" err="1" smtClean="0"/>
              <a:t>контактуючих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індивідів</a:t>
            </a:r>
            <a:r>
              <a:rPr lang="ru-RU" b="1" i="1" dirty="0" smtClean="0"/>
              <a:t>, </a:t>
            </a:r>
            <a:r>
              <a:rPr lang="ru-RU" b="1" i="1" dirty="0" err="1" smtClean="0"/>
              <a:t>об'єднаних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спільними</a:t>
            </a:r>
            <a:r>
              <a:rPr lang="ru-RU" b="1" i="1" dirty="0" smtClean="0"/>
              <a:t> </a:t>
            </a:r>
            <a:r>
              <a:rPr lang="ru-RU" b="1" i="1" dirty="0" err="1" smtClean="0"/>
              <a:t>цілями</a:t>
            </a:r>
            <a:r>
              <a:rPr lang="ru-RU" b="1" i="1" dirty="0" smtClean="0"/>
              <a:t> </a:t>
            </a:r>
            <a:r>
              <a:rPr lang="ru-RU" b="1" i="1" dirty="0" err="1" smtClean="0"/>
              <a:t>або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завданнями</a:t>
            </a:r>
            <a:r>
              <a:rPr lang="ru-RU" b="1" i="1" dirty="0" smtClean="0"/>
              <a:t>.</a:t>
            </a:r>
            <a:endParaRPr lang="ru-RU" b="1" i="1" dirty="0"/>
          </a:p>
        </p:txBody>
      </p:sp>
      <p:pic>
        <p:nvPicPr>
          <p:cNvPr id="4" name="Рисунок 3" descr="мала група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2667000"/>
            <a:ext cx="6012180" cy="3048000"/>
          </a:xfrm>
          <a:prstGeom prst="rect">
            <a:avLst/>
          </a:prstGeo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37048"/>
          </a:xfrm>
        </p:spPr>
        <p:txBody>
          <a:bodyPr/>
          <a:lstStyle/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  </a:t>
            </a:r>
            <a:r>
              <a:rPr lang="ru-RU" b="1" i="1" dirty="0" err="1" smtClean="0">
                <a:solidFill>
                  <a:srgbClr val="FF0000"/>
                </a:solidFill>
              </a:rPr>
              <a:t>Взаєморозуміння</a:t>
            </a:r>
            <a:r>
              <a:rPr lang="ru-RU" b="1" i="1" dirty="0" smtClean="0">
                <a:solidFill>
                  <a:srgbClr val="FF0000"/>
                </a:solidFill>
              </a:rPr>
              <a:t> </a:t>
            </a:r>
            <a:r>
              <a:rPr lang="ru-RU" sz="2400" b="1" i="1" dirty="0" smtClean="0">
                <a:solidFill>
                  <a:srgbClr val="FF0000"/>
                </a:solidFill>
              </a:rPr>
              <a:t>- </a:t>
            </a:r>
            <a:r>
              <a:rPr lang="ru-RU" sz="2400" i="1" dirty="0" err="1" smtClean="0">
                <a:solidFill>
                  <a:srgbClr val="FF0000"/>
                </a:solidFill>
              </a:rPr>
              <a:t>це</a:t>
            </a:r>
            <a:r>
              <a:rPr lang="ru-RU" sz="2400" i="1" dirty="0" smtClean="0">
                <a:solidFill>
                  <a:srgbClr val="FF0000"/>
                </a:solidFill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</a:rPr>
              <a:t>спосіб</a:t>
            </a:r>
            <a:r>
              <a:rPr lang="ru-RU" sz="2400" i="1" dirty="0" smtClean="0">
                <a:solidFill>
                  <a:srgbClr val="FF0000"/>
                </a:solidFill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</a:rPr>
              <a:t>налагодження</a:t>
            </a:r>
            <a:r>
              <a:rPr lang="ru-RU" sz="2400" i="1" dirty="0" smtClean="0">
                <a:solidFill>
                  <a:srgbClr val="FF0000"/>
                </a:solidFill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</a:rPr>
              <a:t>відносин</a:t>
            </a:r>
            <a:r>
              <a:rPr lang="ru-RU" sz="2400" i="1" dirty="0" smtClean="0">
                <a:solidFill>
                  <a:srgbClr val="FF0000"/>
                </a:solidFill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</a:rPr>
              <a:t>між</a:t>
            </a:r>
            <a:r>
              <a:rPr lang="ru-RU" sz="2400" i="1" dirty="0" smtClean="0">
                <a:solidFill>
                  <a:srgbClr val="FF0000"/>
                </a:solidFill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</a:rPr>
              <a:t>окремими</a:t>
            </a:r>
            <a:r>
              <a:rPr lang="ru-RU" sz="2400" i="1" dirty="0" smtClean="0">
                <a:solidFill>
                  <a:srgbClr val="FF0000"/>
                </a:solidFill>
              </a:rPr>
              <a:t> людьми, </a:t>
            </a:r>
            <a:r>
              <a:rPr lang="ru-RU" sz="2400" i="1" dirty="0" err="1" smtClean="0">
                <a:solidFill>
                  <a:srgbClr val="FF0000"/>
                </a:solidFill>
              </a:rPr>
              <a:t>соціальними</a:t>
            </a:r>
            <a:r>
              <a:rPr lang="ru-RU" sz="2400" i="1" dirty="0" smtClean="0">
                <a:solidFill>
                  <a:srgbClr val="FF0000"/>
                </a:solidFill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</a:rPr>
              <a:t>групами</a:t>
            </a:r>
            <a:r>
              <a:rPr lang="ru-RU" sz="2400" i="1" dirty="0" smtClean="0">
                <a:solidFill>
                  <a:srgbClr val="FF0000"/>
                </a:solidFill>
              </a:rPr>
              <a:t>, </a:t>
            </a:r>
            <a:r>
              <a:rPr lang="ru-RU" sz="2400" i="1" dirty="0" err="1" smtClean="0">
                <a:solidFill>
                  <a:srgbClr val="FF0000"/>
                </a:solidFill>
              </a:rPr>
              <a:t>що</a:t>
            </a:r>
            <a:r>
              <a:rPr lang="ru-RU" sz="2400" i="1" dirty="0" smtClean="0">
                <a:solidFill>
                  <a:srgbClr val="FF0000"/>
                </a:solidFill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</a:rPr>
              <a:t>передбачає</a:t>
            </a:r>
            <a:r>
              <a:rPr lang="ru-RU" sz="2400" i="1" dirty="0" smtClean="0">
                <a:solidFill>
                  <a:srgbClr val="FF0000"/>
                </a:solidFill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</a:rPr>
              <a:t>обмін</a:t>
            </a:r>
            <a:r>
              <a:rPr lang="ru-RU" sz="2400" i="1" dirty="0" smtClean="0">
                <a:solidFill>
                  <a:srgbClr val="FF0000"/>
                </a:solidFill>
              </a:rPr>
              <a:t> думками, </a:t>
            </a:r>
            <a:r>
              <a:rPr lang="ru-RU" sz="2400" i="1" dirty="0" err="1" smtClean="0">
                <a:solidFill>
                  <a:srgbClr val="FF0000"/>
                </a:solidFill>
              </a:rPr>
              <a:t>цінностями</a:t>
            </a:r>
            <a:r>
              <a:rPr lang="ru-RU" sz="2400" i="1" dirty="0" smtClean="0">
                <a:solidFill>
                  <a:srgbClr val="FF0000"/>
                </a:solidFill>
              </a:rPr>
              <a:t>, </a:t>
            </a:r>
            <a:r>
              <a:rPr lang="ru-RU" sz="2400" i="1" dirty="0" err="1" smtClean="0">
                <a:solidFill>
                  <a:srgbClr val="FF0000"/>
                </a:solidFill>
              </a:rPr>
              <a:t>вивчення</a:t>
            </a:r>
            <a:r>
              <a:rPr lang="ru-RU" sz="2400" i="1" dirty="0" smtClean="0">
                <a:solidFill>
                  <a:srgbClr val="FF0000"/>
                </a:solidFill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</a:rPr>
              <a:t>досвіду</a:t>
            </a:r>
            <a:r>
              <a:rPr lang="ru-RU" sz="2400" i="1" dirty="0" smtClean="0">
                <a:solidFill>
                  <a:srgbClr val="FF0000"/>
                </a:solidFill>
              </a:rPr>
              <a:t>, при </a:t>
            </a:r>
            <a:r>
              <a:rPr lang="ru-RU" sz="2400" i="1" dirty="0" err="1" smtClean="0">
                <a:solidFill>
                  <a:srgbClr val="FF0000"/>
                </a:solidFill>
              </a:rPr>
              <a:t>якому</a:t>
            </a:r>
            <a:r>
              <a:rPr lang="ru-RU" sz="2400" i="1" dirty="0" smtClean="0">
                <a:solidFill>
                  <a:srgbClr val="FF0000"/>
                </a:solidFill>
              </a:rPr>
              <a:t> максимально </a:t>
            </a:r>
            <a:r>
              <a:rPr lang="ru-RU" sz="2400" i="1" dirty="0" err="1" smtClean="0">
                <a:solidFill>
                  <a:srgbClr val="FF0000"/>
                </a:solidFill>
              </a:rPr>
              <a:t>враховується</a:t>
            </a:r>
            <a:r>
              <a:rPr lang="ru-RU" sz="2400" i="1" dirty="0" smtClean="0">
                <a:solidFill>
                  <a:srgbClr val="FF0000"/>
                </a:solidFill>
              </a:rPr>
              <a:t> на </a:t>
            </a:r>
            <a:r>
              <a:rPr lang="ru-RU" sz="2400" i="1" dirty="0" err="1" smtClean="0">
                <a:solidFill>
                  <a:srgbClr val="FF0000"/>
                </a:solidFill>
              </a:rPr>
              <a:t>практиці</a:t>
            </a:r>
            <a:r>
              <a:rPr lang="ru-RU" sz="2400" i="1" dirty="0" smtClean="0">
                <a:solidFill>
                  <a:srgbClr val="FF0000"/>
                </a:solidFill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</a:rPr>
              <a:t>погляд</a:t>
            </a:r>
            <a:r>
              <a:rPr lang="ru-RU" sz="2400" i="1" dirty="0" smtClean="0">
                <a:solidFill>
                  <a:srgbClr val="FF0000"/>
                </a:solidFill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</a:rPr>
              <a:t>чи</a:t>
            </a:r>
            <a:r>
              <a:rPr lang="ru-RU" sz="2400" i="1" dirty="0" smtClean="0">
                <a:solidFill>
                  <a:srgbClr val="FF0000"/>
                </a:solidFill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</a:rPr>
              <a:t>позиція</a:t>
            </a:r>
            <a:r>
              <a:rPr lang="ru-RU" sz="2400" i="1" dirty="0" smtClean="0">
                <a:solidFill>
                  <a:srgbClr val="FF0000"/>
                </a:solidFill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</a:rPr>
              <a:t>сторін</a:t>
            </a:r>
            <a:r>
              <a:rPr lang="ru-RU" sz="2400" i="1" dirty="0" smtClean="0">
                <a:solidFill>
                  <a:srgbClr val="FF0000"/>
                </a:solidFill>
              </a:rPr>
              <a:t>, </a:t>
            </a:r>
            <a:r>
              <a:rPr lang="ru-RU" sz="2400" i="1" dirty="0" err="1" smtClean="0">
                <a:solidFill>
                  <a:srgbClr val="FF0000"/>
                </a:solidFill>
              </a:rPr>
              <a:t>які</a:t>
            </a:r>
            <a:r>
              <a:rPr lang="ru-RU" sz="2400" i="1" dirty="0" smtClean="0">
                <a:solidFill>
                  <a:srgbClr val="FF0000"/>
                </a:solidFill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</a:rPr>
              <a:t>спілкуються</a:t>
            </a:r>
            <a:r>
              <a:rPr lang="ru-RU" sz="2400" b="1" i="1" dirty="0" smtClean="0">
                <a:solidFill>
                  <a:srgbClr val="FF0000"/>
                </a:solidFill>
              </a:rPr>
              <a:t>. </a:t>
            </a:r>
            <a:endParaRPr lang="ru-RU" sz="2400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взаєморозуміння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3200400"/>
            <a:ext cx="4826000" cy="24384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9466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  </a:t>
            </a:r>
            <a:r>
              <a:rPr lang="ru-RU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Міжособистісні</a:t>
            </a:r>
            <a:r>
              <a:rPr lang="ru-RU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конфлікти</a:t>
            </a:r>
            <a:endParaRPr lang="ru-RU" b="1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533400" y="1447800"/>
            <a:ext cx="4343400" cy="11430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err="1" smtClean="0"/>
              <a:t>Це</a:t>
            </a:r>
            <a:r>
              <a:rPr lang="ru-RU" b="1" i="1" dirty="0" smtClean="0"/>
              <a:t> </a:t>
            </a:r>
            <a:r>
              <a:rPr lang="ru-RU" b="1" i="1" dirty="0" err="1" smtClean="0"/>
              <a:t>ситуації</a:t>
            </a:r>
            <a:r>
              <a:rPr lang="ru-RU" b="1" i="1" dirty="0" smtClean="0"/>
              <a:t> </a:t>
            </a:r>
            <a:r>
              <a:rPr lang="ru-RU" b="1" i="1" dirty="0" err="1" smtClean="0"/>
              <a:t>суперечностей</a:t>
            </a:r>
            <a:r>
              <a:rPr lang="ru-RU" b="1" i="1" dirty="0" smtClean="0"/>
              <a:t>, </a:t>
            </a:r>
            <a:r>
              <a:rPr lang="ru-RU" b="1" i="1" dirty="0" err="1" smtClean="0"/>
              <a:t>розбіжностей</a:t>
            </a:r>
            <a:r>
              <a:rPr lang="ru-RU" b="1" i="1" dirty="0" smtClean="0"/>
              <a:t>, </a:t>
            </a:r>
            <a:r>
              <a:rPr lang="ru-RU" b="1" i="1" dirty="0" err="1" smtClean="0"/>
              <a:t>зіткнень</a:t>
            </a:r>
            <a:r>
              <a:rPr lang="ru-RU" b="1" i="1" dirty="0" smtClean="0"/>
              <a:t> </a:t>
            </a:r>
            <a:r>
              <a:rPr lang="ru-RU" b="1" i="1" dirty="0" err="1" smtClean="0"/>
              <a:t>між</a:t>
            </a:r>
            <a:r>
              <a:rPr lang="ru-RU" b="1" i="1" dirty="0" smtClean="0"/>
              <a:t> людьми.</a:t>
            </a:r>
            <a:endParaRPr lang="ru-RU" b="1" i="1" dirty="0"/>
          </a:p>
        </p:txBody>
      </p:sp>
      <p:sp>
        <p:nvSpPr>
          <p:cNvPr id="5" name="Прямоугольник с двумя вырезанными противолежащими углами 4"/>
          <p:cNvSpPr/>
          <p:nvPr/>
        </p:nvSpPr>
        <p:spPr>
          <a:xfrm>
            <a:off x="2895600" y="3048000"/>
            <a:ext cx="5715000" cy="23622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err="1" smtClean="0"/>
              <a:t>Протистояння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учасників</a:t>
            </a:r>
            <a:r>
              <a:rPr lang="ru-RU" b="1" i="1" dirty="0" smtClean="0"/>
              <a:t>, </a:t>
            </a:r>
            <a:r>
              <a:rPr lang="ru-RU" b="1" i="1" dirty="0" smtClean="0"/>
              <a:t>яке </a:t>
            </a:r>
            <a:r>
              <a:rPr lang="ru-RU" b="1" i="1" dirty="0" err="1" smtClean="0"/>
              <a:t>переживається</a:t>
            </a:r>
            <a:r>
              <a:rPr lang="ru-RU" b="1" i="1" dirty="0" smtClean="0"/>
              <a:t> </a:t>
            </a:r>
            <a:r>
              <a:rPr lang="ru-RU" b="1" i="1" dirty="0" smtClean="0"/>
              <a:t>ними </a:t>
            </a:r>
            <a:r>
              <a:rPr lang="ru-RU" b="1" i="1" dirty="0" smtClean="0"/>
              <a:t>як </a:t>
            </a:r>
            <a:r>
              <a:rPr lang="ru-RU" b="1" i="1" dirty="0" err="1" smtClean="0"/>
              <a:t>значуща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психологічна</a:t>
            </a:r>
            <a:r>
              <a:rPr lang="ru-RU" b="1" i="1" dirty="0" smtClean="0"/>
              <a:t> проблема, </a:t>
            </a:r>
            <a:r>
              <a:rPr lang="ru-RU" b="1" i="1" dirty="0" err="1" smtClean="0"/>
              <a:t>що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вимагає</a:t>
            </a:r>
            <a:r>
              <a:rPr lang="ru-RU" b="1" i="1" dirty="0" smtClean="0"/>
              <a:t> </a:t>
            </a:r>
            <a:r>
              <a:rPr lang="ru-RU" b="1" i="1" dirty="0" err="1" smtClean="0"/>
              <a:t>свого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вирішення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викликає</a:t>
            </a:r>
            <a:r>
              <a:rPr lang="ru-RU" b="1" i="1" dirty="0" smtClean="0"/>
              <a:t> </a:t>
            </a:r>
            <a:r>
              <a:rPr lang="ru-RU" b="1" i="1" dirty="0" err="1" smtClean="0"/>
              <a:t>активність</a:t>
            </a:r>
            <a:r>
              <a:rPr lang="ru-RU" b="1" i="1" dirty="0" smtClean="0"/>
              <a:t> </a:t>
            </a:r>
            <a:r>
              <a:rPr lang="ru-RU" b="1" i="1" dirty="0" err="1" smtClean="0"/>
              <a:t>сторін</a:t>
            </a:r>
            <a:r>
              <a:rPr lang="ru-RU" b="1" i="1" dirty="0" smtClean="0"/>
              <a:t>, </a:t>
            </a:r>
            <a:r>
              <a:rPr lang="ru-RU" b="1" i="1" dirty="0" err="1" smtClean="0"/>
              <a:t>спрямовану</a:t>
            </a:r>
            <a:r>
              <a:rPr lang="ru-RU" b="1" i="1" dirty="0" smtClean="0"/>
              <a:t> на </a:t>
            </a:r>
            <a:r>
              <a:rPr lang="ru-RU" b="1" i="1" dirty="0" err="1" smtClean="0"/>
              <a:t>подолання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суперечності</a:t>
            </a:r>
            <a:r>
              <a:rPr lang="ru-RU" b="1" i="1" dirty="0" smtClean="0"/>
              <a:t> та </a:t>
            </a:r>
            <a:r>
              <a:rPr lang="ru-RU" b="1" i="1" dirty="0" err="1" smtClean="0"/>
              <a:t>вирішення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ситуації</a:t>
            </a:r>
            <a:r>
              <a:rPr lang="ru-RU" b="1" i="1" dirty="0" smtClean="0"/>
              <a:t> в </a:t>
            </a:r>
            <a:r>
              <a:rPr lang="ru-RU" b="1" i="1" dirty="0" err="1" smtClean="0"/>
              <a:t>інтересах</a:t>
            </a:r>
            <a:r>
              <a:rPr lang="ru-RU" b="1" i="1" dirty="0" smtClean="0"/>
              <a:t> </a:t>
            </a:r>
            <a:r>
              <a:rPr lang="ru-RU" b="1" i="1" dirty="0" err="1" smtClean="0"/>
              <a:t>обох</a:t>
            </a:r>
            <a:r>
              <a:rPr lang="ru-RU" b="1" i="1" dirty="0" smtClean="0"/>
              <a:t> </a:t>
            </a:r>
            <a:r>
              <a:rPr lang="ru-RU" b="1" i="1" dirty="0" err="1" smtClean="0"/>
              <a:t>чи</a:t>
            </a:r>
            <a:r>
              <a:rPr lang="ru-RU" b="1" i="1" dirty="0" smtClean="0"/>
              <a:t> </a:t>
            </a:r>
            <a:r>
              <a:rPr lang="ru-RU" b="1" i="1" dirty="0" err="1" smtClean="0"/>
              <a:t>однієї</a:t>
            </a:r>
            <a:r>
              <a:rPr lang="ru-RU" b="1" i="1" dirty="0" smtClean="0"/>
              <a:t> </a:t>
            </a:r>
            <a:r>
              <a:rPr lang="ru-RU" b="1" i="1" dirty="0" err="1" smtClean="0"/>
              <a:t>із</a:t>
            </a:r>
            <a:r>
              <a:rPr lang="ru-RU" b="1" i="1" dirty="0" smtClean="0"/>
              <a:t> </a:t>
            </a:r>
            <a:r>
              <a:rPr lang="ru-RU" b="1" i="1" dirty="0" err="1" smtClean="0"/>
              <a:t>сторін</a:t>
            </a:r>
            <a:r>
              <a:rPr lang="ru-RU" b="1" i="1" dirty="0" smtClean="0"/>
              <a:t>.</a:t>
            </a:r>
            <a:endParaRPr lang="ru-RU" b="1" i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43200" y="2514600"/>
            <a:ext cx="5943600" cy="22037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4000" b="1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4000" b="1" i="1" dirty="0" smtClean="0">
                <a:solidFill>
                  <a:schemeClr val="accent5">
                    <a:lumMod val="75000"/>
                  </a:schemeClr>
                </a:solidFill>
              </a:rPr>
              <a:t>   Дякую за увагу!</a:t>
            </a:r>
            <a:endParaRPr lang="ru-RU" sz="40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5124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4600" b="1" dirty="0" smtClean="0">
                <a:solidFill>
                  <a:schemeClr val="accent1"/>
                </a:solidFill>
              </a:rPr>
              <a:t> </a:t>
            </a:r>
            <a:r>
              <a:rPr lang="ru-RU" sz="4600" b="1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Особистість</a:t>
            </a:r>
            <a:r>
              <a:rPr lang="ru-RU" sz="4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— </a:t>
            </a:r>
            <a:r>
              <a:rPr lang="ru-RU" sz="2600" b="1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це</a:t>
            </a:r>
            <a:r>
              <a:rPr lang="ru-RU" sz="2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600" b="1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поняття</a:t>
            </a:r>
            <a:r>
              <a:rPr lang="ru-RU" sz="2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600" b="1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вироблене</a:t>
            </a:r>
            <a:r>
              <a:rPr lang="ru-RU" sz="2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для </a:t>
            </a:r>
            <a:r>
              <a:rPr lang="ru-RU" sz="2600" b="1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розгляду</a:t>
            </a:r>
            <a:r>
              <a:rPr lang="ru-RU" sz="2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600" b="1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людини</a:t>
            </a:r>
            <a:r>
              <a:rPr lang="ru-RU" sz="2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як </a:t>
            </a:r>
            <a:r>
              <a:rPr lang="ru-RU" sz="2600" b="1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індивіда</a:t>
            </a:r>
            <a:r>
              <a:rPr lang="ru-RU" sz="2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600" b="1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як</a:t>
            </a:r>
            <a:r>
              <a:rPr lang="ru-RU" sz="2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600" b="1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суб'єкта</a:t>
            </a:r>
            <a:r>
              <a:rPr lang="ru-RU" sz="2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600" b="1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соціокультурного</a:t>
            </a:r>
            <a:r>
              <a:rPr lang="ru-RU" sz="2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600" b="1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життя</a:t>
            </a:r>
            <a:r>
              <a:rPr lang="ru-RU" sz="2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600" b="1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що</a:t>
            </a:r>
            <a:r>
              <a:rPr lang="ru-RU" sz="2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600" b="1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розкривається</a:t>
            </a:r>
            <a:r>
              <a:rPr lang="ru-RU" sz="2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в контекстах </a:t>
            </a:r>
            <a:r>
              <a:rPr lang="ru-RU" sz="2600" b="1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соціальних</a:t>
            </a:r>
            <a:r>
              <a:rPr lang="ru-RU" sz="2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600" b="1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відносин</a:t>
            </a:r>
            <a:r>
              <a:rPr lang="ru-RU" sz="2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600" b="1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спілкування</a:t>
            </a:r>
            <a:r>
              <a:rPr lang="ru-RU" sz="2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600" b="1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і</a:t>
            </a:r>
            <a:r>
              <a:rPr lang="ru-RU" sz="2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600" b="1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предметної</a:t>
            </a:r>
            <a:r>
              <a:rPr lang="ru-RU" sz="2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600" b="1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діяльності</a:t>
            </a:r>
            <a:r>
              <a:rPr lang="ru-RU" sz="2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600" b="1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соціально</a:t>
            </a:r>
            <a:r>
              <a:rPr lang="ru-RU" sz="2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600" b="1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зумовлена</a:t>
            </a:r>
            <a:r>
              <a:rPr lang="ru-RU" sz="2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система </a:t>
            </a:r>
            <a:r>
              <a:rPr lang="ru-RU" sz="2600" b="1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психічних</a:t>
            </a:r>
            <a:r>
              <a:rPr lang="ru-RU" sz="2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600" b="1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якостей</a:t>
            </a:r>
            <a:r>
              <a:rPr lang="ru-RU" sz="2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600" b="1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індивіда</a:t>
            </a:r>
            <a:r>
              <a:rPr lang="ru-RU" sz="2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600" b="1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що</a:t>
            </a:r>
            <a:r>
              <a:rPr lang="ru-RU" sz="2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600" b="1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визначається</a:t>
            </a:r>
            <a:r>
              <a:rPr lang="ru-RU" sz="2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600" b="1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залученістю</a:t>
            </a:r>
            <a:r>
              <a:rPr lang="ru-RU" sz="2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600" b="1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людини</a:t>
            </a:r>
            <a:r>
              <a:rPr lang="ru-RU" sz="2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 до </a:t>
            </a:r>
            <a:r>
              <a:rPr lang="ru-RU" sz="2600" b="1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конкретних</a:t>
            </a:r>
            <a:r>
              <a:rPr lang="ru-RU" sz="2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2600" b="1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суспільних</a:t>
            </a:r>
            <a:r>
              <a:rPr lang="ru-RU" sz="2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600" b="1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культурних</a:t>
            </a:r>
            <a:r>
              <a:rPr lang="ru-RU" sz="2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600" b="1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історичних</a:t>
            </a:r>
            <a:r>
              <a:rPr lang="ru-RU" sz="2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600" b="1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відносин</a:t>
            </a:r>
            <a:r>
              <a:rPr lang="ru-RU" sz="2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</a:t>
            </a:r>
            <a:endParaRPr lang="ru-RU" sz="26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18048"/>
          </a:xfrm>
        </p:spPr>
        <p:txBody>
          <a:bodyPr/>
          <a:lstStyle/>
          <a:p>
            <a:r>
              <a:rPr lang="ru-RU" b="1" i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Атрибути</a:t>
            </a:r>
            <a:r>
              <a:rPr lang="ru-RU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особистості</a:t>
            </a:r>
            <a:endParaRPr lang="ru-RU" b="1" i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62000" y="2133600"/>
            <a:ext cx="33528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b="1" i="1" dirty="0" smtClean="0">
                <a:solidFill>
                  <a:schemeClr val="accent3">
                    <a:lumMod val="75000"/>
                  </a:schemeClr>
                </a:solidFill>
              </a:rPr>
              <a:t>Воля</a:t>
            </a:r>
            <a:endParaRPr lang="ru-RU" sz="400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562600" y="3124200"/>
            <a:ext cx="28194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</a:rPr>
              <a:t>Свобода</a:t>
            </a:r>
            <a:endParaRPr lang="ru-RU" sz="3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62200" y="4800600"/>
            <a:ext cx="31242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b="1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Розум</a:t>
            </a:r>
            <a:endParaRPr lang="ru-RU" sz="4000" b="1" i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867400" y="1447800"/>
            <a:ext cx="27432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i="1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Почуття</a:t>
            </a:r>
            <a:endParaRPr lang="ru-RU" sz="3200" b="1" i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828800"/>
            <a:ext cx="8183880" cy="3733800"/>
          </a:xfrm>
        </p:spPr>
        <p:txBody>
          <a:bodyPr>
            <a:normAutofit fontScale="90000"/>
          </a:bodyPr>
          <a:lstStyle/>
          <a:p>
            <a:r>
              <a:rPr lang="ru-RU" sz="2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У </a:t>
            </a:r>
            <a:r>
              <a:rPr lang="ru-RU" sz="20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ранньохристиянський</a:t>
            </a:r>
            <a:r>
              <a:rPr lang="ru-RU" sz="2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період</a:t>
            </a:r>
            <a:r>
              <a:rPr lang="ru-RU" sz="2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великі</a:t>
            </a:r>
            <a:r>
              <a:rPr lang="ru-RU" sz="2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каппадокійці</a:t>
            </a:r>
            <a:r>
              <a:rPr lang="ru-RU" sz="2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ототожнили</a:t>
            </a:r>
            <a:r>
              <a:rPr lang="ru-RU" sz="2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поняття</a:t>
            </a:r>
            <a:r>
              <a:rPr lang="ru-RU" sz="2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«</a:t>
            </a:r>
            <a:r>
              <a:rPr lang="ru-RU" sz="20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іпостась</a:t>
            </a:r>
            <a:r>
              <a:rPr lang="ru-RU" sz="2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» </a:t>
            </a:r>
            <a:r>
              <a:rPr lang="ru-RU" sz="20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і</a:t>
            </a:r>
            <a:r>
              <a:rPr lang="ru-RU" sz="2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«</a:t>
            </a:r>
            <a:r>
              <a:rPr lang="ru-RU" sz="20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обличчя</a:t>
            </a:r>
            <a:r>
              <a:rPr lang="ru-RU" sz="2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» .</a:t>
            </a:r>
            <a:r>
              <a:rPr lang="ru-RU" sz="20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Наслідком</a:t>
            </a:r>
            <a:r>
              <a:rPr lang="ru-RU" sz="2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цього</a:t>
            </a:r>
            <a:r>
              <a:rPr lang="ru-RU" sz="2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ототожнення</a:t>
            </a:r>
            <a:r>
              <a:rPr lang="ru-RU" sz="2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стало </a:t>
            </a:r>
            <a:r>
              <a:rPr lang="ru-RU" sz="20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виникнення</a:t>
            </a:r>
            <a:r>
              <a:rPr lang="ru-RU" sz="2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нового </a:t>
            </a:r>
            <a:r>
              <a:rPr lang="ru-RU" sz="20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поняття</a:t>
            </a:r>
            <a:r>
              <a:rPr lang="ru-RU" sz="2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«</a:t>
            </a:r>
            <a:r>
              <a:rPr lang="ru-RU" sz="20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особистість</a:t>
            </a:r>
            <a:r>
              <a:rPr lang="ru-RU" sz="2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», </a:t>
            </a:r>
            <a:r>
              <a:rPr lang="ru-RU" sz="20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невідомого</a:t>
            </a:r>
            <a:r>
              <a:rPr lang="ru-RU" sz="2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раніше</a:t>
            </a:r>
            <a:r>
              <a:rPr lang="ru-RU" sz="2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в античному </a:t>
            </a:r>
            <a:r>
              <a:rPr lang="ru-RU" sz="20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світі</a:t>
            </a:r>
            <a:r>
              <a:rPr lang="ru-RU" sz="2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</a:t>
            </a:r>
            <a:br>
              <a:rPr lang="ru-RU" sz="2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ru-RU" sz="2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ru-RU" sz="2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ru-RU" sz="2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У </a:t>
            </a:r>
            <a:r>
              <a:rPr lang="ru-RU" sz="20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середньовічній</a:t>
            </a:r>
            <a:r>
              <a:rPr lang="ru-RU" sz="2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філософії</a:t>
            </a:r>
            <a:r>
              <a:rPr lang="ru-RU" sz="2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особистість</a:t>
            </a:r>
            <a:r>
              <a:rPr lang="ru-RU" sz="2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розумілася</a:t>
            </a:r>
            <a:r>
              <a:rPr lang="ru-RU" sz="2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як </a:t>
            </a:r>
            <a:r>
              <a:rPr lang="ru-RU" sz="20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сутність</a:t>
            </a:r>
            <a:r>
              <a:rPr lang="ru-RU" sz="2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 Бога</a:t>
            </a:r>
            <a:br>
              <a:rPr lang="ru-RU" sz="2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ru-RU" sz="2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ru-RU" sz="2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У </a:t>
            </a:r>
            <a:r>
              <a:rPr lang="ru-RU" sz="20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новоєвропейської</a:t>
            </a:r>
            <a:r>
              <a:rPr lang="ru-RU" sz="2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філософії</a:t>
            </a:r>
            <a:r>
              <a:rPr lang="ru-RU" sz="2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особистість</a:t>
            </a:r>
            <a:r>
              <a:rPr lang="ru-RU" sz="2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розумілася</a:t>
            </a:r>
            <a:r>
              <a:rPr lang="ru-RU" sz="2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як </a:t>
            </a:r>
            <a:r>
              <a:rPr lang="ru-RU" sz="20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громадянин</a:t>
            </a:r>
            <a:r>
              <a:rPr lang="ru-RU" sz="2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ru-RU" sz="2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ru-RU" sz="2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У </a:t>
            </a:r>
            <a:r>
              <a:rPr lang="ru-RU" sz="20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філософії</a:t>
            </a:r>
            <a:r>
              <a:rPr lang="ru-RU" sz="2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 романтизму </a:t>
            </a:r>
            <a:r>
              <a:rPr lang="ru-RU" sz="20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особистість</a:t>
            </a:r>
            <a:r>
              <a:rPr lang="ru-RU" sz="2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розумілася</a:t>
            </a:r>
            <a:r>
              <a:rPr lang="ru-RU" sz="20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як герой.</a:t>
            </a:r>
            <a:r>
              <a:rPr lang="ru-RU" sz="900" b="0" dirty="0" smtClean="0"/>
              <a:t/>
            </a:r>
            <a:br>
              <a:rPr lang="ru-RU" sz="900" b="0" dirty="0" smtClean="0"/>
            </a:br>
            <a:endParaRPr lang="ru-RU" sz="9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91744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i="1" dirty="0" err="1" smtClean="0">
                <a:solidFill>
                  <a:schemeClr val="accent5">
                    <a:lumMod val="75000"/>
                  </a:schemeClr>
                </a:solidFill>
              </a:rPr>
              <a:t>Історія</a:t>
            </a: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accent5">
                    <a:lumMod val="75000"/>
                  </a:schemeClr>
                </a:solidFill>
              </a:rPr>
              <a:t>розвитку</a:t>
            </a: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accent5">
                    <a:lumMod val="75000"/>
                  </a:schemeClr>
                </a:solidFill>
              </a:rPr>
              <a:t>поглядів</a:t>
            </a: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</a:rPr>
              <a:t> на </a:t>
            </a:r>
            <a:r>
              <a:rPr lang="ru-RU" b="1" i="1" dirty="0" err="1" smtClean="0">
                <a:solidFill>
                  <a:schemeClr val="accent5">
                    <a:lumMod val="75000"/>
                  </a:schemeClr>
                </a:solidFill>
              </a:rPr>
              <a:t>особистість</a:t>
            </a:r>
            <a:endParaRPr lang="ru-RU" b="1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371600"/>
            <a:ext cx="8183880" cy="4663440"/>
          </a:xfrm>
        </p:spPr>
        <p:txBody>
          <a:bodyPr>
            <a:normAutofit fontScale="90000"/>
          </a:bodyPr>
          <a:lstStyle/>
          <a:p>
            <a:r>
              <a:rPr lang="ru-RU" sz="2400" i="1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розумність</a:t>
            </a:r>
            <a:r>
              <a:rPr lang="ru-RU" sz="2400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 </a:t>
            </a: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ru-RU" sz="1800" i="1" dirty="0" err="1" smtClean="0">
                <a:solidFill>
                  <a:schemeClr val="accent6">
                    <a:lumMod val="50000"/>
                  </a:schemeClr>
                </a:solidFill>
              </a:rPr>
              <a:t>визначає</a:t>
            </a: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i="1" dirty="0" err="1" smtClean="0">
                <a:solidFill>
                  <a:schemeClr val="accent6">
                    <a:lumMod val="50000"/>
                  </a:schemeClr>
                </a:solidFill>
              </a:rPr>
              <a:t>рівень</a:t>
            </a: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i="1" dirty="0" err="1" smtClean="0">
                <a:solidFill>
                  <a:schemeClr val="accent6">
                    <a:lumMod val="50000"/>
                  </a:schemeClr>
                </a:solidFill>
              </a:rPr>
              <a:t>інтелектуального</a:t>
            </a: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i="1" dirty="0" err="1" smtClean="0">
                <a:solidFill>
                  <a:schemeClr val="accent6">
                    <a:lumMod val="50000"/>
                  </a:schemeClr>
                </a:solidFill>
              </a:rPr>
              <a:t>розвитку</a:t>
            </a: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  <a:t>);</a:t>
            </a:r>
            <a:b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200" i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відповідальність</a:t>
            </a:r>
            <a:r>
              <a:rPr lang="ru-RU" sz="22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 </a:t>
            </a: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ru-RU" sz="1800" i="1" dirty="0" err="1" smtClean="0">
                <a:solidFill>
                  <a:schemeClr val="accent6">
                    <a:lumMod val="50000"/>
                  </a:schemeClr>
                </a:solidFill>
              </a:rPr>
              <a:t>рівень</a:t>
            </a: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i="1" dirty="0" err="1" smtClean="0">
                <a:solidFill>
                  <a:schemeClr val="accent6">
                    <a:lumMod val="50000"/>
                  </a:schemeClr>
                </a:solidFill>
              </a:rPr>
              <a:t>розвитку</a:t>
            </a: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i="1" dirty="0" err="1" smtClean="0">
                <a:solidFill>
                  <a:schemeClr val="accent6">
                    <a:lumMod val="50000"/>
                  </a:schemeClr>
                </a:solidFill>
              </a:rPr>
              <a:t>почуття</a:t>
            </a: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i="1" dirty="0" err="1" smtClean="0">
                <a:solidFill>
                  <a:schemeClr val="accent6">
                    <a:lumMod val="50000"/>
                  </a:schemeClr>
                </a:solidFill>
              </a:rPr>
              <a:t>відповідальності</a:t>
            </a: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sz="1800" i="1" dirty="0" err="1" smtClean="0">
                <a:solidFill>
                  <a:schemeClr val="accent6">
                    <a:lumMod val="50000"/>
                  </a:schemeClr>
                </a:solidFill>
              </a:rPr>
              <a:t>уміння</a:t>
            </a: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i="1" dirty="0" err="1" smtClean="0">
                <a:solidFill>
                  <a:schemeClr val="accent6">
                    <a:lumMod val="50000"/>
                  </a:schemeClr>
                </a:solidFill>
              </a:rPr>
              <a:t>керувати</a:t>
            </a: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i="1" dirty="0" err="1" smtClean="0">
                <a:solidFill>
                  <a:schemeClr val="accent6">
                    <a:lumMod val="50000"/>
                  </a:schemeClr>
                </a:solidFill>
              </a:rPr>
              <a:t>своєю</a:t>
            </a: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  <a:t> </a:t>
            </a:r>
            <a:r>
              <a:rPr lang="ru-RU" sz="1800" i="1" dirty="0" err="1" smtClean="0">
                <a:solidFill>
                  <a:schemeClr val="accent6">
                    <a:lumMod val="50000"/>
                  </a:schemeClr>
                </a:solidFill>
              </a:rPr>
              <a:t>поведінкою</a:t>
            </a: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sz="1800" i="1" dirty="0" err="1" smtClean="0">
                <a:solidFill>
                  <a:schemeClr val="accent6">
                    <a:lumMod val="50000"/>
                  </a:schemeClr>
                </a:solidFill>
              </a:rPr>
              <a:t>аналізувати</a:t>
            </a: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i="1" dirty="0" err="1" smtClean="0">
                <a:solidFill>
                  <a:schemeClr val="accent6">
                    <a:lumMod val="50000"/>
                  </a:schemeClr>
                </a:solidFill>
              </a:rPr>
              <a:t>свої</a:t>
            </a: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i="1" dirty="0" err="1" smtClean="0">
                <a:solidFill>
                  <a:schemeClr val="accent6">
                    <a:lumMod val="50000"/>
                  </a:schemeClr>
                </a:solidFill>
              </a:rPr>
              <a:t>вчинки</a:t>
            </a: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i="1" dirty="0" err="1" smtClean="0">
                <a:solidFill>
                  <a:schemeClr val="accent6">
                    <a:lumMod val="50000"/>
                  </a:schemeClr>
                </a:solidFill>
              </a:rPr>
              <a:t>і</a:t>
            </a: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i="1" dirty="0" err="1" smtClean="0">
                <a:solidFill>
                  <a:schemeClr val="accent6">
                    <a:lumMod val="50000"/>
                  </a:schemeClr>
                </a:solidFill>
              </a:rPr>
              <a:t>відповідати</a:t>
            </a: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  <a:t> за них);</a:t>
            </a:r>
            <a:b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200" i="1" dirty="0" smtClean="0">
                <a:solidFill>
                  <a:schemeClr val="accent2">
                    <a:lumMod val="75000"/>
                  </a:schemeClr>
                </a:solidFill>
              </a:rPr>
              <a:t>свобода</a:t>
            </a: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  <a:t> (</a:t>
            </a:r>
            <a:r>
              <a:rPr lang="ru-RU" sz="1800" i="1" dirty="0" err="1" smtClean="0">
                <a:solidFill>
                  <a:schemeClr val="accent6">
                    <a:lumMod val="50000"/>
                  </a:schemeClr>
                </a:solidFill>
              </a:rPr>
              <a:t>здатність</a:t>
            </a: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  <a:t> до </a:t>
            </a:r>
            <a:r>
              <a:rPr lang="ru-RU" sz="1800" i="1" dirty="0" err="1" smtClean="0">
                <a:solidFill>
                  <a:schemeClr val="accent6">
                    <a:lumMod val="50000"/>
                  </a:schemeClr>
                </a:solidFill>
              </a:rPr>
              <a:t>автономної</a:t>
            </a: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i="1" dirty="0" err="1" smtClean="0">
                <a:solidFill>
                  <a:schemeClr val="accent6">
                    <a:lumMod val="50000"/>
                  </a:schemeClr>
                </a:solidFill>
              </a:rPr>
              <a:t>діяльності</a:t>
            </a: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sz="1800" i="1" dirty="0" err="1" smtClean="0">
                <a:solidFill>
                  <a:schemeClr val="accent6">
                    <a:lumMod val="50000"/>
                  </a:schemeClr>
                </a:solidFill>
              </a:rPr>
              <a:t>прийняття</a:t>
            </a: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i="1" dirty="0" err="1" smtClean="0">
                <a:solidFill>
                  <a:schemeClr val="accent6">
                    <a:lumMod val="50000"/>
                  </a:schemeClr>
                </a:solidFill>
              </a:rPr>
              <a:t>самостійних</a:t>
            </a: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i="1" dirty="0" err="1" smtClean="0">
                <a:solidFill>
                  <a:schemeClr val="accent6">
                    <a:lumMod val="50000"/>
                  </a:schemeClr>
                </a:solidFill>
              </a:rPr>
              <a:t>рішень</a:t>
            </a: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  <a:t>);</a:t>
            </a:r>
            <a:b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2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особиста</a:t>
            </a:r>
            <a:r>
              <a:rPr lang="ru-RU" sz="22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200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гідність</a:t>
            </a:r>
            <a:r>
              <a:rPr lang="ru-RU" sz="22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ru-RU" sz="1800" i="1" dirty="0" err="1" smtClean="0">
                <a:solidFill>
                  <a:schemeClr val="accent6">
                    <a:lumMod val="50000"/>
                  </a:schemeClr>
                </a:solidFill>
              </a:rPr>
              <a:t>визначається</a:t>
            </a: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i="1" dirty="0" err="1" smtClean="0">
                <a:solidFill>
                  <a:schemeClr val="accent6">
                    <a:lumMod val="50000"/>
                  </a:schemeClr>
                </a:solidFill>
              </a:rPr>
              <a:t>рівнем</a:t>
            </a: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i="1" dirty="0" err="1" smtClean="0">
                <a:solidFill>
                  <a:schemeClr val="accent6">
                    <a:lumMod val="50000"/>
                  </a:schemeClr>
                </a:solidFill>
              </a:rPr>
              <a:t>вихованості</a:t>
            </a: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sz="1800" i="1" dirty="0" err="1" smtClean="0">
                <a:solidFill>
                  <a:schemeClr val="accent6">
                    <a:lumMod val="50000"/>
                  </a:schemeClr>
                </a:solidFill>
              </a:rPr>
              <a:t>самооцінки</a:t>
            </a: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  <a:t>);</a:t>
            </a:r>
            <a:b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200" i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ідивідуальність</a:t>
            </a: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  <a:t> (</a:t>
            </a:r>
            <a:r>
              <a:rPr lang="ru-RU" sz="1800" i="1" dirty="0" err="1" smtClean="0">
                <a:solidFill>
                  <a:schemeClr val="accent6">
                    <a:lumMod val="50000"/>
                  </a:schemeClr>
                </a:solidFill>
              </a:rPr>
              <a:t>несхожість</a:t>
            </a: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  <a:t> на </a:t>
            </a:r>
            <a:r>
              <a:rPr lang="ru-RU" sz="1800" i="1" dirty="0" err="1" smtClean="0">
                <a:solidFill>
                  <a:schemeClr val="accent6">
                    <a:lumMod val="50000"/>
                  </a:schemeClr>
                </a:solidFill>
              </a:rPr>
              <a:t>інших</a:t>
            </a:r>
            <a:r>
              <a:rPr lang="ru-RU" sz="1800" i="1" dirty="0" smtClean="0">
                <a:solidFill>
                  <a:schemeClr val="accent6">
                    <a:lumMod val="50000"/>
                  </a:schemeClr>
                </a:solidFill>
              </a:rPr>
              <a:t>).</a:t>
            </a:r>
            <a:r>
              <a:rPr lang="ru-RU" sz="1800" b="0" dirty="0" smtClean="0"/>
              <a:t/>
            </a:r>
            <a:br>
              <a:rPr lang="ru-RU" sz="1800" b="0" dirty="0" smtClean="0"/>
            </a:b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1069848"/>
          </a:xfrm>
        </p:spPr>
        <p:txBody>
          <a:bodyPr/>
          <a:lstStyle/>
          <a:p>
            <a:pPr>
              <a:buNone/>
            </a:pPr>
            <a:r>
              <a:rPr lang="uk-UA" b="1" i="1" dirty="0" smtClean="0">
                <a:solidFill>
                  <a:schemeClr val="accent6">
                    <a:lumMod val="75000"/>
                  </a:schemeClr>
                </a:solidFill>
              </a:rPr>
              <a:t>Характеристика особистості</a:t>
            </a:r>
            <a:endParaRPr lang="ru-RU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762000"/>
            <a:ext cx="818388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  В 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українській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мові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існує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специфіка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вживання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термінів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"</a:t>
            </a:r>
            <a:r>
              <a:rPr lang="ru-RU" b="1" i="1" dirty="0" err="1" smtClean="0">
                <a:solidFill>
                  <a:schemeClr val="accent2">
                    <a:lumMod val="75000"/>
                  </a:schemeClr>
                </a:solidFill>
              </a:rPr>
              <a:t>відносини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"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і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"</a:t>
            </a:r>
            <a:r>
              <a:rPr lang="ru-RU" b="1" i="1" dirty="0" err="1" smtClean="0">
                <a:solidFill>
                  <a:schemeClr val="accent2">
                    <a:lumMod val="75000"/>
                  </a:schemeClr>
                </a:solidFill>
              </a:rPr>
              <a:t>стосунки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".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76600" y="2286000"/>
            <a:ext cx="54102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Термін 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відносини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вживають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, коли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йдеться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про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зв'язок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між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об'єктами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чи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явищами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33400" y="4267200"/>
            <a:ext cx="5334000" cy="167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Поняття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стосунки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використовують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тоді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, коли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мають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на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увазі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зв'язок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між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людьми у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процесі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спілкування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ru-RU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smtClean="0">
                <a:solidFill>
                  <a:srgbClr val="0070C0"/>
                </a:solidFill>
              </a:rPr>
              <a:t>  </a:t>
            </a:r>
            <a:r>
              <a:rPr lang="ru-RU" b="1" i="1" dirty="0" err="1" smtClean="0">
                <a:solidFill>
                  <a:srgbClr val="0070C0"/>
                </a:solidFill>
              </a:rPr>
              <a:t>Міжособистісні</a:t>
            </a:r>
            <a:r>
              <a:rPr lang="ru-RU" b="1" i="1" dirty="0" smtClean="0">
                <a:solidFill>
                  <a:srgbClr val="0070C0"/>
                </a:solidFill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</a:rPr>
              <a:t>стосунки</a:t>
            </a:r>
            <a:r>
              <a:rPr lang="ru-RU" b="1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smtClean="0">
                <a:solidFill>
                  <a:srgbClr val="0070C0"/>
                </a:solidFill>
              </a:rPr>
              <a:t>- </a:t>
            </a:r>
            <a:r>
              <a:rPr lang="ru-RU" sz="2000" i="1" dirty="0" err="1" smtClean="0">
                <a:solidFill>
                  <a:srgbClr val="0070C0"/>
                </a:solidFill>
              </a:rPr>
              <a:t>це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взаємозв'язки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між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окремими</a:t>
            </a:r>
            <a:r>
              <a:rPr lang="ru-RU" sz="2000" i="1" dirty="0" smtClean="0">
                <a:solidFill>
                  <a:srgbClr val="0070C0"/>
                </a:solidFill>
              </a:rPr>
              <a:t> людьми (</a:t>
            </a:r>
            <a:r>
              <a:rPr lang="ru-RU" sz="2000" i="1" dirty="0" err="1" smtClean="0">
                <a:solidFill>
                  <a:srgbClr val="0070C0"/>
                </a:solidFill>
              </a:rPr>
              <a:t>групами</a:t>
            </a:r>
            <a:r>
              <a:rPr lang="ru-RU" sz="2000" i="1" dirty="0" smtClean="0">
                <a:solidFill>
                  <a:srgbClr val="0070C0"/>
                </a:solidFill>
              </a:rPr>
              <a:t> людей), </a:t>
            </a:r>
            <a:r>
              <a:rPr lang="ru-RU" sz="2000" i="1" dirty="0" err="1" smtClean="0">
                <a:solidFill>
                  <a:srgbClr val="0070C0"/>
                </a:solidFill>
              </a:rPr>
              <a:t>які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об'єктивно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виявляються</a:t>
            </a:r>
            <a:r>
              <a:rPr lang="ru-RU" sz="2000" i="1" dirty="0" smtClean="0">
                <a:solidFill>
                  <a:srgbClr val="0070C0"/>
                </a:solidFill>
              </a:rPr>
              <a:t> в </a:t>
            </a:r>
            <a:r>
              <a:rPr lang="ru-RU" sz="2000" i="1" dirty="0" err="1" smtClean="0">
                <a:solidFill>
                  <a:srgbClr val="0070C0"/>
                </a:solidFill>
              </a:rPr>
              <a:t>характері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і</a:t>
            </a:r>
            <a:r>
              <a:rPr lang="ru-RU" sz="2000" i="1" dirty="0" smtClean="0">
                <a:solidFill>
                  <a:srgbClr val="0070C0"/>
                </a:solidFill>
              </a:rPr>
              <a:t> способах </a:t>
            </a:r>
            <a:r>
              <a:rPr lang="ru-RU" sz="2000" i="1" dirty="0" err="1" smtClean="0">
                <a:solidFill>
                  <a:srgbClr val="0070C0"/>
                </a:solidFill>
              </a:rPr>
              <a:t>взаємних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впливів</a:t>
            </a:r>
            <a:r>
              <a:rPr lang="ru-RU" sz="2000" i="1" dirty="0" smtClean="0">
                <a:solidFill>
                  <a:srgbClr val="0070C0"/>
                </a:solidFill>
              </a:rPr>
              <a:t> людей один на одного в </a:t>
            </a:r>
            <a:r>
              <a:rPr lang="ru-RU" sz="2000" i="1" dirty="0" err="1" smtClean="0">
                <a:solidFill>
                  <a:srgbClr val="0070C0"/>
                </a:solidFill>
              </a:rPr>
              <a:t>процесі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різних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видів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спільної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діяльності</a:t>
            </a:r>
            <a:r>
              <a:rPr lang="ru-RU" sz="2000" i="1" dirty="0" smtClean="0">
                <a:solidFill>
                  <a:srgbClr val="0070C0"/>
                </a:solidFill>
              </a:rPr>
              <a:t>, </a:t>
            </a:r>
            <a:r>
              <a:rPr lang="ru-RU" sz="2000" i="1" dirty="0" err="1" smtClean="0">
                <a:solidFill>
                  <a:srgbClr val="0070C0"/>
                </a:solidFill>
              </a:rPr>
              <a:t>зокрема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спілкування</a:t>
            </a:r>
            <a:r>
              <a:rPr lang="ru-RU" sz="2000" i="1" dirty="0" smtClean="0">
                <a:solidFill>
                  <a:srgbClr val="0070C0"/>
                </a:solidFill>
              </a:rPr>
              <a:t>, та </a:t>
            </a:r>
            <a:r>
              <a:rPr lang="ru-RU" sz="2000" i="1" dirty="0" err="1" smtClean="0">
                <a:solidFill>
                  <a:srgbClr val="0070C0"/>
                </a:solidFill>
              </a:rPr>
              <a:t>суб'єктивно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переживаються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і</a:t>
            </a:r>
            <a:r>
              <a:rPr lang="ru-RU" sz="2000" i="1" dirty="0" smtClean="0">
                <a:solidFill>
                  <a:srgbClr val="0070C0"/>
                </a:solidFill>
              </a:rPr>
              <a:t> </a:t>
            </a:r>
            <a:r>
              <a:rPr lang="ru-RU" sz="2000" i="1" dirty="0" err="1" smtClean="0">
                <a:solidFill>
                  <a:srgbClr val="0070C0"/>
                </a:solidFill>
              </a:rPr>
              <a:t>оцінюються</a:t>
            </a:r>
            <a:r>
              <a:rPr lang="ru-RU" sz="2000" i="1" dirty="0" smtClean="0">
                <a:solidFill>
                  <a:srgbClr val="0070C0"/>
                </a:solidFill>
              </a:rPr>
              <a:t> ними</a:t>
            </a:r>
            <a:endParaRPr lang="ru-RU" sz="2000" dirty="0">
              <a:solidFill>
                <a:srgbClr val="0070C0"/>
              </a:solidFill>
            </a:endParaRPr>
          </a:p>
        </p:txBody>
      </p:sp>
      <p:pic>
        <p:nvPicPr>
          <p:cNvPr id="4" name="Рисунок 3" descr="spilkuvannya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2667000"/>
            <a:ext cx="4591050" cy="3093761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 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Міжособистісні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стосунки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зароджуються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розвиваються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суспільних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відносинах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. 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Складний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багатоплановий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процес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встановлення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контактів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між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людьми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породжується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потребами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суспільної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діяльності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Він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включає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в себе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обмін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інформацією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сприймання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розуміння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людини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людиною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вироблення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спільної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стратегії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взаємодії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 err="1" smtClean="0">
                <a:solidFill>
                  <a:schemeClr val="accent6">
                    <a:lumMod val="75000"/>
                  </a:schemeClr>
                </a:solidFill>
              </a:rPr>
              <a:t>проблеми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75000"/>
                  </a:schemeClr>
                </a:solidFill>
              </a:rPr>
              <a:t>міжособистісних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75000"/>
                  </a:schemeClr>
                </a:solidFill>
              </a:rPr>
              <a:t>стосунків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75000"/>
                  </a:schemeClr>
                </a:solidFill>
              </a:rPr>
              <a:t>розглядаються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 при </a:t>
            </a:r>
            <a:r>
              <a:rPr lang="ru-RU" sz="2400" b="1" dirty="0" err="1" smtClean="0">
                <a:solidFill>
                  <a:schemeClr val="accent6">
                    <a:lumMod val="75000"/>
                  </a:schemeClr>
                </a:solidFill>
              </a:rPr>
              <a:t>вивченні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 предмету </a:t>
            </a:r>
            <a:r>
              <a:rPr lang="ru-RU" sz="2400" b="1" dirty="0" err="1" smtClean="0">
                <a:solidFill>
                  <a:schemeClr val="accent6">
                    <a:lumMod val="75000"/>
                  </a:schemeClr>
                </a:solidFill>
              </a:rPr>
              <a:t>соціальна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75000"/>
                  </a:schemeClr>
                </a:solidFill>
              </a:rPr>
              <a:t>психологія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ru-RU" sz="2400" b="1" dirty="0" err="1" smtClean="0">
                <a:solidFill>
                  <a:schemeClr val="accent6">
                    <a:lumMod val="75000"/>
                  </a:schemeClr>
                </a:solidFill>
              </a:rPr>
              <a:t>виникла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 у 1908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uk-UA" sz="2400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ru-RU" sz="2400" b="1" dirty="0" err="1" smtClean="0">
                <a:solidFill>
                  <a:schemeClr val="accent6">
                    <a:lumMod val="75000"/>
                  </a:schemeClr>
                </a:solidFill>
              </a:rPr>
              <a:t>Соціальна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75000"/>
                  </a:schemeClr>
                </a:solidFill>
              </a:rPr>
              <a:t>психологія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75000"/>
                  </a:schemeClr>
                </a:solidFill>
              </a:rPr>
              <a:t>має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75000"/>
                  </a:schemeClr>
                </a:solidFill>
              </a:rPr>
              <a:t>практичне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75000"/>
                  </a:schemeClr>
                </a:solidFill>
              </a:rPr>
              <a:t>значення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 для </a:t>
            </a:r>
            <a:r>
              <a:rPr lang="ru-RU" sz="2400" b="1" dirty="0" err="1" smtClean="0">
                <a:solidFill>
                  <a:schemeClr val="accent6">
                    <a:lumMod val="75000"/>
                  </a:schemeClr>
                </a:solidFill>
              </a:rPr>
              <a:t>багатьох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75000"/>
                  </a:schemeClr>
                </a:solidFill>
              </a:rPr>
              <a:t>галузей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75000"/>
                  </a:schemeClr>
                </a:solidFill>
              </a:rPr>
              <a:t>психологічної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 науки, у тому </a:t>
            </a:r>
            <a:r>
              <a:rPr lang="ru-RU" sz="2400" b="1" dirty="0" err="1" smtClean="0">
                <a:solidFill>
                  <a:schemeClr val="accent6">
                    <a:lumMod val="75000"/>
                  </a:schemeClr>
                </a:solidFill>
              </a:rPr>
              <a:t>числі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75000"/>
                  </a:schemeClr>
                </a:solidFill>
              </a:rPr>
              <a:t>й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75000"/>
                  </a:schemeClr>
                </a:solidFill>
              </a:rPr>
              <a:t>медичної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79</TotalTime>
  <Words>292</Words>
  <PresentationFormat>Экран (4:3)</PresentationFormat>
  <Paragraphs>25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Аспект</vt:lpstr>
      <vt:lpstr>Особистість. Міжособистісні відносини. </vt:lpstr>
      <vt:lpstr>Слайд 2</vt:lpstr>
      <vt:lpstr>Слайд 3</vt:lpstr>
      <vt:lpstr>У ранньохристиянський період великі каппадокійці ототожнили поняття «іпостась» і «обличчя» .Наслідком цього ототожнення стало виникнення нового поняття «особистість», невідомого раніше в античному світі.   У середньовічній філософії особистість розумілася як сутність Бога  У новоєвропейської філософії особистість розумілася як громадянин  У філософії романтизму особистість розумілася як герой. </vt:lpstr>
      <vt:lpstr>розумність (визначає рівень інтелектуального розвитку);   відповідальність (рівень розвитку почуття відповідальності, уміння керувати своєю поведінкою, аналізувати свої вчинки і відповідати за них);  свобода (здатність до автономної діяльності, прийняття самостійних рішень);   особиста гідність (визначається рівнем вихованості, самооцінки);  ідивідуальність (несхожість на інших). 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Особистість. Міжособистісні відносини. </dc:title>
  <dc:creator>velsaimon</dc:creator>
  <cp:lastModifiedBy>velerinka</cp:lastModifiedBy>
  <cp:revision>10</cp:revision>
  <dcterms:created xsi:type="dcterms:W3CDTF">2013-12-16T13:12:17Z</dcterms:created>
  <dcterms:modified xsi:type="dcterms:W3CDTF">2013-12-16T21:39:49Z</dcterms:modified>
</cp:coreProperties>
</file>