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85C6707-F67F-4DC7-B727-39B6BEDB2135}" type="datetimeFigureOut">
              <a:rPr lang="ru-RU" smtClean="0"/>
              <a:t>14.01.2014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60114C0-99DA-437A-8238-A8C7B7A2194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5C6707-F67F-4DC7-B727-39B6BEDB2135}" type="datetimeFigureOut">
              <a:rPr lang="ru-RU" smtClean="0"/>
              <a:t>14.01.2014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60114C0-99DA-437A-8238-A8C7B7A2194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5C6707-F67F-4DC7-B727-39B6BEDB2135}" type="datetimeFigureOut">
              <a:rPr lang="ru-RU" smtClean="0"/>
              <a:t>14.01.2014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60114C0-99DA-437A-8238-A8C7B7A2194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5C6707-F67F-4DC7-B727-39B6BEDB2135}" type="datetimeFigureOut">
              <a:rPr lang="ru-RU" smtClean="0"/>
              <a:t>14.01.2014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60114C0-99DA-437A-8238-A8C7B7A21942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5C6707-F67F-4DC7-B727-39B6BEDB2135}" type="datetimeFigureOut">
              <a:rPr lang="ru-RU" smtClean="0"/>
              <a:t>14.01.2014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60114C0-99DA-437A-8238-A8C7B7A21942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5C6707-F67F-4DC7-B727-39B6BEDB2135}" type="datetimeFigureOut">
              <a:rPr lang="ru-RU" smtClean="0"/>
              <a:t>14.01.2014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60114C0-99DA-437A-8238-A8C7B7A21942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5C6707-F67F-4DC7-B727-39B6BEDB2135}" type="datetimeFigureOut">
              <a:rPr lang="ru-RU" smtClean="0"/>
              <a:t>14.01.2014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60114C0-99DA-437A-8238-A8C7B7A2194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5C6707-F67F-4DC7-B727-39B6BEDB2135}" type="datetimeFigureOut">
              <a:rPr lang="ru-RU" smtClean="0"/>
              <a:t>14.01.2014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60114C0-99DA-437A-8238-A8C7B7A21942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5C6707-F67F-4DC7-B727-39B6BEDB2135}" type="datetimeFigureOut">
              <a:rPr lang="ru-RU" smtClean="0"/>
              <a:t>14.01.2014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60114C0-99DA-437A-8238-A8C7B7A2194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085C6707-F67F-4DC7-B727-39B6BEDB2135}" type="datetimeFigureOut">
              <a:rPr lang="ru-RU" smtClean="0"/>
              <a:t>14.01.2014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60114C0-99DA-437A-8238-A8C7B7A2194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85C6707-F67F-4DC7-B727-39B6BEDB2135}" type="datetimeFigureOut">
              <a:rPr lang="ru-RU" smtClean="0"/>
              <a:t>14.01.2014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60114C0-99DA-437A-8238-A8C7B7A21942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085C6707-F67F-4DC7-B727-39B6BEDB2135}" type="datetimeFigureOut">
              <a:rPr lang="ru-RU" smtClean="0"/>
              <a:t>14.01.2014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E60114C0-99DA-437A-8238-A8C7B7A21942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67544" y="1340768"/>
            <a:ext cx="8244408" cy="212365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66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Попов </a:t>
            </a:r>
            <a:r>
              <a:rPr lang="ru-RU" sz="6600" b="1" cap="none" spc="0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Олександр</a:t>
            </a:r>
            <a:r>
              <a:rPr lang="ru-RU" sz="66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Степанович 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899592" y="4005064"/>
            <a:ext cx="7452320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uk-UA" sz="36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Підготувла</a:t>
            </a:r>
            <a:r>
              <a:rPr lang="uk-UA" sz="3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учениця 11 Б класу</a:t>
            </a:r>
          </a:p>
          <a:p>
            <a:pPr algn="ctr"/>
            <a:r>
              <a:rPr lang="uk-UA" sz="36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Кандібка</a:t>
            </a:r>
            <a:r>
              <a:rPr lang="uk-UA" sz="3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Оля</a:t>
            </a:r>
            <a:endParaRPr lang="ru-RU" sz="36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idx="2"/>
          </p:nvPr>
        </p:nvSpPr>
        <p:spPr>
          <a:xfrm>
            <a:off x="457200" y="692696"/>
            <a:ext cx="4186808" cy="5616624"/>
          </a:xfrm>
        </p:spPr>
        <p:txBody>
          <a:bodyPr>
            <a:normAutofit fontScale="92500"/>
          </a:bodyPr>
          <a:lstStyle/>
          <a:p>
            <a:r>
              <a:rPr lang="ru-RU" sz="2400" b="1" dirty="0"/>
              <a:t>Попов </a:t>
            </a:r>
            <a:r>
              <a:rPr lang="ru-RU" sz="2400" b="1" dirty="0" err="1"/>
              <a:t>Олександр</a:t>
            </a:r>
            <a:r>
              <a:rPr lang="ru-RU" sz="2400" b="1" dirty="0"/>
              <a:t> Степанович </a:t>
            </a:r>
            <a:r>
              <a:rPr lang="ru-RU" sz="2400" dirty="0"/>
              <a:t>- (1859-1906) - </a:t>
            </a:r>
            <a:r>
              <a:rPr lang="ru-RU" sz="2400" dirty="0" err="1"/>
              <a:t>відомий</a:t>
            </a:r>
            <a:r>
              <a:rPr lang="ru-RU" sz="2400" dirty="0"/>
              <a:t> </a:t>
            </a:r>
            <a:r>
              <a:rPr lang="ru-RU" sz="2400" dirty="0" err="1"/>
              <a:t>російський</a:t>
            </a:r>
            <a:r>
              <a:rPr lang="ru-RU" sz="2400" dirty="0"/>
              <a:t> </a:t>
            </a:r>
            <a:r>
              <a:rPr lang="ru-RU" sz="2400" dirty="0" err="1"/>
              <a:t>вчений</a:t>
            </a:r>
            <a:r>
              <a:rPr lang="ru-RU" sz="2400" dirty="0"/>
              <a:t> в </a:t>
            </a:r>
            <a:r>
              <a:rPr lang="ru-RU" sz="2400" dirty="0" err="1"/>
              <a:t>галузі</a:t>
            </a:r>
            <a:r>
              <a:rPr lang="ru-RU" sz="2400" dirty="0"/>
              <a:t> </a:t>
            </a:r>
            <a:r>
              <a:rPr lang="ru-RU" sz="2400" dirty="0" err="1"/>
              <a:t>фізики</a:t>
            </a:r>
            <a:r>
              <a:rPr lang="ru-RU" sz="2400" dirty="0"/>
              <a:t> </a:t>
            </a:r>
            <a:r>
              <a:rPr lang="ru-RU" sz="2400" dirty="0" err="1"/>
              <a:t>й</a:t>
            </a:r>
            <a:r>
              <a:rPr lang="ru-RU" sz="2400" dirty="0"/>
              <a:t> </a:t>
            </a:r>
            <a:r>
              <a:rPr lang="ru-RU" sz="2400" dirty="0" err="1" smtClean="0"/>
              <a:t>електротехніки</a:t>
            </a:r>
            <a:r>
              <a:rPr lang="ru-RU" sz="2400" dirty="0" smtClean="0"/>
              <a:t>, </a:t>
            </a:r>
            <a:r>
              <a:rPr lang="ru-RU" sz="2400" dirty="0" err="1"/>
              <a:t>вважається</a:t>
            </a:r>
            <a:r>
              <a:rPr lang="ru-RU" sz="2400" dirty="0"/>
              <a:t> одним </a:t>
            </a:r>
            <a:r>
              <a:rPr lang="ru-RU" sz="2400" dirty="0" err="1"/>
              <a:t>з</a:t>
            </a:r>
            <a:r>
              <a:rPr lang="ru-RU" sz="2400" dirty="0"/>
              <a:t> </a:t>
            </a:r>
            <a:r>
              <a:rPr lang="ru-RU" sz="2400" dirty="0" err="1"/>
              <a:t>батьків</a:t>
            </a:r>
            <a:r>
              <a:rPr lang="ru-RU" sz="2400" dirty="0"/>
              <a:t>- </a:t>
            </a:r>
            <a:r>
              <a:rPr lang="ru-RU" sz="2400" dirty="0" err="1"/>
              <a:t>творців</a:t>
            </a:r>
            <a:r>
              <a:rPr lang="ru-RU" sz="2400" dirty="0"/>
              <a:t> </a:t>
            </a:r>
            <a:r>
              <a:rPr lang="ru-RU" sz="2400" dirty="0" err="1"/>
              <a:t>електричного</a:t>
            </a:r>
            <a:r>
              <a:rPr lang="ru-RU" sz="2400" dirty="0"/>
              <a:t> </a:t>
            </a:r>
            <a:r>
              <a:rPr lang="ru-RU" sz="2400" dirty="0" err="1"/>
              <a:t>бездротового</a:t>
            </a:r>
            <a:r>
              <a:rPr lang="ru-RU" sz="2400" dirty="0"/>
              <a:t> </a:t>
            </a:r>
            <a:r>
              <a:rPr lang="ru-RU" sz="2400" dirty="0" err="1"/>
              <a:t>зв'язку</a:t>
            </a:r>
            <a:r>
              <a:rPr lang="ru-RU" sz="2400" dirty="0"/>
              <a:t> </a:t>
            </a:r>
            <a:r>
              <a:rPr lang="ru-RU" sz="2400" dirty="0" smtClean="0"/>
              <a:t>                 (</a:t>
            </a:r>
            <a:r>
              <a:rPr lang="ru-RU" sz="2400" dirty="0" err="1" smtClean="0"/>
              <a:t>радіозв'язку</a:t>
            </a:r>
            <a:r>
              <a:rPr lang="ru-RU" sz="2400" dirty="0"/>
              <a:t>, </a:t>
            </a:r>
            <a:r>
              <a:rPr lang="ru-RU" sz="2400" dirty="0" err="1"/>
              <a:t>радіо</a:t>
            </a:r>
            <a:r>
              <a:rPr lang="ru-RU" sz="2400" dirty="0" smtClean="0"/>
              <a:t>)</a:t>
            </a:r>
            <a:endParaRPr lang="ru-RU" sz="2400" dirty="0"/>
          </a:p>
          <a:p>
            <a:r>
              <a:rPr lang="ru-RU" sz="2400" dirty="0" err="1"/>
              <a:t>Народився</a:t>
            </a:r>
            <a:r>
              <a:rPr lang="ru-RU" sz="2400" dirty="0"/>
              <a:t> 4 </a:t>
            </a:r>
            <a:r>
              <a:rPr lang="ru-RU" sz="2400" dirty="0" err="1"/>
              <a:t>березня</a:t>
            </a:r>
            <a:r>
              <a:rPr lang="ru-RU" sz="2400" dirty="0"/>
              <a:t> 1859 на </a:t>
            </a:r>
            <a:r>
              <a:rPr lang="ru-RU" sz="2400" dirty="0" err="1"/>
              <a:t>Уралі</a:t>
            </a:r>
            <a:r>
              <a:rPr lang="ru-RU" sz="2400" dirty="0"/>
              <a:t> в </a:t>
            </a:r>
            <a:r>
              <a:rPr lang="ru-RU" sz="2400" dirty="0" err="1"/>
              <a:t>селищі</a:t>
            </a:r>
            <a:r>
              <a:rPr lang="ru-RU" sz="2400" dirty="0"/>
              <a:t> </a:t>
            </a:r>
            <a:r>
              <a:rPr lang="ru-RU" sz="2400" dirty="0" err="1"/>
              <a:t>Тур'їнські</a:t>
            </a:r>
            <a:r>
              <a:rPr lang="ru-RU" sz="2400" dirty="0"/>
              <a:t> Рудники (</a:t>
            </a:r>
            <a:r>
              <a:rPr lang="ru-RU" sz="2400" dirty="0" err="1"/>
              <a:t>сучасна</a:t>
            </a:r>
            <a:r>
              <a:rPr lang="ru-RU" sz="2400" dirty="0"/>
              <a:t> </a:t>
            </a:r>
            <a:r>
              <a:rPr lang="ru-RU" sz="2400" dirty="0" err="1"/>
              <a:t>Єкатеринбургська</a:t>
            </a:r>
            <a:r>
              <a:rPr lang="ru-RU" sz="2400" dirty="0"/>
              <a:t> область) у </a:t>
            </a:r>
            <a:r>
              <a:rPr lang="ru-RU" sz="2400" dirty="0" err="1"/>
              <a:t>родині</a:t>
            </a:r>
            <a:r>
              <a:rPr lang="ru-RU" sz="2400" dirty="0"/>
              <a:t> </a:t>
            </a:r>
            <a:r>
              <a:rPr lang="ru-RU" sz="2400" dirty="0" err="1"/>
              <a:t>священика</a:t>
            </a:r>
            <a:r>
              <a:rPr lang="ru-RU" sz="2400" dirty="0"/>
              <a:t>. </a:t>
            </a:r>
            <a:r>
              <a:rPr lang="ru-RU" sz="2400" dirty="0" err="1"/>
              <a:t>Початкову</a:t>
            </a:r>
            <a:r>
              <a:rPr lang="ru-RU" sz="2400" dirty="0"/>
              <a:t> </a:t>
            </a:r>
            <a:r>
              <a:rPr lang="ru-RU" sz="2400" dirty="0" err="1"/>
              <a:t>освіту</a:t>
            </a:r>
            <a:r>
              <a:rPr lang="ru-RU" sz="2400" dirty="0"/>
              <a:t> </a:t>
            </a:r>
            <a:r>
              <a:rPr lang="ru-RU" sz="2400" dirty="0" err="1"/>
              <a:t>здобув</a:t>
            </a:r>
            <a:r>
              <a:rPr lang="ru-RU" sz="2400" dirty="0"/>
              <a:t> у </a:t>
            </a:r>
            <a:r>
              <a:rPr lang="ru-RU" sz="2400" dirty="0" err="1"/>
              <a:t>духовній</a:t>
            </a:r>
            <a:r>
              <a:rPr lang="ru-RU" sz="2400" dirty="0"/>
              <a:t> </a:t>
            </a:r>
            <a:r>
              <a:rPr lang="ru-RU" sz="2400" dirty="0" err="1"/>
              <a:t>семінарії</a:t>
            </a:r>
            <a:r>
              <a:rPr lang="ru-RU" sz="2400" dirty="0"/>
              <a:t> </a:t>
            </a:r>
            <a:r>
              <a:rPr lang="ru-RU" sz="2400" dirty="0" err="1"/>
              <a:t>Пермі</a:t>
            </a:r>
            <a:r>
              <a:rPr lang="ru-RU" sz="2400" dirty="0"/>
              <a:t>.</a:t>
            </a:r>
          </a:p>
          <a:p>
            <a:endParaRPr lang="ru-RU" dirty="0"/>
          </a:p>
        </p:txBody>
      </p:sp>
      <p:pic>
        <p:nvPicPr>
          <p:cNvPr id="1026" name="Picture 2" descr="http://biography.ucoz.ua/_bl/9/s2643555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6056" y="620688"/>
            <a:ext cx="3312368" cy="554461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332656"/>
            <a:ext cx="8229600" cy="6264696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sz="4000" dirty="0"/>
              <a:t>У 1882 </a:t>
            </a:r>
            <a:r>
              <a:rPr lang="ru-RU" sz="4000" dirty="0" err="1"/>
              <a:t>з</a:t>
            </a:r>
            <a:r>
              <a:rPr lang="ru-RU" sz="4000" dirty="0"/>
              <a:t> </a:t>
            </a:r>
            <a:r>
              <a:rPr lang="ru-RU" sz="4000" dirty="0" err="1"/>
              <a:t>відзнакою</a:t>
            </a:r>
            <a:r>
              <a:rPr lang="ru-RU" sz="4000" dirty="0"/>
              <a:t> </a:t>
            </a:r>
            <a:r>
              <a:rPr lang="ru-RU" sz="4000" dirty="0" err="1"/>
              <a:t>закінчив</a:t>
            </a:r>
            <a:r>
              <a:rPr lang="ru-RU" sz="4000" dirty="0"/>
              <a:t> </a:t>
            </a:r>
            <a:r>
              <a:rPr lang="ru-RU" sz="4000" dirty="0" err="1"/>
              <a:t>фізико</a:t>
            </a:r>
            <a:r>
              <a:rPr lang="ru-RU" sz="4000" dirty="0"/>
              <a:t> -</a:t>
            </a:r>
            <a:r>
              <a:rPr lang="ru-RU" sz="4000" dirty="0" err="1"/>
              <a:t>математичний</a:t>
            </a:r>
            <a:r>
              <a:rPr lang="ru-RU" sz="4000" dirty="0"/>
              <a:t> факультет </a:t>
            </a:r>
            <a:r>
              <a:rPr lang="ru-RU" sz="4000" dirty="0" err="1"/>
              <a:t>Петербурзького</a:t>
            </a:r>
            <a:r>
              <a:rPr lang="ru-RU" sz="4000" dirty="0"/>
              <a:t> </a:t>
            </a:r>
            <a:r>
              <a:rPr lang="ru-RU" sz="4000" dirty="0" err="1"/>
              <a:t>університету</a:t>
            </a:r>
            <a:r>
              <a:rPr lang="ru-RU" sz="4000" dirty="0"/>
              <a:t>. По </a:t>
            </a:r>
            <a:r>
              <a:rPr lang="ru-RU" sz="4000" dirty="0" err="1"/>
              <a:t>закінченні</a:t>
            </a:r>
            <a:r>
              <a:rPr lang="ru-RU" sz="4000" dirty="0"/>
              <a:t> </a:t>
            </a:r>
            <a:r>
              <a:rPr lang="ru-RU" sz="4000" dirty="0" err="1"/>
              <a:t>університету</a:t>
            </a:r>
            <a:r>
              <a:rPr lang="ru-RU" sz="4000" dirty="0"/>
              <a:t> </a:t>
            </a:r>
            <a:r>
              <a:rPr lang="ru-RU" sz="4000" dirty="0" err="1"/>
              <a:t>був</a:t>
            </a:r>
            <a:r>
              <a:rPr lang="ru-RU" sz="4000" dirty="0"/>
              <a:t> </a:t>
            </a:r>
            <a:r>
              <a:rPr lang="ru-RU" sz="4000" dirty="0" err="1"/>
              <a:t>запрошений</a:t>
            </a:r>
            <a:r>
              <a:rPr lang="ru-RU" sz="4000" dirty="0"/>
              <a:t> </a:t>
            </a:r>
            <a:r>
              <a:rPr lang="ru-RU" sz="4000" dirty="0" err="1"/>
              <a:t>викладати</a:t>
            </a:r>
            <a:r>
              <a:rPr lang="ru-RU" sz="4000" dirty="0"/>
              <a:t> </a:t>
            </a:r>
            <a:r>
              <a:rPr lang="ru-RU" sz="4000" dirty="0" err="1"/>
              <a:t>електротехніку</a:t>
            </a:r>
            <a:r>
              <a:rPr lang="ru-RU" sz="4000" dirty="0"/>
              <a:t> в </a:t>
            </a:r>
            <a:r>
              <a:rPr lang="ru-RU" sz="4000" dirty="0" err="1"/>
              <a:t>Кронштадтське</a:t>
            </a:r>
            <a:r>
              <a:rPr lang="ru-RU" sz="4000" dirty="0"/>
              <a:t> </a:t>
            </a:r>
            <a:r>
              <a:rPr lang="ru-RU" sz="4000" dirty="0" err="1"/>
              <a:t>технічне</a:t>
            </a:r>
            <a:r>
              <a:rPr lang="ru-RU" sz="4000" dirty="0"/>
              <a:t> училище при </a:t>
            </a:r>
            <a:r>
              <a:rPr lang="ru-RU" sz="4000" dirty="0" err="1"/>
              <a:t>Морському</a:t>
            </a:r>
            <a:r>
              <a:rPr lang="ru-RU" sz="4000" dirty="0"/>
              <a:t> </a:t>
            </a:r>
            <a:r>
              <a:rPr lang="ru-RU" sz="4000" dirty="0" err="1"/>
              <a:t>відомстві</a:t>
            </a:r>
            <a:r>
              <a:rPr lang="ru-RU" sz="4000" dirty="0"/>
              <a:t> (1883-1901). У добре </a:t>
            </a:r>
            <a:r>
              <a:rPr lang="ru-RU" sz="4000" dirty="0" err="1"/>
              <a:t>обладнаному</a:t>
            </a:r>
            <a:r>
              <a:rPr lang="ru-RU" sz="4000" dirty="0"/>
              <a:t> </a:t>
            </a:r>
            <a:r>
              <a:rPr lang="ru-RU" sz="4000" dirty="0" err="1"/>
              <a:t>класі</a:t>
            </a:r>
            <a:r>
              <a:rPr lang="ru-RU" sz="4000" dirty="0"/>
              <a:t> Попов, у </a:t>
            </a:r>
            <a:r>
              <a:rPr lang="ru-RU" sz="4000" dirty="0" err="1"/>
              <a:t>вільний</a:t>
            </a:r>
            <a:r>
              <a:rPr lang="ru-RU" sz="4000" dirty="0"/>
              <a:t> </a:t>
            </a:r>
            <a:r>
              <a:rPr lang="ru-RU" sz="4000" dirty="0" err="1"/>
              <a:t>від</a:t>
            </a:r>
            <a:r>
              <a:rPr lang="ru-RU" sz="4000" dirty="0"/>
              <a:t> </a:t>
            </a:r>
            <a:r>
              <a:rPr lang="ru-RU" sz="4000" dirty="0" err="1"/>
              <a:t>викладання</a:t>
            </a:r>
            <a:r>
              <a:rPr lang="ru-RU" sz="4000" dirty="0"/>
              <a:t> час, проводив </a:t>
            </a:r>
            <a:r>
              <a:rPr lang="ru-RU" sz="4000" dirty="0" err="1"/>
              <a:t>досліди</a:t>
            </a:r>
            <a:r>
              <a:rPr lang="ru-RU" sz="4000" dirty="0"/>
              <a:t> </a:t>
            </a:r>
            <a:r>
              <a:rPr lang="ru-RU" sz="4000" dirty="0" err="1"/>
              <a:t>і</a:t>
            </a:r>
            <a:r>
              <a:rPr lang="ru-RU" sz="4000" dirty="0"/>
              <a:t> </a:t>
            </a:r>
            <a:r>
              <a:rPr lang="ru-RU" sz="4000" dirty="0" err="1"/>
              <a:t>вивчав</a:t>
            </a:r>
            <a:r>
              <a:rPr lang="ru-RU" sz="4000" dirty="0"/>
              <a:t> </a:t>
            </a:r>
            <a:r>
              <a:rPr lang="ru-RU" sz="4000" dirty="0" err="1"/>
              <a:t>електромагнітні</a:t>
            </a:r>
            <a:r>
              <a:rPr lang="ru-RU" sz="4000" dirty="0"/>
              <a:t> </a:t>
            </a:r>
            <a:r>
              <a:rPr lang="ru-RU" sz="4000" dirty="0" err="1"/>
              <a:t>коливання</a:t>
            </a:r>
            <a:r>
              <a:rPr lang="ru-RU" sz="4000" dirty="0"/>
              <a:t>, </a:t>
            </a:r>
            <a:r>
              <a:rPr lang="ru-RU" sz="4000" dirty="0" err="1"/>
              <a:t>відкриті</a:t>
            </a:r>
            <a:r>
              <a:rPr lang="ru-RU" sz="4000" dirty="0"/>
              <a:t> великим </a:t>
            </a:r>
            <a:r>
              <a:rPr lang="ru-RU" sz="4000" dirty="0" err="1"/>
              <a:t>ученим</a:t>
            </a:r>
            <a:r>
              <a:rPr lang="ru-RU" sz="4000" dirty="0"/>
              <a:t> Г. Р. Герцем</a:t>
            </a:r>
            <a:r>
              <a:rPr lang="ru-RU" sz="4000" dirty="0" smtClean="0"/>
              <a:t>.</a:t>
            </a:r>
          </a:p>
          <a:p>
            <a:pPr>
              <a:buNone/>
            </a:pPr>
            <a:endParaRPr lang="ru-RU" sz="4000" dirty="0" smtClean="0"/>
          </a:p>
          <a:p>
            <a:pPr>
              <a:buNone/>
            </a:pPr>
            <a:r>
              <a:rPr lang="ru-RU" sz="4000" dirty="0"/>
              <a:t>У 1895 Попов </a:t>
            </a:r>
            <a:r>
              <a:rPr lang="ru-RU" sz="4000" dirty="0" err="1"/>
              <a:t>винаходить</a:t>
            </a:r>
            <a:r>
              <a:rPr lang="ru-RU" sz="4000" dirty="0"/>
              <a:t> </a:t>
            </a:r>
            <a:r>
              <a:rPr lang="ru-RU" sz="4000" dirty="0" err="1"/>
              <a:t>приймач</a:t>
            </a:r>
            <a:r>
              <a:rPr lang="ru-RU" sz="4000" dirty="0"/>
              <a:t> </a:t>
            </a:r>
            <a:r>
              <a:rPr lang="ru-RU" sz="4000" dirty="0" err="1"/>
              <a:t>електромагнітних</a:t>
            </a:r>
            <a:r>
              <a:rPr lang="ru-RU" sz="4000" dirty="0"/>
              <a:t> </a:t>
            </a:r>
            <a:r>
              <a:rPr lang="ru-RU" sz="4000" dirty="0" err="1"/>
              <a:t>хвиль</a:t>
            </a:r>
            <a:r>
              <a:rPr lang="ru-RU" sz="4000" dirty="0"/>
              <a:t> </a:t>
            </a:r>
            <a:r>
              <a:rPr lang="ru-RU" sz="4000" dirty="0" err="1"/>
              <a:t>і</a:t>
            </a:r>
            <a:r>
              <a:rPr lang="ru-RU" sz="4000" dirty="0"/>
              <a:t> </a:t>
            </a:r>
            <a:r>
              <a:rPr lang="ru-RU" sz="4000" dirty="0" err="1"/>
              <a:t>демонструє</a:t>
            </a:r>
            <a:r>
              <a:rPr lang="ru-RU" sz="4000" dirty="0"/>
              <a:t> </a:t>
            </a:r>
            <a:r>
              <a:rPr lang="ru-RU" sz="4000" dirty="0" err="1"/>
              <a:t>можливість</a:t>
            </a:r>
            <a:r>
              <a:rPr lang="ru-RU" sz="4000" dirty="0"/>
              <a:t> </a:t>
            </a:r>
            <a:r>
              <a:rPr lang="ru-RU" sz="4000" dirty="0" err="1"/>
              <a:t>реєстрації</a:t>
            </a:r>
            <a:r>
              <a:rPr lang="ru-RU" sz="4000" dirty="0"/>
              <a:t> </a:t>
            </a:r>
            <a:r>
              <a:rPr lang="ru-RU" sz="4000" dirty="0" err="1"/>
              <a:t>послідовності</a:t>
            </a:r>
            <a:r>
              <a:rPr lang="ru-RU" sz="4000" dirty="0"/>
              <a:t> </a:t>
            </a:r>
            <a:r>
              <a:rPr lang="ru-RU" sz="4000" dirty="0" err="1"/>
              <a:t>електричних</a:t>
            </a:r>
            <a:r>
              <a:rPr lang="ru-RU" sz="4000" dirty="0"/>
              <a:t> </a:t>
            </a:r>
            <a:r>
              <a:rPr lang="ru-RU" sz="4000" dirty="0" err="1"/>
              <a:t>сигналів</a:t>
            </a:r>
            <a:r>
              <a:rPr lang="ru-RU" sz="4000" dirty="0"/>
              <a:t> на </a:t>
            </a:r>
            <a:r>
              <a:rPr lang="ru-RU" sz="4000" dirty="0" err="1"/>
              <a:t>відстані</a:t>
            </a:r>
            <a:r>
              <a:rPr lang="ru-RU" sz="4000" dirty="0"/>
              <a:t> без </a:t>
            </a:r>
            <a:r>
              <a:rPr lang="ru-RU" sz="4000" dirty="0" err="1"/>
              <a:t>проводів</a:t>
            </a:r>
            <a:r>
              <a:rPr lang="ru-RU" sz="4000" dirty="0"/>
              <a:t> (</a:t>
            </a:r>
            <a:r>
              <a:rPr lang="ru-RU" sz="4000" dirty="0" err="1"/>
              <a:t>радіозв'язок</a:t>
            </a:r>
            <a:r>
              <a:rPr lang="ru-RU" sz="4000" dirty="0" smtClean="0"/>
              <a:t>).</a:t>
            </a:r>
          </a:p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idx="2"/>
          </p:nvPr>
        </p:nvSpPr>
        <p:spPr>
          <a:xfrm>
            <a:off x="251520" y="260648"/>
            <a:ext cx="8352928" cy="3456384"/>
          </a:xfrm>
        </p:spPr>
        <p:txBody>
          <a:bodyPr>
            <a:normAutofit fontScale="92500" lnSpcReduction="20000"/>
          </a:bodyPr>
          <a:lstStyle/>
          <a:p>
            <a:r>
              <a:rPr lang="ru-RU" sz="2000" dirty="0" err="1"/>
              <a:t>Навесні</a:t>
            </a:r>
            <a:r>
              <a:rPr lang="ru-RU" sz="2000" dirty="0"/>
              <a:t> 1895 Попов </a:t>
            </a:r>
            <a:r>
              <a:rPr lang="ru-RU" sz="2000" dirty="0" err="1"/>
              <a:t>робить</a:t>
            </a:r>
            <a:r>
              <a:rPr lang="ru-RU" sz="2000" dirty="0"/>
              <a:t> </a:t>
            </a:r>
            <a:r>
              <a:rPr lang="ru-RU" sz="2000" dirty="0" err="1"/>
              <a:t>публічну</a:t>
            </a:r>
            <a:r>
              <a:rPr lang="ru-RU" sz="2000" dirty="0"/>
              <a:t> </a:t>
            </a:r>
            <a:r>
              <a:rPr lang="ru-RU" sz="2000" dirty="0" err="1"/>
              <a:t>доповідь</a:t>
            </a:r>
            <a:r>
              <a:rPr lang="ru-RU" sz="2000" dirty="0"/>
              <a:t> про </a:t>
            </a:r>
            <a:r>
              <a:rPr lang="ru-RU" sz="2000" dirty="0" err="1"/>
              <a:t>свій</a:t>
            </a:r>
            <a:r>
              <a:rPr lang="ru-RU" sz="2000" dirty="0"/>
              <a:t> </a:t>
            </a:r>
            <a:r>
              <a:rPr lang="ru-RU" sz="2000" dirty="0" err="1"/>
              <a:t>винахід</a:t>
            </a:r>
            <a:r>
              <a:rPr lang="ru-RU" sz="2000" dirty="0"/>
              <a:t> </a:t>
            </a:r>
            <a:r>
              <a:rPr lang="ru-RU" sz="2000" dirty="0" err="1"/>
              <a:t>і</a:t>
            </a:r>
            <a:r>
              <a:rPr lang="ru-RU" sz="2000" dirty="0"/>
              <a:t> </a:t>
            </a:r>
            <a:r>
              <a:rPr lang="ru-RU" sz="2000" dirty="0" err="1"/>
              <a:t>результати</a:t>
            </a:r>
            <a:r>
              <a:rPr lang="ru-RU" sz="2000" dirty="0"/>
              <a:t> </a:t>
            </a:r>
            <a:r>
              <a:rPr lang="ru-RU" sz="2000" dirty="0" err="1"/>
              <a:t>досліджень</a:t>
            </a:r>
            <a:r>
              <a:rPr lang="ru-RU" sz="2000" dirty="0"/>
              <a:t>. Цей день, 7 </a:t>
            </a:r>
            <a:r>
              <a:rPr lang="ru-RU" sz="2000" dirty="0" err="1"/>
              <a:t>травня</a:t>
            </a:r>
            <a:r>
              <a:rPr lang="ru-RU" sz="2000" dirty="0"/>
              <a:t>, </a:t>
            </a:r>
            <a:r>
              <a:rPr lang="ru-RU" sz="2000" dirty="0" err="1"/>
              <a:t>є</a:t>
            </a:r>
            <a:r>
              <a:rPr lang="ru-RU" sz="2000" dirty="0"/>
              <a:t> Днем </a:t>
            </a:r>
            <a:r>
              <a:rPr lang="ru-RU" sz="2000" dirty="0" err="1"/>
              <a:t>Радіо</a:t>
            </a:r>
            <a:r>
              <a:rPr lang="ru-RU" sz="2000" dirty="0"/>
              <a:t> в </a:t>
            </a:r>
            <a:r>
              <a:rPr lang="ru-RU" sz="2000" dirty="0" err="1"/>
              <a:t>нашій</a:t>
            </a:r>
            <a:r>
              <a:rPr lang="ru-RU" sz="2000" dirty="0"/>
              <a:t> </a:t>
            </a:r>
            <a:r>
              <a:rPr lang="ru-RU" sz="2000" dirty="0" err="1"/>
              <a:t>країні</a:t>
            </a:r>
            <a:r>
              <a:rPr lang="ru-RU" sz="2000" dirty="0" smtClean="0"/>
              <a:t>.</a:t>
            </a:r>
          </a:p>
          <a:p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err="1"/>
              <a:t>Вже</a:t>
            </a:r>
            <a:r>
              <a:rPr lang="ru-RU" sz="2000" dirty="0"/>
              <a:t> до </a:t>
            </a:r>
            <a:r>
              <a:rPr lang="ru-RU" sz="2000" dirty="0" err="1"/>
              <a:t>літа</a:t>
            </a:r>
            <a:r>
              <a:rPr lang="ru-RU" sz="2000" dirty="0"/>
              <a:t> 1897 Попов </a:t>
            </a:r>
            <a:r>
              <a:rPr lang="ru-RU" sz="2000" dirty="0" err="1"/>
              <a:t>досяг</a:t>
            </a:r>
            <a:r>
              <a:rPr lang="ru-RU" sz="2000" dirty="0"/>
              <a:t> </a:t>
            </a:r>
            <a:r>
              <a:rPr lang="ru-RU" sz="2000" dirty="0" err="1"/>
              <a:t>дальності</a:t>
            </a:r>
            <a:r>
              <a:rPr lang="ru-RU" sz="2000" dirty="0"/>
              <a:t> </a:t>
            </a:r>
            <a:r>
              <a:rPr lang="ru-RU" sz="2000" dirty="0" err="1"/>
              <a:t>передачі</a:t>
            </a:r>
            <a:r>
              <a:rPr lang="ru-RU" sz="2000" dirty="0"/>
              <a:t> </a:t>
            </a:r>
            <a:r>
              <a:rPr lang="ru-RU" sz="2000" dirty="0" err="1"/>
              <a:t>радіосигналу</a:t>
            </a:r>
            <a:r>
              <a:rPr lang="ru-RU" sz="2000" dirty="0"/>
              <a:t> до </a:t>
            </a:r>
            <a:r>
              <a:rPr lang="ru-RU" sz="2000" dirty="0" err="1"/>
              <a:t>п'яти</a:t>
            </a:r>
            <a:r>
              <a:rPr lang="ru-RU" sz="2000" dirty="0"/>
              <a:t> </a:t>
            </a:r>
            <a:r>
              <a:rPr lang="ru-RU" sz="2000" dirty="0" err="1"/>
              <a:t>кілометрів</a:t>
            </a:r>
            <a:r>
              <a:rPr lang="ru-RU" sz="2000" dirty="0" smtClean="0"/>
              <a:t>.</a:t>
            </a:r>
          </a:p>
          <a:p>
            <a:endParaRPr lang="ru-RU" sz="2000" dirty="0"/>
          </a:p>
          <a:p>
            <a:r>
              <a:rPr lang="ru-RU" sz="2000" dirty="0"/>
              <a:t>У 1889-1900 Попов проводив </a:t>
            </a:r>
            <a:r>
              <a:rPr lang="ru-RU" sz="2000" dirty="0" err="1"/>
              <a:t>експериментальні</a:t>
            </a:r>
            <a:r>
              <a:rPr lang="ru-RU" sz="2000" dirty="0"/>
              <a:t> </a:t>
            </a:r>
            <a:r>
              <a:rPr lang="ru-RU" sz="2000" dirty="0" err="1"/>
              <a:t>досліди</a:t>
            </a:r>
            <a:r>
              <a:rPr lang="ru-RU" sz="2000" dirty="0"/>
              <a:t> на Чорному та </a:t>
            </a:r>
            <a:r>
              <a:rPr lang="ru-RU" sz="2000" dirty="0" err="1"/>
              <a:t>Балтійському</a:t>
            </a:r>
            <a:r>
              <a:rPr lang="ru-RU" sz="2000" dirty="0"/>
              <a:t> морях</a:t>
            </a:r>
            <a:r>
              <a:rPr lang="ru-RU" sz="2000" dirty="0" smtClean="0"/>
              <a:t>.</a:t>
            </a:r>
          </a:p>
          <a:p>
            <a:endParaRPr lang="ru-RU" sz="2000" dirty="0"/>
          </a:p>
          <a:p>
            <a:r>
              <a:rPr lang="ru-RU" sz="2000" dirty="0" err="1"/>
              <a:t>Після</a:t>
            </a:r>
            <a:r>
              <a:rPr lang="ru-RU" sz="2000" dirty="0"/>
              <a:t> </a:t>
            </a:r>
            <a:r>
              <a:rPr lang="ru-RU" sz="2000" dirty="0" err="1"/>
              <a:t>досягнення</a:t>
            </a:r>
            <a:r>
              <a:rPr lang="ru-RU" sz="2000" dirty="0"/>
              <a:t> </a:t>
            </a:r>
            <a:r>
              <a:rPr lang="ru-RU" sz="2000" dirty="0" err="1"/>
              <a:t>дальності</a:t>
            </a:r>
            <a:r>
              <a:rPr lang="ru-RU" sz="2000" dirty="0"/>
              <a:t> </a:t>
            </a:r>
            <a:r>
              <a:rPr lang="ru-RU" sz="2000" dirty="0" err="1"/>
              <a:t>радіозв'язку</a:t>
            </a:r>
            <a:r>
              <a:rPr lang="ru-RU" sz="2000" dirty="0"/>
              <a:t> до 50 км, </a:t>
            </a:r>
            <a:r>
              <a:rPr lang="ru-RU" sz="2000" dirty="0" err="1"/>
              <a:t>Морське</a:t>
            </a:r>
            <a:r>
              <a:rPr lang="ru-RU" sz="2000" dirty="0"/>
              <a:t> </a:t>
            </a:r>
            <a:r>
              <a:rPr lang="ru-RU" sz="2000" dirty="0" err="1"/>
              <a:t>міністерство</a:t>
            </a:r>
            <a:r>
              <a:rPr lang="ru-RU" sz="2000" dirty="0"/>
              <a:t> ввело на суднах </a:t>
            </a:r>
            <a:r>
              <a:rPr lang="ru-RU" sz="2000" dirty="0" err="1"/>
              <a:t>російського</a:t>
            </a:r>
            <a:r>
              <a:rPr lang="ru-RU" sz="2000" dirty="0"/>
              <a:t> флоту </a:t>
            </a:r>
            <a:r>
              <a:rPr lang="ru-RU" sz="2000" dirty="0" err="1"/>
              <a:t>бездротовий</a:t>
            </a:r>
            <a:r>
              <a:rPr lang="ru-RU" sz="2000" dirty="0"/>
              <a:t> телеграф.</a:t>
            </a:r>
          </a:p>
          <a:p>
            <a:endParaRPr lang="ru-RU" dirty="0"/>
          </a:p>
        </p:txBody>
      </p:sp>
      <p:pic>
        <p:nvPicPr>
          <p:cNvPr id="16386" name="Picture 2" descr="http://biography.ucoz.ua/_bl/9/s4191945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3645024"/>
            <a:ext cx="5256584" cy="302433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332656"/>
            <a:ext cx="8568952" cy="6048672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/>
              <a:t>Разом </a:t>
            </a:r>
            <a:r>
              <a:rPr lang="ru-RU" dirty="0" err="1"/>
              <a:t>зі</a:t>
            </a:r>
            <a:r>
              <a:rPr lang="ru-RU" dirty="0"/>
              <a:t> </a:t>
            </a:r>
            <a:r>
              <a:rPr lang="ru-RU" dirty="0" err="1"/>
              <a:t>своїми</a:t>
            </a:r>
            <a:r>
              <a:rPr lang="ru-RU" dirty="0"/>
              <a:t> </a:t>
            </a:r>
            <a:r>
              <a:rPr lang="ru-RU" dirty="0" err="1"/>
              <a:t>колегами</a:t>
            </a:r>
            <a:r>
              <a:rPr lang="ru-RU" dirty="0"/>
              <a:t> - </a:t>
            </a:r>
            <a:r>
              <a:rPr lang="ru-RU" dirty="0" err="1"/>
              <a:t>вченими</a:t>
            </a:r>
            <a:r>
              <a:rPr lang="ru-RU" dirty="0"/>
              <a:t> </a:t>
            </a:r>
            <a:r>
              <a:rPr lang="ru-RU" dirty="0" err="1"/>
              <a:t>П.Рибкіним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Д.Троїцьким</a:t>
            </a:r>
            <a:r>
              <a:rPr lang="ru-RU" dirty="0"/>
              <a:t>, Попов </a:t>
            </a:r>
            <a:r>
              <a:rPr lang="ru-RU" dirty="0" err="1"/>
              <a:t>запатентував</a:t>
            </a:r>
            <a:r>
              <a:rPr lang="ru-RU" dirty="0"/>
              <a:t> в 1901 </a:t>
            </a:r>
            <a:r>
              <a:rPr lang="ru-RU" dirty="0" err="1"/>
              <a:t>винайдений</a:t>
            </a:r>
            <a:r>
              <a:rPr lang="ru-RU" dirty="0"/>
              <a:t> ними на </a:t>
            </a:r>
            <a:r>
              <a:rPr lang="ru-RU" dirty="0" err="1"/>
              <a:t>основі</a:t>
            </a:r>
            <a:r>
              <a:rPr lang="ru-RU" dirty="0"/>
              <a:t> </a:t>
            </a:r>
            <a:r>
              <a:rPr lang="ru-RU" dirty="0" err="1"/>
              <a:t>ефекту</a:t>
            </a:r>
            <a:r>
              <a:rPr lang="ru-RU" dirty="0"/>
              <a:t> когерером - «</a:t>
            </a:r>
            <a:r>
              <a:rPr lang="ru-RU" dirty="0" err="1"/>
              <a:t>телефонний</a:t>
            </a:r>
            <a:r>
              <a:rPr lang="ru-RU" dirty="0"/>
              <a:t> </a:t>
            </a:r>
            <a:r>
              <a:rPr lang="ru-RU" dirty="0" err="1"/>
              <a:t>приймач</a:t>
            </a:r>
            <a:r>
              <a:rPr lang="ru-RU" dirty="0"/>
              <a:t> депеш» для слухового </a:t>
            </a:r>
            <a:r>
              <a:rPr lang="ru-RU" dirty="0" err="1"/>
              <a:t>прийому</a:t>
            </a:r>
            <a:r>
              <a:rPr lang="ru-RU" dirty="0"/>
              <a:t> </a:t>
            </a:r>
            <a:r>
              <a:rPr lang="ru-RU" dirty="0" err="1"/>
              <a:t>радіосигналів</a:t>
            </a:r>
            <a:r>
              <a:rPr lang="ru-RU" dirty="0"/>
              <a:t> в </a:t>
            </a:r>
            <a:r>
              <a:rPr lang="ru-RU" dirty="0" err="1"/>
              <a:t>навушниках</a:t>
            </a:r>
            <a:r>
              <a:rPr lang="ru-RU" dirty="0"/>
              <a:t>.</a:t>
            </a:r>
          </a:p>
          <a:p>
            <a:pPr>
              <a:buNone/>
            </a:pPr>
            <a:endParaRPr lang="ru-RU" dirty="0"/>
          </a:p>
          <a:p>
            <a:pPr>
              <a:buNone/>
            </a:pPr>
            <a:r>
              <a:rPr lang="ru-RU" dirty="0"/>
              <a:t>З 1901 Попов </a:t>
            </a:r>
            <a:r>
              <a:rPr lang="ru-RU" dirty="0" err="1"/>
              <a:t>стає</a:t>
            </a:r>
            <a:r>
              <a:rPr lang="ru-RU" dirty="0"/>
              <a:t> </a:t>
            </a:r>
            <a:r>
              <a:rPr lang="ru-RU" dirty="0" err="1"/>
              <a:t>професором</a:t>
            </a:r>
            <a:r>
              <a:rPr lang="ru-RU" dirty="0"/>
              <a:t> </a:t>
            </a:r>
            <a:r>
              <a:rPr lang="ru-RU" dirty="0" err="1"/>
              <a:t>фізики</a:t>
            </a:r>
            <a:r>
              <a:rPr lang="ru-RU" dirty="0"/>
              <a:t>, а в 1905 </a:t>
            </a:r>
            <a:r>
              <a:rPr lang="ru-RU" dirty="0" err="1"/>
              <a:t>Олександр</a:t>
            </a:r>
            <a:r>
              <a:rPr lang="ru-RU" dirty="0"/>
              <a:t> Степанович </a:t>
            </a:r>
            <a:r>
              <a:rPr lang="ru-RU" dirty="0" err="1"/>
              <a:t>обіймає</a:t>
            </a:r>
            <a:r>
              <a:rPr lang="ru-RU" dirty="0"/>
              <a:t> посаду директора </a:t>
            </a:r>
            <a:r>
              <a:rPr lang="ru-RU" dirty="0" err="1"/>
              <a:t>Петербурзького</a:t>
            </a:r>
            <a:r>
              <a:rPr lang="ru-RU" dirty="0"/>
              <a:t> </a:t>
            </a:r>
            <a:r>
              <a:rPr lang="ru-RU" dirty="0" err="1"/>
              <a:t>електротехнічного</a:t>
            </a:r>
            <a:r>
              <a:rPr lang="ru-RU" dirty="0"/>
              <a:t> </a:t>
            </a:r>
            <a:r>
              <a:rPr lang="ru-RU" dirty="0" err="1"/>
              <a:t>інституту</a:t>
            </a:r>
            <a:r>
              <a:rPr lang="ru-RU" dirty="0" smtClean="0"/>
              <a:t>.</a:t>
            </a:r>
          </a:p>
          <a:p>
            <a:pPr>
              <a:buNone/>
            </a:pPr>
            <a:endParaRPr lang="ru-RU" dirty="0"/>
          </a:p>
          <a:p>
            <a:pPr>
              <a:buNone/>
            </a:pPr>
            <a:r>
              <a:rPr lang="ru-RU" dirty="0"/>
              <a:t>У </a:t>
            </a:r>
            <a:r>
              <a:rPr lang="ru-RU" dirty="0" err="1"/>
              <a:t>червні</a:t>
            </a:r>
            <a:r>
              <a:rPr lang="ru-RU" dirty="0"/>
              <a:t> 1896 </a:t>
            </a:r>
            <a:r>
              <a:rPr lang="ru-RU" dirty="0" err="1"/>
              <a:t>італійський</a:t>
            </a:r>
            <a:r>
              <a:rPr lang="ru-RU" dirty="0"/>
              <a:t> </a:t>
            </a:r>
            <a:r>
              <a:rPr lang="ru-RU" dirty="0" err="1"/>
              <a:t>фізик</a:t>
            </a:r>
            <a:r>
              <a:rPr lang="ru-RU" dirty="0"/>
              <a:t> </a:t>
            </a:r>
            <a:r>
              <a:rPr lang="ru-RU" dirty="0" err="1"/>
              <a:t>Г.Марконі</a:t>
            </a:r>
            <a:r>
              <a:rPr lang="ru-RU" dirty="0"/>
              <a:t> у </a:t>
            </a:r>
            <a:r>
              <a:rPr lang="ru-RU" dirty="0" err="1"/>
              <a:t>Великобританії</a:t>
            </a:r>
            <a:r>
              <a:rPr lang="ru-RU" dirty="0"/>
              <a:t> </a:t>
            </a:r>
            <a:r>
              <a:rPr lang="ru-RU" dirty="0" err="1"/>
              <a:t>офіційно</a:t>
            </a:r>
            <a:r>
              <a:rPr lang="ru-RU" dirty="0"/>
              <a:t> </a:t>
            </a:r>
            <a:r>
              <a:rPr lang="ru-RU" dirty="0" err="1"/>
              <a:t>запатентував</a:t>
            </a:r>
            <a:r>
              <a:rPr lang="ru-RU" dirty="0"/>
              <a:t> </a:t>
            </a:r>
            <a:r>
              <a:rPr lang="ru-RU" dirty="0" err="1"/>
              <a:t>винахід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точно </a:t>
            </a:r>
            <a:r>
              <a:rPr lang="ru-RU" dirty="0" err="1"/>
              <a:t>повторює</a:t>
            </a:r>
            <a:r>
              <a:rPr lang="ru-RU" dirty="0"/>
              <a:t> схему пристрою, </a:t>
            </a:r>
            <a:r>
              <a:rPr lang="ru-RU" dirty="0" err="1"/>
              <a:t>опубліковану</a:t>
            </a:r>
            <a:r>
              <a:rPr lang="ru-RU" dirty="0"/>
              <a:t> </a:t>
            </a:r>
            <a:r>
              <a:rPr lang="ru-RU" dirty="0" err="1"/>
              <a:t>раніше</a:t>
            </a:r>
            <a:r>
              <a:rPr lang="ru-RU" dirty="0"/>
              <a:t> в </a:t>
            </a:r>
            <a:r>
              <a:rPr lang="ru-RU" dirty="0" err="1"/>
              <a:t>Росії</a:t>
            </a:r>
            <a:r>
              <a:rPr lang="ru-RU" dirty="0"/>
              <a:t> </a:t>
            </a:r>
            <a:r>
              <a:rPr lang="ru-RU" dirty="0" err="1"/>
              <a:t>Поповим</a:t>
            </a:r>
            <a:r>
              <a:rPr lang="ru-RU" dirty="0"/>
              <a:t>. Цей факт </a:t>
            </a:r>
            <a:r>
              <a:rPr lang="ru-RU" dirty="0" err="1"/>
              <a:t>змусив</a:t>
            </a:r>
            <a:r>
              <a:rPr lang="ru-RU" dirty="0"/>
              <a:t> </a:t>
            </a:r>
            <a:r>
              <a:rPr lang="ru-RU" dirty="0" err="1"/>
              <a:t>Олександра</a:t>
            </a:r>
            <a:r>
              <a:rPr lang="ru-RU" dirty="0"/>
              <a:t> Степановича </a:t>
            </a:r>
            <a:r>
              <a:rPr lang="ru-RU" dirty="0" err="1"/>
              <a:t>виступити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спеціальними</a:t>
            </a:r>
            <a:r>
              <a:rPr lang="ru-RU" dirty="0"/>
              <a:t> </a:t>
            </a:r>
            <a:r>
              <a:rPr lang="ru-RU" dirty="0" err="1"/>
              <a:t>заявами</a:t>
            </a:r>
            <a:r>
              <a:rPr lang="ru-RU" dirty="0"/>
              <a:t> в </a:t>
            </a:r>
            <a:r>
              <a:rPr lang="ru-RU" dirty="0" err="1"/>
              <a:t>російській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зарубіжній</a:t>
            </a:r>
            <a:r>
              <a:rPr lang="ru-RU" dirty="0"/>
              <a:t> </a:t>
            </a:r>
            <a:r>
              <a:rPr lang="ru-RU" dirty="0" err="1"/>
              <a:t>пресі</a:t>
            </a:r>
            <a:r>
              <a:rPr lang="ru-RU" dirty="0"/>
              <a:t> про </a:t>
            </a:r>
            <a:r>
              <a:rPr lang="ru-RU" dirty="0" err="1"/>
              <a:t>свій</a:t>
            </a:r>
            <a:r>
              <a:rPr lang="ru-RU" dirty="0"/>
              <a:t> </a:t>
            </a:r>
            <a:r>
              <a:rPr lang="ru-RU" dirty="0" err="1"/>
              <a:t>пріоритет</a:t>
            </a:r>
            <a:r>
              <a:rPr lang="ru-RU" dirty="0"/>
              <a:t> у </a:t>
            </a:r>
            <a:r>
              <a:rPr lang="ru-RU" dirty="0" err="1"/>
              <a:t>винаході</a:t>
            </a:r>
            <a:r>
              <a:rPr lang="ru-RU" dirty="0"/>
              <a:t> </a:t>
            </a:r>
            <a:r>
              <a:rPr lang="ru-RU" dirty="0" err="1"/>
              <a:t>радіопередачі</a:t>
            </a:r>
            <a:r>
              <a:rPr lang="ru-RU" dirty="0"/>
              <a:t>.</a:t>
            </a:r>
          </a:p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idx="2"/>
          </p:nvPr>
        </p:nvSpPr>
        <p:spPr>
          <a:xfrm>
            <a:off x="457200" y="260648"/>
            <a:ext cx="7931224" cy="4392488"/>
          </a:xfrm>
        </p:spPr>
        <p:txBody>
          <a:bodyPr/>
          <a:lstStyle/>
          <a:p>
            <a:r>
              <a:rPr lang="ru-RU" sz="2400" dirty="0"/>
              <a:t>У 1900 на </a:t>
            </a:r>
            <a:r>
              <a:rPr lang="ru-RU" sz="2400" dirty="0" err="1"/>
              <a:t>Всесвітній</a:t>
            </a:r>
            <a:r>
              <a:rPr lang="ru-RU" sz="2400" dirty="0"/>
              <a:t> </a:t>
            </a:r>
            <a:r>
              <a:rPr lang="ru-RU" sz="2400" dirty="0" err="1"/>
              <a:t>виставці</a:t>
            </a:r>
            <a:r>
              <a:rPr lang="ru-RU" sz="2400" dirty="0"/>
              <a:t> в </a:t>
            </a:r>
            <a:r>
              <a:rPr lang="ru-RU" sz="2400" dirty="0" err="1"/>
              <a:t>Парижі</a:t>
            </a:r>
            <a:r>
              <a:rPr lang="ru-RU" sz="2400" dirty="0"/>
              <a:t> </a:t>
            </a:r>
            <a:r>
              <a:rPr lang="ru-RU" sz="2400" dirty="0" err="1"/>
              <a:t>винахід</a:t>
            </a:r>
            <a:r>
              <a:rPr lang="ru-RU" sz="2400" dirty="0"/>
              <a:t> Попова </a:t>
            </a:r>
            <a:r>
              <a:rPr lang="ru-RU" sz="2400" dirty="0" err="1"/>
              <a:t>було</a:t>
            </a:r>
            <a:r>
              <a:rPr lang="ru-RU" sz="2400" dirty="0"/>
              <a:t> </a:t>
            </a:r>
            <a:r>
              <a:rPr lang="ru-RU" sz="2400" dirty="0" err="1"/>
              <a:t>удостоєно</a:t>
            </a:r>
            <a:r>
              <a:rPr lang="ru-RU" sz="2400" dirty="0"/>
              <a:t> </a:t>
            </a:r>
            <a:r>
              <a:rPr lang="ru-RU" sz="2400" dirty="0" err="1"/>
              <a:t>Великої</a:t>
            </a:r>
            <a:r>
              <a:rPr lang="ru-RU" sz="2400" dirty="0"/>
              <a:t> </a:t>
            </a:r>
            <a:r>
              <a:rPr lang="ru-RU" sz="2400" dirty="0" err="1"/>
              <a:t>золотої</a:t>
            </a:r>
            <a:r>
              <a:rPr lang="ru-RU" sz="2400" dirty="0"/>
              <a:t> </a:t>
            </a:r>
            <a:r>
              <a:rPr lang="ru-RU" sz="2400" dirty="0" err="1"/>
              <a:t>медалі</a:t>
            </a:r>
            <a:r>
              <a:rPr lang="ru-RU" sz="2400" dirty="0" smtClean="0"/>
              <a:t>.</a:t>
            </a:r>
            <a:r>
              <a:rPr lang="ru-RU" sz="2400" dirty="0"/>
              <a:t/>
            </a:r>
            <a:br>
              <a:rPr lang="ru-RU" sz="2400" dirty="0"/>
            </a:br>
            <a:endParaRPr lang="ru-RU" sz="2400" dirty="0"/>
          </a:p>
          <a:p>
            <a:r>
              <a:rPr lang="ru-RU" sz="2400" dirty="0"/>
              <a:t>13 </a:t>
            </a:r>
            <a:r>
              <a:rPr lang="ru-RU" sz="2400" dirty="0" err="1"/>
              <a:t>січня</a:t>
            </a:r>
            <a:r>
              <a:rPr lang="ru-RU" sz="2400" dirty="0"/>
              <a:t> 1906 (за </a:t>
            </a:r>
            <a:r>
              <a:rPr lang="ru-RU" sz="2400" dirty="0" err="1"/>
              <a:t>новим</a:t>
            </a:r>
            <a:r>
              <a:rPr lang="ru-RU" sz="2400" dirty="0"/>
              <a:t> стилем) Попов </a:t>
            </a:r>
            <a:r>
              <a:rPr lang="ru-RU" sz="2400" dirty="0" err="1"/>
              <a:t>Олександр</a:t>
            </a:r>
            <a:r>
              <a:rPr lang="ru-RU" sz="2400" dirty="0"/>
              <a:t> Степанович </a:t>
            </a:r>
            <a:r>
              <a:rPr lang="ru-RU" sz="2400" dirty="0" err="1"/>
              <a:t>раптово</a:t>
            </a:r>
            <a:r>
              <a:rPr lang="ru-RU" sz="2400" dirty="0"/>
              <a:t> помер у </a:t>
            </a:r>
            <a:r>
              <a:rPr lang="ru-RU" sz="2400" dirty="0" err="1"/>
              <a:t>Петербурзі</a:t>
            </a:r>
            <a:r>
              <a:rPr lang="ru-RU" sz="2400" dirty="0"/>
              <a:t>.</a:t>
            </a:r>
          </a:p>
          <a:p>
            <a:endParaRPr lang="ru-RU" sz="2400" dirty="0"/>
          </a:p>
          <a:p>
            <a:r>
              <a:rPr lang="ru-RU" sz="2400" dirty="0" err="1"/>
              <a:t>Його</a:t>
            </a:r>
            <a:r>
              <a:rPr lang="ru-RU" sz="2400" dirty="0"/>
              <a:t> </a:t>
            </a:r>
            <a:r>
              <a:rPr lang="ru-RU" sz="2400" dirty="0" err="1"/>
              <a:t>ім'я</a:t>
            </a:r>
            <a:r>
              <a:rPr lang="ru-RU" sz="2400" dirty="0"/>
              <a:t> </a:t>
            </a:r>
            <a:r>
              <a:rPr lang="ru-RU" sz="2400" dirty="0" err="1"/>
              <a:t>носять</a:t>
            </a:r>
            <a:r>
              <a:rPr lang="ru-RU" sz="2400" dirty="0"/>
              <a:t> школа </a:t>
            </a:r>
            <a:r>
              <a:rPr lang="ru-RU" sz="2400" dirty="0" err="1"/>
              <a:t>зв'язку</a:t>
            </a:r>
            <a:r>
              <a:rPr lang="ru-RU" sz="2400" dirty="0"/>
              <a:t> в </a:t>
            </a:r>
            <a:r>
              <a:rPr lang="ru-RU" sz="2400" dirty="0" err="1"/>
              <a:t>Кронштадті</a:t>
            </a:r>
            <a:r>
              <a:rPr lang="ru-RU" sz="2400" dirty="0"/>
              <a:t>, </a:t>
            </a:r>
            <a:r>
              <a:rPr lang="ru-RU" sz="2400" dirty="0" err="1"/>
              <a:t>Центральний</a:t>
            </a:r>
            <a:r>
              <a:rPr lang="ru-RU" sz="2400" dirty="0"/>
              <a:t> музей </a:t>
            </a:r>
            <a:r>
              <a:rPr lang="ru-RU" sz="2400" dirty="0" err="1"/>
              <a:t>зв'язку</a:t>
            </a:r>
            <a:r>
              <a:rPr lang="ru-RU" sz="2400" dirty="0"/>
              <a:t> </a:t>
            </a:r>
            <a:r>
              <a:rPr lang="ru-RU" sz="2400" dirty="0" err="1"/>
              <a:t>і</a:t>
            </a:r>
            <a:r>
              <a:rPr lang="ru-RU" sz="2400" dirty="0"/>
              <a:t> </a:t>
            </a:r>
            <a:r>
              <a:rPr lang="ru-RU" sz="2400" dirty="0" err="1"/>
              <a:t>Вище</a:t>
            </a:r>
            <a:r>
              <a:rPr lang="ru-RU" sz="2400" dirty="0"/>
              <a:t> </a:t>
            </a:r>
            <a:r>
              <a:rPr lang="ru-RU" sz="2400" dirty="0" err="1"/>
              <a:t>Військово</a:t>
            </a:r>
            <a:r>
              <a:rPr lang="ru-RU" sz="2400" dirty="0"/>
              <a:t> - </a:t>
            </a:r>
            <a:r>
              <a:rPr lang="ru-RU" sz="2400" dirty="0" err="1"/>
              <a:t>Морське</a:t>
            </a:r>
            <a:r>
              <a:rPr lang="ru-RU" sz="2400" dirty="0"/>
              <a:t> училище в Санкт -</a:t>
            </a:r>
            <a:r>
              <a:rPr lang="ru-RU" sz="2400" dirty="0" err="1"/>
              <a:t>Петербурзі</a:t>
            </a:r>
            <a:r>
              <a:rPr lang="ru-RU" sz="2400" dirty="0"/>
              <a:t>, </a:t>
            </a:r>
            <a:r>
              <a:rPr lang="ru-RU" sz="2400" dirty="0" err="1"/>
              <a:t>вулиці</a:t>
            </a:r>
            <a:r>
              <a:rPr lang="ru-RU" sz="2400" dirty="0"/>
              <a:t> у </a:t>
            </a:r>
            <a:r>
              <a:rPr lang="ru-RU" sz="2400" dirty="0" err="1"/>
              <a:t>різних</a:t>
            </a:r>
            <a:r>
              <a:rPr lang="ru-RU" sz="2400" dirty="0"/>
              <a:t> </a:t>
            </a:r>
            <a:r>
              <a:rPr lang="ru-RU" sz="2400" dirty="0" err="1"/>
              <a:t>містах</a:t>
            </a:r>
            <a:r>
              <a:rPr lang="ru-RU" sz="2400" dirty="0"/>
              <a:t> </a:t>
            </a:r>
            <a:r>
              <a:rPr lang="ru-RU" sz="2400" dirty="0" err="1"/>
              <a:t>Росії</a:t>
            </a:r>
            <a:r>
              <a:rPr lang="ru-RU" sz="2400" dirty="0"/>
              <a:t> </a:t>
            </a:r>
            <a:r>
              <a:rPr lang="ru-RU" sz="2400" dirty="0" err="1"/>
              <a:t>і</a:t>
            </a:r>
            <a:r>
              <a:rPr lang="ru-RU" sz="2400" dirty="0"/>
              <a:t> </a:t>
            </a:r>
            <a:r>
              <a:rPr lang="ru-RU" sz="2400" dirty="0" err="1"/>
              <a:t>багато</a:t>
            </a:r>
            <a:r>
              <a:rPr lang="ru-RU" sz="2400" dirty="0"/>
              <a:t> </a:t>
            </a:r>
            <a:r>
              <a:rPr lang="ru-RU" sz="2400" dirty="0" err="1"/>
              <a:t>іншого</a:t>
            </a:r>
            <a:r>
              <a:rPr lang="ru-RU" sz="2400" dirty="0"/>
              <a:t>.</a:t>
            </a:r>
          </a:p>
          <a:p>
            <a:endParaRPr lang="ru-RU" dirty="0"/>
          </a:p>
        </p:txBody>
      </p:sp>
      <p:pic>
        <p:nvPicPr>
          <p:cNvPr id="19458" name="Picture 2" descr="http://biography.ucoz.ua/_bl/9/s6816609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85520" y="4221088"/>
            <a:ext cx="3558480" cy="26369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13</TotalTime>
  <Words>283</Words>
  <Application>Microsoft Office PowerPoint</Application>
  <PresentationFormat>Экран (4:3)</PresentationFormat>
  <Paragraphs>25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Открытая</vt:lpstr>
      <vt:lpstr>Слайд 1</vt:lpstr>
      <vt:lpstr>Слайд 2</vt:lpstr>
      <vt:lpstr>Слайд 3</vt:lpstr>
      <vt:lpstr>Слайд 4</vt:lpstr>
      <vt:lpstr>Слайд 5</vt:lpstr>
      <vt:lpstr>Слайд 6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Оля</dc:creator>
  <cp:lastModifiedBy>Оля</cp:lastModifiedBy>
  <cp:revision>2</cp:revision>
  <dcterms:created xsi:type="dcterms:W3CDTF">2014-01-14T15:04:54Z</dcterms:created>
  <dcterms:modified xsi:type="dcterms:W3CDTF">2014-01-14T15:18:23Z</dcterms:modified>
</cp:coreProperties>
</file>