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17B0B6-5A24-456D-83ED-FC8C4C29D5E0}" type="datetimeFigureOut">
              <a:rPr lang="ru-RU" smtClean="0"/>
              <a:t>16.10.2013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17B0B6-5A24-456D-83ED-FC8C4C29D5E0}" type="datetimeFigureOut">
              <a:rPr lang="ru-RU" smtClean="0"/>
              <a:t>16.10.2013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17B0B6-5A24-456D-83ED-FC8C4C29D5E0}" type="datetimeFigureOut">
              <a:rPr lang="ru-RU" smtClean="0"/>
              <a:t>16.10.2013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17B0B6-5A24-456D-83ED-FC8C4C29D5E0}" type="datetimeFigureOut">
              <a:rPr lang="ru-RU" smtClean="0"/>
              <a:t>16.10.2013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17B0B6-5A24-456D-83ED-FC8C4C29D5E0}" type="datetimeFigureOut">
              <a:rPr lang="ru-RU" smtClean="0"/>
              <a:t>16.10.2013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17B0B6-5A24-456D-83ED-FC8C4C29D5E0}" type="datetimeFigureOut">
              <a:rPr lang="ru-RU" smtClean="0"/>
              <a:t>16.10.2013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F057DF-C0A3-488B-99A3-0E060B77A47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7B0B6-5A24-456D-83ED-FC8C4C29D5E0}" type="datetimeFigureOut">
              <a:rPr lang="ru-RU" smtClean="0"/>
              <a:t>16.10.2013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057DF-C0A3-488B-99A3-0E060B77A47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astavki.com/pictures/1920x1200/2010/World_France_Flag_of_France_022049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3568" y="2852936"/>
            <a:ext cx="7772400" cy="1470025"/>
          </a:xfrm>
        </p:spPr>
        <p:style>
          <a:lnRef idx="1">
            <a:schemeClr val="accent6"/>
          </a:lnRef>
          <a:fillRef idx="2">
            <a:schemeClr val="accent6"/>
          </a:fillRef>
          <a:effectRef idx="1">
            <a:schemeClr val="accent6"/>
          </a:effectRef>
          <a:fontRef idx="minor">
            <a:schemeClr val="dk1"/>
          </a:fontRef>
        </p:style>
        <p:txBody>
          <a:bodyPr/>
          <a:lstStyle/>
          <a:p>
            <a:r>
              <a:rPr lang="fr-FR" smtClean="0"/>
              <a:t>Paris et </a:t>
            </a:r>
            <a:r>
              <a:rPr lang="fr-FR"/>
              <a:t>Marseille</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travel.ru/upload/sitravel/photoalbum/tourism/info/1761/64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smtClean="0"/>
              <a:t>Paris</a:t>
            </a:r>
            <a:endParaRPr lang="ru-RU"/>
          </a:p>
        </p:txBody>
      </p:sp>
      <p:sp>
        <p:nvSpPr>
          <p:cNvPr id="3" name="Содержимое 2"/>
          <p:cNvSpPr>
            <a:spLocks noGrp="1"/>
          </p:cNvSpPr>
          <p:nvPr>
            <p:ph idx="1"/>
          </p:nvPr>
        </p:nvSpPr>
        <p:spPr>
          <a:xfrm>
            <a:off x="611560" y="5013176"/>
            <a:ext cx="8147248" cy="1329011"/>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fr-FR" b="1" smtClean="0"/>
              <a:t>Paris</a:t>
            </a:r>
            <a:r>
              <a:rPr lang="fr-FR" smtClean="0"/>
              <a:t>, commune la plus peuplée et capitale de la France, chef-lieu de la région Île-de-France et unique commune-département du pays, se situe au centre du Bassin parisien, sur une boucle de la Seine, entre deux de ses confluents, avec la Marne en amont et l’Oise en aval. Ses habitants s’appellent les </a:t>
            </a:r>
            <a:r>
              <a:rPr lang="fr-FR" i="1" smtClean="0"/>
              <a:t>Parisiens</a:t>
            </a:r>
            <a:r>
              <a:rPr lang="fr-FR" smtClean="0"/>
              <a:t>. La ville est divisée en vingt arrondissements.</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ourblogger.ru/sites/default/files/u26483/pa2.jpg"/>
          <p:cNvPicPr>
            <a:picLocks noChangeAspect="1" noChangeArrowheads="1"/>
          </p:cNvPicPr>
          <p:nvPr/>
        </p:nvPicPr>
        <p:blipFill>
          <a:blip r:embed="rId2" cstate="print"/>
          <a:srcRect/>
          <a:stretch>
            <a:fillRect/>
          </a:stretch>
        </p:blipFill>
        <p:spPr bwMode="auto">
          <a:xfrm>
            <a:off x="-180528" y="0"/>
            <a:ext cx="9324528" cy="6858000"/>
          </a:xfrm>
          <a:prstGeom prst="rect">
            <a:avLst/>
          </a:prstGeom>
          <a:noFill/>
        </p:spPr>
      </p:pic>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r-FR" smtClean="0"/>
              <a:t>Topographie</a:t>
            </a:r>
            <a:endParaRPr lang="ru-RU"/>
          </a:p>
        </p:txBody>
      </p:sp>
      <p:sp>
        <p:nvSpPr>
          <p:cNvPr id="3" name="Содержимое 2"/>
          <p:cNvSpPr>
            <a:spLocks noGrp="1"/>
          </p:cNvSpPr>
          <p:nvPr>
            <p:ph idx="1"/>
          </p:nvPr>
        </p:nvSpPr>
        <p:spPr>
          <a:xfrm>
            <a:off x="467544" y="5157192"/>
            <a:ext cx="8291264" cy="1184995"/>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r>
              <a:rPr lang="fr-FR" smtClean="0"/>
              <a:t>Au milieu du Bassin parisien, deux îles sur la Seine constituent le cœur historique de Paris : l'île de la Cité à l'ouest et l'île Saint-Louis à l'est. La ville s'étend de part et d'autre du fleuve, sur une superficie environ deux fois supérieure au nord, sur la rive droite, à celle au sud, sur la rive gauche.</a:t>
            </a:r>
          </a:p>
          <a:p>
            <a:pPr>
              <a:buNone/>
            </a:pP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smtClean="0"/>
              <a:t>Symbole</a:t>
            </a:r>
            <a:endParaRPr lang="ru-RU"/>
          </a:p>
        </p:txBody>
      </p:sp>
      <p:sp>
        <p:nvSpPr>
          <p:cNvPr id="3" name="Содержимое 2"/>
          <p:cNvSpPr>
            <a:spLocks noGrp="1"/>
          </p:cNvSpPr>
          <p:nvPr>
            <p:ph idx="1"/>
          </p:nvPr>
        </p:nvSpPr>
        <p:spPr>
          <a:xfrm>
            <a:off x="3203848" y="1600200"/>
            <a:ext cx="5482952" cy="4565104"/>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fr-FR" smtClean="0"/>
              <a:t>Navire d'argent indique que la ville est située à l'intersection des routes commerciales historiques importants - fleuve et la terre. Lutetia a été fondée sur la Seine que le règlement des transactions gaulois, et que guilde chovnariv au Moyen Age était une partie importante de revenus. En outre, il symbolise l'Ile de la Cité, qui forme comme un navire.</a:t>
            </a:r>
            <a:br>
              <a:rPr lang="fr-FR" smtClean="0"/>
            </a:br>
            <a:r>
              <a:rPr lang="fr-FR" smtClean="0"/>
              <a:t>Champ d'azur avec lys d'or - le symbole de la dynastie capétienne, qui appartient à la ville au Moyen Age.</a:t>
            </a:r>
            <a:br>
              <a:rPr lang="fr-FR" smtClean="0"/>
            </a:br>
            <a:r>
              <a:rPr lang="fr-FR" smtClean="0"/>
              <a:t>Les branches d'olivier et de chêne symbolisant la dignité et l'honneur.</a:t>
            </a:r>
            <a:endParaRPr lang="ru-RU"/>
          </a:p>
        </p:txBody>
      </p:sp>
      <p:pic>
        <p:nvPicPr>
          <p:cNvPr id="15362" name="Picture 2" descr="&amp;Fcy;&amp;acy;&amp;jcy;&amp;lcy;:Grandes Armes de Paris.svg"/>
          <p:cNvPicPr>
            <a:picLocks noChangeAspect="1" noChangeArrowheads="1"/>
          </p:cNvPicPr>
          <p:nvPr/>
        </p:nvPicPr>
        <p:blipFill>
          <a:blip r:embed="rId2" cstate="print"/>
          <a:srcRect/>
          <a:stretch>
            <a:fillRect/>
          </a:stretch>
        </p:blipFill>
        <p:spPr bwMode="auto">
          <a:xfrm>
            <a:off x="0" y="2060848"/>
            <a:ext cx="3128502" cy="37170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francetourism.com.au/upload/images/marseille%20nuit_131952063235896.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r-FR"/>
              <a:t>Marseille</a:t>
            </a:r>
            <a:endParaRPr lang="ru-RU"/>
          </a:p>
        </p:txBody>
      </p:sp>
      <p:sp>
        <p:nvSpPr>
          <p:cNvPr id="3" name="Содержимое 2"/>
          <p:cNvSpPr>
            <a:spLocks noGrp="1"/>
          </p:cNvSpPr>
          <p:nvPr>
            <p:ph idx="1"/>
          </p:nvPr>
        </p:nvSpPr>
        <p:spPr>
          <a:xfrm>
            <a:off x="323528" y="4869160"/>
            <a:ext cx="8291264" cy="1617043"/>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fr-FR" b="1" smtClean="0"/>
              <a:t>Marseille</a:t>
            </a:r>
            <a:r>
              <a:rPr lang="fr-FR" smtClean="0"/>
              <a:t> en provençal, est une commune du sud-est de la France. C'est le chef-lieu du département des Bouches-du-Rhône et de la région Provence-Alpes-Côte d'Azur. Depuis 2000, Marseille fait partie de la communauté urbaine Marseille Provence Métropole</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rtwin30days.com/wp-content/uploads/2011/07/Marseille-Selects-69.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smtClean="0"/>
              <a:t>Topographie</a:t>
            </a:r>
            <a:endParaRPr lang="ru-RU"/>
          </a:p>
        </p:txBody>
      </p:sp>
      <p:sp>
        <p:nvSpPr>
          <p:cNvPr id="3" name="Содержимое 2"/>
          <p:cNvSpPr>
            <a:spLocks noGrp="1"/>
          </p:cNvSpPr>
          <p:nvPr>
            <p:ph idx="1"/>
          </p:nvPr>
        </p:nvSpPr>
        <p:spPr>
          <a:xfrm>
            <a:off x="395536" y="5013176"/>
            <a:ext cx="8291264" cy="1473027"/>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fr-FR" smtClean="0"/>
              <a:t>Située au sud-est de la France, en Provence, Marseille est bordée par la Méditerranée à l'ouest, enserrée par le massif de l'Estaque et le massif de l'Étoile au nord, le Garlaban à l'est, le massif de Saint-Cyr et le mont Puget</a:t>
            </a:r>
            <a:r>
              <a:rPr lang="fr-FR"/>
              <a:t> </a:t>
            </a:r>
            <a:r>
              <a:rPr lang="fr-FR" smtClean="0"/>
              <a:t>au sud-est et le massif de Marseilleveyre au sud. </a:t>
            </a:r>
          </a:p>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smtClean="0"/>
              <a:t>Symbole</a:t>
            </a:r>
            <a:endParaRPr lang="ru-RU"/>
          </a:p>
        </p:txBody>
      </p:sp>
      <p:sp>
        <p:nvSpPr>
          <p:cNvPr id="3" name="Содержимое 2"/>
          <p:cNvSpPr>
            <a:spLocks noGrp="1"/>
          </p:cNvSpPr>
          <p:nvPr>
            <p:ph idx="1"/>
          </p:nvPr>
        </p:nvSpPr>
        <p:spPr>
          <a:xfrm>
            <a:off x="3707904" y="1600200"/>
            <a:ext cx="4978896" cy="456510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fr-FR" smtClean="0"/>
              <a:t>Azure croix symbolise la foi et la fidélité, ainsi que blanc, il incarne les couleurs traditionnelles de Marseille Basilique Notre Dame de la Garde.</a:t>
            </a:r>
            <a:br>
              <a:rPr lang="fr-FR" smtClean="0"/>
            </a:br>
            <a:r>
              <a:rPr lang="fr-FR" smtClean="0"/>
              <a:t/>
            </a:r>
            <a:br>
              <a:rPr lang="fr-FR" smtClean="0"/>
            </a:br>
            <a:r>
              <a:rPr lang="fr-FR" smtClean="0"/>
              <a:t>Taureau symbolise la patience, du travail et de l'agriculture; trident - la mer et les voyages. Lion est un symbole de force, de puissance et de vigilance, et le caducée indiquer la nature de règlement des transactions.</a:t>
            </a:r>
            <a:endParaRPr lang="ru-RU"/>
          </a:p>
        </p:txBody>
      </p:sp>
      <p:pic>
        <p:nvPicPr>
          <p:cNvPr id="19458" name="Picture 2" descr="&amp;Fcy;&amp;acy;&amp;jcy;&amp;lcy;:Marseille Armoiries.svg"/>
          <p:cNvPicPr>
            <a:picLocks noChangeAspect="1" noChangeArrowheads="1"/>
          </p:cNvPicPr>
          <p:nvPr/>
        </p:nvPicPr>
        <p:blipFill>
          <a:blip r:embed="rId2" cstate="print"/>
          <a:srcRect/>
          <a:stretch>
            <a:fillRect/>
          </a:stretch>
        </p:blipFill>
        <p:spPr bwMode="auto">
          <a:xfrm>
            <a:off x="179512" y="2060848"/>
            <a:ext cx="3418276"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dn1.img22.rian.ru/images/93829/32/938293297.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539552" y="2780928"/>
            <a:ext cx="8229600" cy="1143000"/>
          </a:xfrm>
        </p:spPr>
        <p:style>
          <a:lnRef idx="1">
            <a:schemeClr val="accent1"/>
          </a:lnRef>
          <a:fillRef idx="2">
            <a:schemeClr val="accent1"/>
          </a:fillRef>
          <a:effectRef idx="1">
            <a:schemeClr val="accent1"/>
          </a:effectRef>
          <a:fontRef idx="minor">
            <a:schemeClr val="dk1"/>
          </a:fontRef>
        </p:style>
        <p:txBody>
          <a:bodyPr>
            <a:scene3d>
              <a:camera prst="perspectiveAbove"/>
              <a:lightRig rig="threePt" dir="t"/>
            </a:scene3d>
            <a:sp3d extrusionH="57150">
              <a:bevelT w="38100" h="38100"/>
            </a:sp3d>
          </a:bodyPr>
          <a:lstStyle/>
          <a:p>
            <a:r>
              <a:rPr lang="en-US" smtClean="0">
                <a:effectLst>
                  <a:outerShdw blurRad="50800" dist="38100" dir="10800000" algn="r" rotWithShape="0">
                    <a:prstClr val="black">
                      <a:alpha val="40000"/>
                    </a:prstClr>
                  </a:outerShdw>
                </a:effectLst>
              </a:rPr>
              <a:t>Merci pour votre attention</a:t>
            </a:r>
            <a:endParaRPr lang="ru-RU">
              <a:effectLst>
                <a:outerShdw blurRad="50800" dist="38100" dir="10800000" algn="r" rotWithShape="0">
                  <a:prstClr val="black">
                    <a:alpha val="40000"/>
                  </a:prstClr>
                </a:outerShdw>
              </a:effectLst>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286</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Paris et Marseille</vt:lpstr>
      <vt:lpstr>Paris</vt:lpstr>
      <vt:lpstr>Topographie</vt:lpstr>
      <vt:lpstr>Symbole</vt:lpstr>
      <vt:lpstr>Marseille</vt:lpstr>
      <vt:lpstr>Topographie</vt:lpstr>
      <vt:lpstr>Symbole</vt:lpstr>
      <vt:lpstr>Merci pour votre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et Champagne</dc:title>
  <dc:creator>Полина</dc:creator>
  <cp:lastModifiedBy>Полина</cp:lastModifiedBy>
  <cp:revision>6</cp:revision>
  <dcterms:created xsi:type="dcterms:W3CDTF">2013-10-16T19:17:19Z</dcterms:created>
  <dcterms:modified xsi:type="dcterms:W3CDTF">2013-10-16T20:14:16Z</dcterms:modified>
</cp:coreProperties>
</file>