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58" r:id="rId4"/>
    <p:sldId id="257" r:id="rId5"/>
    <p:sldId id="260" r:id="rId6"/>
    <p:sldId id="263" r:id="rId7"/>
    <p:sldId id="264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D8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 varScale="1">
        <p:scale>
          <a:sx n="47" d="100"/>
          <a:sy n="47" d="100"/>
        </p:scale>
        <p:origin x="-7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163810-EE72-4F71-9279-7177CE04E8A8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828A32-A311-46A2-B753-FC74956E6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 И.И.Левитана</a:t>
            </a:r>
            <a:endParaRPr lang="ru-RU" sz="4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857364"/>
            <a:ext cx="421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Путь от лирического пейзажа к философскому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7286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"Левитан понял, как никто, нежную, прозрачную прелесть русской природы, ее грустное очарование... Живопись его, производящая впечатление такой простоты и естественности, по существу, необычайно изощренна. Но эта изощренность не была плодом каких-то упорных усилий, и не было в ней никакой надуманности. Его изощренность возникла сама собой - просто так он был рожден.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околицы, пристани,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леса и природа трогательные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настроению, написаны с удивительным мастерством." 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Головин А.Я.)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3px-Isaac_Levitan_selfportrait18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28604"/>
            <a:ext cx="4219575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357298"/>
            <a:ext cx="3286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gradFill flip="none" rotWithShape="1">
                  <a:gsLst>
                    <a:gs pos="0">
                      <a:schemeClr val="tx1"/>
                    </a:gs>
                    <a:gs pos="30000">
                      <a:srgbClr val="FF0000"/>
                    </a:gs>
                    <a:gs pos="64999">
                      <a:schemeClr val="tx1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Тем, кто знает и любит творчество замечательного художника-пейзажиста Исаака Ильича Левитана, знакомо чувство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tx1"/>
                    </a:gs>
                    <a:gs pos="30000">
                      <a:srgbClr val="FF0000"/>
                    </a:gs>
                    <a:gs pos="64999">
                      <a:schemeClr val="tx1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завороженности</a:t>
            </a:r>
            <a:r>
              <a:rPr lang="ru-RU" sz="2000" dirty="0" smtClean="0">
                <a:gradFill flip="none" rotWithShape="1">
                  <a:gsLst>
                    <a:gs pos="0">
                      <a:schemeClr val="tx1"/>
                    </a:gs>
                    <a:gs pos="30000">
                      <a:srgbClr val="FF0000"/>
                    </a:gs>
                    <a:gs pos="64999">
                      <a:schemeClr val="tx1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. Которое возникает всякий раз, когда останавливаешься перед его картинами . В них, как бы оживает природа, они полны 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tx1"/>
                    </a:gs>
                    <a:gs pos="30000">
                      <a:srgbClr val="FF0000"/>
                    </a:gs>
                    <a:gs pos="64999">
                      <a:schemeClr val="tx1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любови</a:t>
            </a:r>
            <a:r>
              <a:rPr lang="ru-RU" sz="2000" dirty="0" smtClean="0">
                <a:gradFill flip="none" rotWithShape="1">
                  <a:gsLst>
                    <a:gs pos="0">
                      <a:schemeClr val="tx1"/>
                    </a:gs>
                    <a:gs pos="30000">
                      <a:srgbClr val="FF0000"/>
                    </a:gs>
                    <a:gs pos="64999">
                      <a:schemeClr val="tx1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и окрашены поэтическим настроением.</a:t>
            </a:r>
            <a:endParaRPr lang="ru-RU" sz="2000" dirty="0">
              <a:gradFill flip="none" rotWithShape="1">
                <a:gsLst>
                  <a:gs pos="0">
                    <a:schemeClr val="tx1"/>
                  </a:gs>
                  <a:gs pos="30000">
                    <a:srgbClr val="FF0000"/>
                  </a:gs>
                  <a:gs pos="64999">
                    <a:schemeClr val="tx1"/>
                  </a:gs>
                </a:gsLst>
                <a:lin ang="135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42984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И.И.Левитан по характеру тонкий, лирический художник. Его первые работы подобны первым робким мелодиям, которые затем сливаются в сложные музыкальные творения.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_20111012_1140426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85728"/>
            <a:ext cx="3332670" cy="495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415767_Levitan_osenniy_den_Sokoln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071546"/>
            <a:ext cx="3908297" cy="540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1142984"/>
            <a:ext cx="357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endParaRPr lang="ru-RU" b="1" dirty="0" smtClean="0">
              <a:ln w="1905"/>
              <a:gradFill>
                <a:gsLst>
                  <a:gs pos="0">
                    <a:srgbClr val="FFFF00"/>
                  </a:gs>
                  <a:gs pos="30000">
                    <a:srgbClr val="FF0000"/>
                  </a:gs>
                  <a:gs pos="64999">
                    <a:srgbClr val="002060"/>
                  </a:gs>
                </a:gsLst>
                <a:lin ang="135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ln w="1905"/>
                <a:gradFill>
                  <a:gsLst>
                    <a:gs pos="0">
                      <a:srgbClr val="FFFF00"/>
                    </a:gs>
                    <a:gs pos="30000">
                      <a:srgbClr val="FF0000"/>
                    </a:gs>
                    <a:gs pos="64999">
                      <a:srgbClr val="00206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Помещенная в собрание Третьякова, картина девятнадцатилетнего художника сразу привлекла внимание. </a:t>
            </a:r>
          </a:p>
          <a:p>
            <a:pPr>
              <a:buBlip>
                <a:blip r:embed="rId3"/>
              </a:buBlip>
            </a:pPr>
            <a:endParaRPr lang="ru-RU" b="1" dirty="0" smtClean="0">
              <a:ln w="1905"/>
              <a:gradFill>
                <a:gsLst>
                  <a:gs pos="0">
                    <a:srgbClr val="FFFF00"/>
                  </a:gs>
                  <a:gs pos="30000">
                    <a:srgbClr val="FF0000"/>
                  </a:gs>
                  <a:gs pos="64999">
                    <a:srgbClr val="002060"/>
                  </a:gs>
                </a:gsLst>
                <a:lin ang="135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3"/>
              </a:buBlip>
            </a:pPr>
            <a:endParaRPr lang="ru-RU" b="1" dirty="0" smtClean="0">
              <a:ln w="1905"/>
              <a:gradFill>
                <a:gsLst>
                  <a:gs pos="0">
                    <a:srgbClr val="FFFF00"/>
                  </a:gs>
                  <a:gs pos="30000">
                    <a:srgbClr val="FF0000"/>
                  </a:gs>
                  <a:gs pos="64999">
                    <a:srgbClr val="002060"/>
                  </a:gs>
                </a:gsLst>
                <a:lin ang="135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ln w="1905"/>
                <a:gradFill>
                  <a:gsLst>
                    <a:gs pos="0">
                      <a:srgbClr val="FFFF00"/>
                    </a:gs>
                    <a:gs pos="30000">
                      <a:srgbClr val="FF0000"/>
                    </a:gs>
                    <a:gs pos="64999">
                      <a:srgbClr val="00206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Передача влажности воздуха играет важную роль в выразительности пейзажа.</a:t>
            </a:r>
          </a:p>
          <a:p>
            <a:pPr>
              <a:buBlip>
                <a:blip r:embed="rId3"/>
              </a:buBlip>
            </a:pPr>
            <a:endParaRPr lang="ru-RU" b="1" dirty="0" smtClean="0">
              <a:ln w="1905"/>
              <a:gradFill>
                <a:gsLst>
                  <a:gs pos="0">
                    <a:srgbClr val="FFFF00"/>
                  </a:gs>
                  <a:gs pos="30000">
                    <a:srgbClr val="FF0000"/>
                  </a:gs>
                  <a:gs pos="64999">
                    <a:srgbClr val="002060"/>
                  </a:gs>
                </a:gsLst>
                <a:lin ang="135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3"/>
              </a:buBlip>
            </a:pPr>
            <a:endParaRPr lang="ru-RU" b="1" dirty="0" smtClean="0">
              <a:ln w="1905"/>
              <a:gradFill>
                <a:gsLst>
                  <a:gs pos="0">
                    <a:srgbClr val="FFFF00"/>
                  </a:gs>
                  <a:gs pos="30000">
                    <a:srgbClr val="FF0000"/>
                  </a:gs>
                  <a:gs pos="64999">
                    <a:srgbClr val="002060"/>
                  </a:gs>
                </a:gsLst>
                <a:lin ang="135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ln w="1905"/>
                <a:gradFill>
                  <a:gsLst>
                    <a:gs pos="0">
                      <a:srgbClr val="FFFF00"/>
                    </a:gs>
                    <a:gs pos="30000">
                      <a:srgbClr val="FF0000"/>
                    </a:gs>
                    <a:gs pos="64999">
                      <a:srgbClr val="00206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Картина написана жидко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rgbClr val="FFFF00"/>
                    </a:gs>
                    <a:gs pos="30000">
                      <a:srgbClr val="FF0000"/>
                    </a:gs>
                    <a:gs pos="64999">
                      <a:srgbClr val="00206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разведённой краской. Воздух как бы окутывает предметы и стирает их очертания. </a:t>
            </a:r>
            <a:endParaRPr lang="ru-RU" b="1" dirty="0">
              <a:ln w="1905"/>
              <a:gradFill>
                <a:gsLst>
                  <a:gs pos="0">
                    <a:srgbClr val="FFFF00"/>
                  </a:gs>
                  <a:gs pos="30000">
                    <a:srgbClr val="FF0000"/>
                  </a:gs>
                  <a:gs pos="64999">
                    <a:srgbClr val="002060"/>
                  </a:gs>
                </a:gsLst>
                <a:lin ang="135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42860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«Осенний день. Сокольники» 1879 г.</a:t>
            </a:r>
            <a:endParaRPr lang="ru-RU" sz="24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«Вечер на Волге» 1888 г.</a:t>
            </a:r>
            <a:endParaRPr lang="ru-RU" sz="24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Рисунок 2" descr="_20111012_1233640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928802"/>
            <a:ext cx="7143800" cy="448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121442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0070C0"/>
                </a:solidFill>
              </a:rPr>
              <a:t>    Благодаря верно найденным отношениям белые тона как бы светятся, передавая борьбу угасающего света с надвигающейся темнотой.</a:t>
            </a:r>
            <a:endParaRPr lang="ru-RU" b="1" dirty="0">
              <a:ln/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«Весна в Италии» 1890 г.</a:t>
            </a:r>
            <a:endParaRPr lang="ru-RU" sz="24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Рисунок 2" descr="800px-Levitan_VesnaVItal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5715040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43636" y="2071678"/>
            <a:ext cx="2643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Красив и эмоционален этюд «Весна в Италии, изображающий деревушки и замыкающие пейзаж гор.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«Март» 1895 г.</a:t>
            </a:r>
            <a:endParaRPr lang="ru-RU" sz="24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Рисунок 2" descr="49485d294c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214422"/>
            <a:ext cx="400052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1428736"/>
            <a:ext cx="3643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Картина «Март» открывает новый этап в творчестве Левитана. В своей поражающей свежести и жизненности картина представляется этюдом. Она писалась с натуры в имении А.Н.Турчаниновой а Горке. Гармонично подобрана цветовая гамма с прозрачными цветными тенями, с богатством сложных оттенков и рефлексов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78579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«На севере» 1896 г.</a:t>
            </a:r>
          </a:p>
          <a:p>
            <a:pPr algn="ctr"/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(влево)</a:t>
            </a:r>
            <a:endParaRPr lang="ru-RU" sz="24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" name="Рисунок 4" descr="_20111012_1140426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3357586" cy="4990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46918393_1895_levitan_nenyufaru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57562"/>
            <a:ext cx="425756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72066" y="2143116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«</a:t>
            </a:r>
            <a:r>
              <a:rPr lang="ru-RU" sz="2400" b="1" dirty="0" err="1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Ненюфары</a:t>
            </a:r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» 18</a:t>
            </a:r>
            <a:r>
              <a:rPr lang="ru-RU" sz="240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9</a:t>
            </a:r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5 г.</a:t>
            </a:r>
          </a:p>
          <a:p>
            <a:pPr algn="ctr"/>
            <a:r>
              <a:rPr lang="ru-RU" sz="2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(внизу)</a:t>
            </a:r>
            <a:endParaRPr lang="ru-RU" sz="24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нета Банка России серия выдающиеся личности России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1071546"/>
            <a:ext cx="4667274" cy="4667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856357"/>
            <a:ext cx="3286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000" b="1" dirty="0" smtClean="0">
                <a:ln w="1905"/>
                <a:gradFill>
                  <a:gsLst>
                    <a:gs pos="0">
                      <a:srgbClr val="1DBD8B"/>
                    </a:gs>
                    <a:gs pos="30000">
                      <a:schemeClr val="tx1"/>
                    </a:gs>
                    <a:gs pos="64999">
                      <a:srgbClr val="00B05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И.И. Левитан создал ещё много других прекрасных и необычных картин, которые завораживают нас своими цветами и красками.</a:t>
            </a:r>
          </a:p>
          <a:p>
            <a:pPr>
              <a:buBlip>
                <a:blip r:embed="rId3"/>
              </a:buBlip>
            </a:pPr>
            <a:endParaRPr lang="ru-RU" sz="2000" b="1" dirty="0" smtClean="0">
              <a:ln w="1905"/>
              <a:gradFill>
                <a:gsLst>
                  <a:gs pos="0">
                    <a:srgbClr val="1DBD8B"/>
                  </a:gs>
                  <a:gs pos="30000">
                    <a:schemeClr val="tx1"/>
                  </a:gs>
                  <a:gs pos="64999">
                    <a:srgbClr val="00B050"/>
                  </a:gs>
                </a:gsLst>
                <a:lin ang="135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3"/>
              </a:buBlip>
            </a:pPr>
            <a:r>
              <a:rPr lang="ru-RU" sz="2000" b="1" smtClean="0">
                <a:ln w="1905"/>
                <a:gradFill>
                  <a:gsLst>
                    <a:gs pos="0">
                      <a:srgbClr val="1DBD8B"/>
                    </a:gs>
                    <a:gs pos="30000">
                      <a:schemeClr val="tx1"/>
                    </a:gs>
                    <a:gs pos="64999">
                      <a:srgbClr val="00B05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Правее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1DBD8B"/>
                    </a:gs>
                    <a:gs pos="30000">
                      <a:schemeClr val="tx1"/>
                    </a:gs>
                    <a:gs pos="64999">
                      <a:srgbClr val="00B05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изображена монета </a:t>
            </a:r>
            <a:r>
              <a:rPr lang="ru-RU" sz="2000" b="1" dirty="0">
                <a:ln w="1905"/>
                <a:gradFill>
                  <a:gsLst>
                    <a:gs pos="0">
                      <a:srgbClr val="1DBD8B"/>
                    </a:gs>
                    <a:gs pos="30000">
                      <a:schemeClr val="tx1"/>
                    </a:gs>
                    <a:gs pos="64999">
                      <a:srgbClr val="00B05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Банка России — Серия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1DBD8B"/>
                    </a:gs>
                    <a:gs pos="30000">
                      <a:schemeClr val="tx1"/>
                    </a:gs>
                    <a:gs pos="64999">
                      <a:srgbClr val="00B05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«</a:t>
            </a:r>
            <a:r>
              <a:rPr lang="ru-RU" sz="2000" b="1" dirty="0">
                <a:ln w="1905"/>
                <a:gradFill>
                  <a:gsLst>
                    <a:gs pos="0">
                      <a:srgbClr val="1DBD8B"/>
                    </a:gs>
                    <a:gs pos="30000">
                      <a:schemeClr val="tx1"/>
                    </a:gs>
                    <a:gs pos="64999">
                      <a:srgbClr val="00B050"/>
                    </a:gs>
                  </a:gsLst>
                  <a:lin ang="135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Выдающиеся личности России», Художник И.И. Левитан - 150-летие со дня рождения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</TotalTime>
  <Words>373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17</cp:revision>
  <dcterms:created xsi:type="dcterms:W3CDTF">2013-12-19T17:19:32Z</dcterms:created>
  <dcterms:modified xsi:type="dcterms:W3CDTF">2014-06-02T15:53:33Z</dcterms:modified>
</cp:coreProperties>
</file>