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D0E489-CDDD-4E46-A7F8-BB5D26455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0628-9C40-4703-941F-746565AC7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2CA1A-32FC-4720-BFC6-4172507C6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0D8D1-A48A-42D8-A533-73E94AA77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62F4E-CF69-430F-8303-E477D78FD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6FE78-2CAE-4718-A7F6-032E2838A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AE096-7874-48DE-AE14-323D83FC5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69492-CBB3-4CBC-8295-9E6194A94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AF337-2C30-4E3E-BB80-DCCA76621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7A47A-CE9D-4A99-9AD1-2E5E05519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25C61-0F99-4B93-84EF-C45DB5147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0DEB3E4-1E5A-409B-B3DE-7A23053F86AB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4A06A6-D31B-4E10-8423-E3F84E588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323260-DC16-41DB-B86A-88F15688733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66" cy="2428892"/>
          </a:xfrm>
        </p:spPr>
        <p:txBody>
          <a:bodyPr/>
          <a:lstStyle/>
          <a:p>
            <a:r>
              <a:rPr lang="uk-UA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Архітектура України в 19 столітті.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6291274"/>
            <a:ext cx="4114800" cy="56672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6" y="260648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8000" b="1" i="1" dirty="0" err="1">
                <a:solidFill>
                  <a:schemeClr val="bg2"/>
                </a:solidFill>
              </a:rPr>
              <a:t>Класицизм</a:t>
            </a:r>
            <a:endParaRPr lang="ru-RU" sz="8000" b="1" i="1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144000" cy="144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З </a:t>
            </a:r>
            <a:r>
              <a:rPr lang="ru-RU" sz="2400" b="1" i="1" dirty="0" err="1"/>
              <a:t>кінця</a:t>
            </a:r>
            <a:r>
              <a:rPr lang="ru-RU" sz="2400" b="1" i="1" dirty="0"/>
              <a:t> XVIII ст. в </a:t>
            </a:r>
            <a:r>
              <a:rPr lang="ru-RU" sz="2400" b="1" i="1" dirty="0" err="1"/>
              <a:t>Україну</a:t>
            </a:r>
            <a:r>
              <a:rPr lang="ru-RU" sz="2400" b="1" i="1" dirty="0"/>
              <a:t> </a:t>
            </a:r>
            <a:r>
              <a:rPr lang="ru-RU" sz="2400" b="1" i="1" dirty="0" err="1"/>
              <a:t>прийшов</a:t>
            </a:r>
            <a:r>
              <a:rPr lang="ru-RU" sz="2400" b="1" i="1" dirty="0"/>
              <a:t> </a:t>
            </a:r>
            <a:r>
              <a:rPr lang="ru-RU" sz="2400" b="1" i="1" dirty="0" err="1"/>
              <a:t>класицизм</a:t>
            </a:r>
            <a:r>
              <a:rPr lang="ru-RU" sz="2400" b="1" i="1" dirty="0"/>
              <a:t>, так званий «</a:t>
            </a:r>
            <a:r>
              <a:rPr lang="ru-RU" sz="2400" b="1" i="1" dirty="0" err="1"/>
              <a:t>міський</a:t>
            </a:r>
            <a:r>
              <a:rPr lang="ru-RU" sz="2400" b="1" i="1" dirty="0"/>
              <a:t> стиль», характерною </a:t>
            </a:r>
            <a:r>
              <a:rPr lang="ru-RU" sz="2400" b="1" i="1" dirty="0" err="1"/>
              <a:t>рисою</a:t>
            </a:r>
            <a:r>
              <a:rPr lang="ru-RU" sz="2400" b="1" i="1" dirty="0"/>
              <a:t> </a:t>
            </a:r>
            <a:r>
              <a:rPr lang="ru-RU" sz="2400" b="1" i="1" dirty="0" err="1"/>
              <a:t>якого</a:t>
            </a:r>
            <a:r>
              <a:rPr lang="ru-RU" sz="2400" b="1" i="1" dirty="0"/>
              <a:t> </a:t>
            </a:r>
            <a:r>
              <a:rPr lang="ru-RU" sz="2400" b="1" i="1" dirty="0" err="1"/>
              <a:t>було</a:t>
            </a:r>
            <a:r>
              <a:rPr lang="ru-RU" sz="2400" b="1" i="1" dirty="0"/>
              <a:t> </a:t>
            </a:r>
            <a:r>
              <a:rPr lang="ru-RU" sz="2400" b="1" i="1" dirty="0" err="1"/>
              <a:t>значне</a:t>
            </a:r>
            <a:r>
              <a:rPr lang="ru-RU" sz="2400" b="1" i="1" dirty="0"/>
              <a:t> </a:t>
            </a:r>
            <a:r>
              <a:rPr lang="ru-RU" sz="2400" b="1" i="1" dirty="0" err="1"/>
              <a:t>зменшення</a:t>
            </a:r>
            <a:r>
              <a:rPr lang="ru-RU" sz="2400" b="1" i="1" dirty="0"/>
              <a:t> церковного </a:t>
            </a:r>
            <a:r>
              <a:rPr lang="ru-RU" sz="2400" b="1" i="1" dirty="0" err="1"/>
              <a:t>будівництва</a:t>
            </a:r>
            <a:r>
              <a:rPr lang="ru-RU" sz="2400" b="1" i="1" dirty="0"/>
              <a:t>. </a:t>
            </a:r>
            <a:r>
              <a:rPr lang="ru-RU" sz="2400" b="1" i="1" dirty="0" err="1"/>
              <a:t>Перевага</a:t>
            </a:r>
            <a:r>
              <a:rPr lang="ru-RU" sz="2400" b="1" i="1" dirty="0"/>
              <a:t> стала </a:t>
            </a:r>
            <a:r>
              <a:rPr lang="ru-RU" sz="2400" b="1" i="1" dirty="0" err="1"/>
              <a:t>надаватись</a:t>
            </a:r>
            <a:r>
              <a:rPr lang="ru-RU" sz="2400" b="1" i="1" dirty="0"/>
              <a:t> палацам та </a:t>
            </a:r>
            <a:r>
              <a:rPr lang="ru-RU" sz="2400" b="1" i="1" dirty="0" err="1"/>
              <a:t>громадським</a:t>
            </a:r>
            <a:r>
              <a:rPr lang="ru-RU" sz="2400" b="1" i="1" dirty="0"/>
              <a:t> </a:t>
            </a:r>
            <a:r>
              <a:rPr lang="ru-RU" sz="2400" b="1" i="1" dirty="0" err="1"/>
              <a:t>будівлям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286124"/>
            <a:ext cx="9144000" cy="3571876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bg2"/>
                </a:solidFill>
              </a:rPr>
              <a:t>Характерні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риси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класицизму</a:t>
            </a:r>
            <a:r>
              <a:rPr lang="ru-RU" sz="1600" dirty="0">
                <a:solidFill>
                  <a:schemeClr val="bg2"/>
                </a:solidFill>
              </a:rPr>
              <a:t>: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</a:rPr>
              <a:t>1) </a:t>
            </a:r>
            <a:r>
              <a:rPr lang="ru-RU" sz="1600" dirty="0" err="1">
                <a:solidFill>
                  <a:schemeClr val="bg2"/>
                </a:solidFill>
              </a:rPr>
              <a:t>Будівлі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відрізняються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врівноваженістю</a:t>
            </a:r>
            <a:r>
              <a:rPr lang="ru-RU" sz="1600" dirty="0">
                <a:solidFill>
                  <a:schemeClr val="bg2"/>
                </a:solidFill>
              </a:rPr>
              <a:t>, </a:t>
            </a:r>
            <a:r>
              <a:rPr lang="ru-RU" sz="1600" dirty="0" err="1">
                <a:solidFill>
                  <a:schemeClr val="bg2"/>
                </a:solidFill>
              </a:rPr>
              <a:t>чітким</a:t>
            </a:r>
            <a:r>
              <a:rPr lang="ru-RU" sz="1600" dirty="0">
                <a:solidFill>
                  <a:schemeClr val="bg2"/>
                </a:solidFill>
              </a:rPr>
              <a:t> і </a:t>
            </a:r>
            <a:r>
              <a:rPr lang="ru-RU" sz="1600" dirty="0" err="1">
                <a:solidFill>
                  <a:schemeClr val="bg2"/>
                </a:solidFill>
              </a:rPr>
              <a:t>спокійним</a:t>
            </a:r>
            <a:r>
              <a:rPr lang="ru-RU" sz="1600" dirty="0">
                <a:solidFill>
                  <a:schemeClr val="bg2"/>
                </a:solidFill>
              </a:rPr>
              <a:t> ритмом, </a:t>
            </a:r>
            <a:r>
              <a:rPr lang="ru-RU" sz="1600" dirty="0" err="1">
                <a:solidFill>
                  <a:schemeClr val="bg2"/>
                </a:solidFill>
              </a:rPr>
              <a:t>вивіреністю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пропорцій</a:t>
            </a:r>
            <a:r>
              <a:rPr lang="ru-RU" sz="1600" dirty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</a:rPr>
              <a:t>2) </a:t>
            </a:r>
            <a:r>
              <a:rPr lang="ru-RU" sz="1600" dirty="0" err="1">
                <a:solidFill>
                  <a:schemeClr val="bg2"/>
                </a:solidFill>
              </a:rPr>
              <a:t>Головні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закони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композиції</a:t>
            </a:r>
            <a:r>
              <a:rPr lang="ru-RU" sz="1600" dirty="0">
                <a:solidFill>
                  <a:schemeClr val="bg2"/>
                </a:solidFill>
              </a:rPr>
              <a:t> - </a:t>
            </a:r>
            <a:r>
              <a:rPr lang="ru-RU" sz="1600" dirty="0" err="1">
                <a:solidFill>
                  <a:schemeClr val="bg2"/>
                </a:solidFill>
              </a:rPr>
              <a:t>симетрія</a:t>
            </a:r>
            <a:r>
              <a:rPr lang="ru-RU" sz="1600" dirty="0">
                <a:solidFill>
                  <a:schemeClr val="bg2"/>
                </a:solidFill>
              </a:rPr>
              <a:t>, </a:t>
            </a:r>
            <a:r>
              <a:rPr lang="ru-RU" sz="1600" dirty="0" err="1">
                <a:solidFill>
                  <a:schemeClr val="bg2"/>
                </a:solidFill>
              </a:rPr>
              <a:t>підкреслення</a:t>
            </a:r>
            <a:r>
              <a:rPr lang="ru-RU" sz="1600" dirty="0">
                <a:solidFill>
                  <a:schemeClr val="bg2"/>
                </a:solidFill>
              </a:rPr>
              <a:t> центру, </a:t>
            </a:r>
            <a:r>
              <a:rPr lang="ru-RU" sz="1600" dirty="0" err="1">
                <a:solidFill>
                  <a:schemeClr val="bg2"/>
                </a:solidFill>
              </a:rPr>
              <a:t>загальна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гармонія</a:t>
            </a:r>
            <a:r>
              <a:rPr lang="ru-RU" sz="1600" dirty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</a:rPr>
              <a:t>3) </a:t>
            </a:r>
            <a:r>
              <a:rPr lang="ru-RU" sz="1600" dirty="0" err="1">
                <a:solidFill>
                  <a:schemeClr val="bg2"/>
                </a:solidFill>
              </a:rPr>
              <a:t>Парадний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вхід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розташовувався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центрі</a:t>
            </a:r>
            <a:r>
              <a:rPr lang="ru-RU" sz="1600" dirty="0">
                <a:solidFill>
                  <a:schemeClr val="bg2"/>
                </a:solidFill>
              </a:rPr>
              <a:t> і </a:t>
            </a:r>
            <a:r>
              <a:rPr lang="ru-RU" sz="1600" dirty="0" err="1">
                <a:solidFill>
                  <a:schemeClr val="bg2"/>
                </a:solidFill>
              </a:rPr>
              <a:t>оформлявся</a:t>
            </a:r>
            <a:r>
              <a:rPr lang="ru-RU" sz="1600" dirty="0">
                <a:solidFill>
                  <a:schemeClr val="bg2"/>
                </a:solidFill>
              </a:rPr>
              <a:t> у </a:t>
            </a:r>
            <a:r>
              <a:rPr lang="ru-RU" sz="1600" dirty="0" err="1">
                <a:solidFill>
                  <a:schemeClr val="bg2"/>
                </a:solidFill>
              </a:rPr>
              <a:t>вигляді</a:t>
            </a:r>
            <a:r>
              <a:rPr lang="ru-RU" sz="1600" dirty="0">
                <a:solidFill>
                  <a:schemeClr val="bg2"/>
                </a:solidFill>
              </a:rPr>
              <a:t> портика (</a:t>
            </a:r>
            <a:r>
              <a:rPr lang="ru-RU" sz="1600" dirty="0" err="1">
                <a:solidFill>
                  <a:schemeClr val="bg2"/>
                </a:solidFill>
              </a:rPr>
              <a:t>виступаючою</a:t>
            </a:r>
            <a:r>
              <a:rPr lang="ru-RU" sz="1600" dirty="0">
                <a:solidFill>
                  <a:schemeClr val="bg2"/>
                </a:solidFill>
              </a:rPr>
              <a:t> вперед </a:t>
            </a:r>
            <a:r>
              <a:rPr lang="ru-RU" sz="1600" dirty="0" err="1">
                <a:solidFill>
                  <a:schemeClr val="bg2"/>
                </a:solidFill>
              </a:rPr>
              <a:t>частині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будівлі</a:t>
            </a:r>
            <a:r>
              <a:rPr lang="ru-RU" sz="1600" dirty="0">
                <a:solidFill>
                  <a:schemeClr val="bg2"/>
                </a:solidFill>
              </a:rPr>
              <a:t> з колонами і фронтоном).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</a:rPr>
              <a:t>4) Колони </a:t>
            </a:r>
            <a:r>
              <a:rPr lang="ru-RU" sz="1600" dirty="0" err="1">
                <a:solidFill>
                  <a:schemeClr val="bg2"/>
                </a:solidFill>
              </a:rPr>
              <a:t>відрізнялися</a:t>
            </a:r>
            <a:r>
              <a:rPr lang="ru-RU" sz="1600" dirty="0">
                <a:solidFill>
                  <a:schemeClr val="bg2"/>
                </a:solidFill>
              </a:rPr>
              <a:t> за </a:t>
            </a:r>
            <a:r>
              <a:rPr lang="ru-RU" sz="1600" dirty="0" err="1">
                <a:solidFill>
                  <a:schemeClr val="bg2"/>
                </a:solidFill>
              </a:rPr>
              <a:t>кольором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від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стін</a:t>
            </a:r>
            <a:r>
              <a:rPr lang="ru-RU" sz="1600" dirty="0">
                <a:solidFill>
                  <a:schemeClr val="bg2"/>
                </a:solidFill>
              </a:rPr>
              <a:t>. (колони </a:t>
            </a:r>
            <a:r>
              <a:rPr lang="ru-RU" sz="1600" dirty="0" err="1">
                <a:solidFill>
                  <a:schemeClr val="bg2"/>
                </a:solidFill>
              </a:rPr>
              <a:t>фарбувалися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зазвичай</a:t>
            </a:r>
            <a:r>
              <a:rPr lang="ru-RU" sz="1600" dirty="0">
                <a:solidFill>
                  <a:schemeClr val="bg2"/>
                </a:solidFill>
              </a:rPr>
              <a:t> в </a:t>
            </a:r>
            <a:r>
              <a:rPr lang="ru-RU" sz="1600" dirty="0" err="1">
                <a:solidFill>
                  <a:schemeClr val="bg2"/>
                </a:solidFill>
              </a:rPr>
              <a:t>білий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колір</a:t>
            </a:r>
            <a:r>
              <a:rPr lang="ru-RU" sz="1600" dirty="0">
                <a:solidFill>
                  <a:schemeClr val="bg2"/>
                </a:solidFill>
              </a:rPr>
              <a:t>, а </a:t>
            </a:r>
            <a:r>
              <a:rPr lang="ru-RU" sz="1600" dirty="0" err="1">
                <a:solidFill>
                  <a:schemeClr val="bg2"/>
                </a:solidFill>
              </a:rPr>
              <a:t>стіни</a:t>
            </a:r>
            <a:r>
              <a:rPr lang="ru-RU" sz="1600" dirty="0">
                <a:solidFill>
                  <a:schemeClr val="bg2"/>
                </a:solidFill>
              </a:rPr>
              <a:t> в </a:t>
            </a:r>
            <a:r>
              <a:rPr lang="ru-RU" sz="1600" dirty="0" err="1">
                <a:solidFill>
                  <a:schemeClr val="bg2"/>
                </a:solidFill>
              </a:rPr>
              <a:t>жовтий</a:t>
            </a:r>
            <a:r>
              <a:rPr lang="ru-RU" sz="1600" dirty="0">
                <a:solidFill>
                  <a:schemeClr val="bg2"/>
                </a:solidFill>
              </a:rPr>
              <a:t>).</a:t>
            </a:r>
          </a:p>
          <a:p>
            <a:pPr algn="ctr"/>
            <a:r>
              <a:rPr lang="ru-RU" sz="1600" dirty="0" err="1">
                <a:solidFill>
                  <a:schemeClr val="bg2"/>
                </a:solidFill>
              </a:rPr>
              <a:t>Характерні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риси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класицизму</a:t>
            </a:r>
            <a:r>
              <a:rPr lang="ru-RU" sz="1600" dirty="0">
                <a:solidFill>
                  <a:schemeClr val="bg2"/>
                </a:solidFill>
              </a:rPr>
              <a:t>: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</a:rPr>
              <a:t>1) </a:t>
            </a:r>
            <a:r>
              <a:rPr lang="ru-RU" sz="1600" dirty="0" err="1">
                <a:solidFill>
                  <a:schemeClr val="bg2"/>
                </a:solidFill>
              </a:rPr>
              <a:t>Будівлі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відрізняються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врівноваженістю</a:t>
            </a:r>
            <a:r>
              <a:rPr lang="ru-RU" sz="1600" dirty="0">
                <a:solidFill>
                  <a:schemeClr val="bg2"/>
                </a:solidFill>
              </a:rPr>
              <a:t>, </a:t>
            </a:r>
            <a:r>
              <a:rPr lang="ru-RU" sz="1600" dirty="0" err="1">
                <a:solidFill>
                  <a:schemeClr val="bg2"/>
                </a:solidFill>
              </a:rPr>
              <a:t>чітким</a:t>
            </a:r>
            <a:r>
              <a:rPr lang="ru-RU" sz="1600" dirty="0">
                <a:solidFill>
                  <a:schemeClr val="bg2"/>
                </a:solidFill>
              </a:rPr>
              <a:t> і </a:t>
            </a:r>
            <a:r>
              <a:rPr lang="ru-RU" sz="1600" dirty="0" err="1">
                <a:solidFill>
                  <a:schemeClr val="bg2"/>
                </a:solidFill>
              </a:rPr>
              <a:t>спокійним</a:t>
            </a:r>
            <a:r>
              <a:rPr lang="ru-RU" sz="1600" dirty="0">
                <a:solidFill>
                  <a:schemeClr val="bg2"/>
                </a:solidFill>
              </a:rPr>
              <a:t> ритмом, </a:t>
            </a:r>
            <a:r>
              <a:rPr lang="ru-RU" sz="1600" dirty="0" err="1">
                <a:solidFill>
                  <a:schemeClr val="bg2"/>
                </a:solidFill>
              </a:rPr>
              <a:t>вивіреністю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пропорцій</a:t>
            </a:r>
            <a:r>
              <a:rPr lang="ru-RU" sz="1600" dirty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</a:rPr>
              <a:t>2) </a:t>
            </a:r>
            <a:r>
              <a:rPr lang="ru-RU" sz="1600" dirty="0" err="1">
                <a:solidFill>
                  <a:schemeClr val="bg2"/>
                </a:solidFill>
              </a:rPr>
              <a:t>Головні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закони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композиції</a:t>
            </a:r>
            <a:r>
              <a:rPr lang="ru-RU" sz="1600" dirty="0">
                <a:solidFill>
                  <a:schemeClr val="bg2"/>
                </a:solidFill>
              </a:rPr>
              <a:t> - </a:t>
            </a:r>
            <a:r>
              <a:rPr lang="ru-RU" sz="1600" dirty="0" err="1">
                <a:solidFill>
                  <a:schemeClr val="bg2"/>
                </a:solidFill>
              </a:rPr>
              <a:t>симетрія</a:t>
            </a:r>
            <a:r>
              <a:rPr lang="ru-RU" sz="1600" dirty="0">
                <a:solidFill>
                  <a:schemeClr val="bg2"/>
                </a:solidFill>
              </a:rPr>
              <a:t>, </a:t>
            </a:r>
            <a:r>
              <a:rPr lang="ru-RU" sz="1600" dirty="0" err="1">
                <a:solidFill>
                  <a:schemeClr val="bg2"/>
                </a:solidFill>
              </a:rPr>
              <a:t>підкреслення</a:t>
            </a:r>
            <a:r>
              <a:rPr lang="ru-RU" sz="1600" dirty="0">
                <a:solidFill>
                  <a:schemeClr val="bg2"/>
                </a:solidFill>
              </a:rPr>
              <a:t> центру, </a:t>
            </a:r>
            <a:r>
              <a:rPr lang="ru-RU" sz="1600" dirty="0" err="1">
                <a:solidFill>
                  <a:schemeClr val="bg2"/>
                </a:solidFill>
              </a:rPr>
              <a:t>загальна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гармонія</a:t>
            </a:r>
            <a:r>
              <a:rPr lang="ru-RU" sz="1600" dirty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</a:rPr>
              <a:t>3) </a:t>
            </a:r>
            <a:r>
              <a:rPr lang="ru-RU" sz="1600" dirty="0" err="1">
                <a:solidFill>
                  <a:schemeClr val="bg2"/>
                </a:solidFill>
              </a:rPr>
              <a:t>Парадний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вхід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розташовувався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центрі</a:t>
            </a:r>
            <a:r>
              <a:rPr lang="ru-RU" sz="1600" dirty="0">
                <a:solidFill>
                  <a:schemeClr val="bg2"/>
                </a:solidFill>
              </a:rPr>
              <a:t> і </a:t>
            </a:r>
            <a:r>
              <a:rPr lang="ru-RU" sz="1600" dirty="0" err="1">
                <a:solidFill>
                  <a:schemeClr val="bg2"/>
                </a:solidFill>
              </a:rPr>
              <a:t>оформлявся</a:t>
            </a:r>
            <a:r>
              <a:rPr lang="ru-RU" sz="1600" dirty="0">
                <a:solidFill>
                  <a:schemeClr val="bg2"/>
                </a:solidFill>
              </a:rPr>
              <a:t> у </a:t>
            </a:r>
            <a:r>
              <a:rPr lang="ru-RU" sz="1600" dirty="0" err="1">
                <a:solidFill>
                  <a:schemeClr val="bg2"/>
                </a:solidFill>
              </a:rPr>
              <a:t>вигляді</a:t>
            </a:r>
            <a:r>
              <a:rPr lang="ru-RU" sz="1600" dirty="0">
                <a:solidFill>
                  <a:schemeClr val="bg2"/>
                </a:solidFill>
              </a:rPr>
              <a:t> портика (</a:t>
            </a:r>
            <a:r>
              <a:rPr lang="ru-RU" sz="1600" dirty="0" err="1">
                <a:solidFill>
                  <a:schemeClr val="bg2"/>
                </a:solidFill>
              </a:rPr>
              <a:t>виступаючою</a:t>
            </a:r>
            <a:r>
              <a:rPr lang="ru-RU" sz="1600" dirty="0">
                <a:solidFill>
                  <a:schemeClr val="bg2"/>
                </a:solidFill>
              </a:rPr>
              <a:t> вперед </a:t>
            </a:r>
            <a:r>
              <a:rPr lang="ru-RU" sz="1600" dirty="0" err="1">
                <a:solidFill>
                  <a:schemeClr val="bg2"/>
                </a:solidFill>
              </a:rPr>
              <a:t>частині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будівлі</a:t>
            </a:r>
            <a:r>
              <a:rPr lang="ru-RU" sz="1600" dirty="0">
                <a:solidFill>
                  <a:schemeClr val="bg2"/>
                </a:solidFill>
              </a:rPr>
              <a:t> з колонами і фронтоном).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</a:rPr>
              <a:t>4) Колони </a:t>
            </a:r>
            <a:r>
              <a:rPr lang="ru-RU" sz="1600" dirty="0" err="1">
                <a:solidFill>
                  <a:schemeClr val="bg2"/>
                </a:solidFill>
              </a:rPr>
              <a:t>відрізнялися</a:t>
            </a:r>
            <a:r>
              <a:rPr lang="ru-RU" sz="1600" dirty="0">
                <a:solidFill>
                  <a:schemeClr val="bg2"/>
                </a:solidFill>
              </a:rPr>
              <a:t> за </a:t>
            </a:r>
            <a:r>
              <a:rPr lang="ru-RU" sz="1600" dirty="0" err="1">
                <a:solidFill>
                  <a:schemeClr val="bg2"/>
                </a:solidFill>
              </a:rPr>
              <a:t>кольором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від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стін</a:t>
            </a:r>
            <a:r>
              <a:rPr lang="ru-RU" sz="1600" dirty="0">
                <a:solidFill>
                  <a:schemeClr val="bg2"/>
                </a:solidFill>
              </a:rPr>
              <a:t>. (колони </a:t>
            </a:r>
            <a:r>
              <a:rPr lang="ru-RU" sz="1600" dirty="0" err="1">
                <a:solidFill>
                  <a:schemeClr val="bg2"/>
                </a:solidFill>
              </a:rPr>
              <a:t>фарбувалися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зазвичай</a:t>
            </a:r>
            <a:r>
              <a:rPr lang="ru-RU" sz="1600" dirty="0">
                <a:solidFill>
                  <a:schemeClr val="bg2"/>
                </a:solidFill>
              </a:rPr>
              <a:t> в </a:t>
            </a:r>
            <a:r>
              <a:rPr lang="ru-RU" sz="1600" dirty="0" err="1">
                <a:solidFill>
                  <a:schemeClr val="bg2"/>
                </a:solidFill>
              </a:rPr>
              <a:t>білий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err="1">
                <a:solidFill>
                  <a:schemeClr val="bg2"/>
                </a:solidFill>
              </a:rPr>
              <a:t>колір</a:t>
            </a:r>
            <a:r>
              <a:rPr lang="ru-RU" sz="1600" dirty="0">
                <a:solidFill>
                  <a:schemeClr val="bg2"/>
                </a:solidFill>
              </a:rPr>
              <a:t>, а </a:t>
            </a:r>
            <a:r>
              <a:rPr lang="ru-RU" sz="1600" dirty="0" err="1">
                <a:solidFill>
                  <a:schemeClr val="bg2"/>
                </a:solidFill>
              </a:rPr>
              <a:t>стіни</a:t>
            </a:r>
            <a:r>
              <a:rPr lang="ru-RU" sz="1600" dirty="0">
                <a:solidFill>
                  <a:schemeClr val="bg2"/>
                </a:solidFill>
              </a:rPr>
              <a:t> в </a:t>
            </a:r>
            <a:r>
              <a:rPr lang="ru-RU" sz="1600" dirty="0" err="1">
                <a:solidFill>
                  <a:schemeClr val="bg2"/>
                </a:solidFill>
              </a:rPr>
              <a:t>жовтий</a:t>
            </a:r>
            <a:r>
              <a:rPr lang="ru-RU" sz="1600" dirty="0">
                <a:solidFill>
                  <a:schemeClr val="bg2"/>
                </a:solidFill>
              </a:rPr>
              <a:t>).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9020175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5400" dirty="0" err="1">
                <a:solidFill>
                  <a:schemeClr val="bg2"/>
                </a:solidFill>
              </a:rPr>
              <a:t>Альошин</a:t>
            </a:r>
            <a:r>
              <a:rPr lang="ru-RU" sz="5400" dirty="0">
                <a:solidFill>
                  <a:schemeClr val="bg2"/>
                </a:solidFill>
              </a:rPr>
              <a:t> </a:t>
            </a:r>
            <a:r>
              <a:rPr lang="ru-RU" sz="5400" dirty="0" err="1">
                <a:solidFill>
                  <a:schemeClr val="bg2"/>
                </a:solidFill>
              </a:rPr>
              <a:t>Павло</a:t>
            </a:r>
            <a:r>
              <a:rPr lang="ru-RU" sz="5400" dirty="0">
                <a:solidFill>
                  <a:schemeClr val="bg2"/>
                </a:solidFill>
              </a:rPr>
              <a:t> Федотович</a:t>
            </a:r>
            <a:endParaRPr lang="ru-RU" sz="54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4714876" cy="5357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chemeClr val="bg2"/>
                </a:solidFill>
              </a:rPr>
              <a:t>Павло</a:t>
            </a:r>
            <a:r>
              <a:rPr lang="ru-RU" sz="2000" b="1" i="1" dirty="0">
                <a:solidFill>
                  <a:schemeClr val="bg2"/>
                </a:solidFill>
              </a:rPr>
              <a:t> Федотович </a:t>
            </a:r>
            <a:r>
              <a:rPr lang="ru-RU" sz="2000" b="1" i="1" dirty="0" err="1">
                <a:solidFill>
                  <a:schemeClr val="bg2"/>
                </a:solidFill>
              </a:rPr>
              <a:t>Альошин</a:t>
            </a:r>
            <a:r>
              <a:rPr lang="ru-RU" sz="2000" b="1" i="1" dirty="0">
                <a:solidFill>
                  <a:schemeClr val="bg2"/>
                </a:solidFill>
              </a:rPr>
              <a:t> (15 (28) лютого 1881, </a:t>
            </a:r>
            <a:r>
              <a:rPr lang="ru-RU" sz="2000" b="1" i="1" dirty="0" err="1">
                <a:solidFill>
                  <a:schemeClr val="bg2"/>
                </a:solidFill>
              </a:rPr>
              <a:t>Київ</a:t>
            </a:r>
            <a:r>
              <a:rPr lang="ru-RU" sz="2000" b="1" i="1" dirty="0">
                <a:solidFill>
                  <a:schemeClr val="bg2"/>
                </a:solidFill>
              </a:rPr>
              <a:t> — 7 </a:t>
            </a:r>
            <a:r>
              <a:rPr lang="ru-RU" sz="2000" b="1" i="1" dirty="0" err="1">
                <a:solidFill>
                  <a:schemeClr val="bg2"/>
                </a:solidFill>
              </a:rPr>
              <a:t>жовтня</a:t>
            </a:r>
            <a:r>
              <a:rPr lang="ru-RU" sz="2000" b="1" i="1" dirty="0">
                <a:solidFill>
                  <a:schemeClr val="bg2"/>
                </a:solidFill>
              </a:rPr>
              <a:t> 1961, </a:t>
            </a:r>
            <a:r>
              <a:rPr lang="ru-RU" sz="2000" b="1" i="1" dirty="0" err="1">
                <a:solidFill>
                  <a:schemeClr val="bg2"/>
                </a:solidFill>
              </a:rPr>
              <a:t>Київ</a:t>
            </a:r>
            <a:r>
              <a:rPr lang="ru-RU" sz="2000" b="1" i="1" dirty="0">
                <a:solidFill>
                  <a:schemeClr val="bg2"/>
                </a:solidFill>
              </a:rPr>
              <a:t>) — </a:t>
            </a:r>
            <a:r>
              <a:rPr lang="ru-RU" sz="2000" b="1" i="1" dirty="0" err="1">
                <a:solidFill>
                  <a:schemeClr val="bg2"/>
                </a:solidFill>
              </a:rPr>
              <a:t>український</a:t>
            </a:r>
            <a:r>
              <a:rPr lang="ru-RU" sz="2000" b="1" i="1" dirty="0">
                <a:solidFill>
                  <a:schemeClr val="bg2"/>
                </a:solidFill>
              </a:rPr>
              <a:t> та </a:t>
            </a:r>
            <a:r>
              <a:rPr lang="ru-RU" sz="2000" b="1" i="1" dirty="0" err="1">
                <a:solidFill>
                  <a:schemeClr val="bg2"/>
                </a:solidFill>
              </a:rPr>
              <a:t>радянський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архітектор</a:t>
            </a:r>
            <a:r>
              <a:rPr lang="ru-RU" sz="2000" b="1" i="1" dirty="0">
                <a:solidFill>
                  <a:schemeClr val="bg2"/>
                </a:solidFill>
              </a:rPr>
              <a:t> та педагог, </a:t>
            </a:r>
            <a:r>
              <a:rPr lang="ru-RU" sz="2000" b="1" i="1" dirty="0" err="1">
                <a:solidFill>
                  <a:schemeClr val="bg2"/>
                </a:solidFill>
              </a:rPr>
              <a:t>дійсний</a:t>
            </a:r>
            <a:r>
              <a:rPr lang="ru-RU" sz="2000" b="1" i="1" dirty="0">
                <a:solidFill>
                  <a:schemeClr val="bg2"/>
                </a:solidFill>
              </a:rPr>
              <a:t> член </a:t>
            </a:r>
            <a:r>
              <a:rPr lang="ru-RU" sz="2000" b="1" i="1" dirty="0" err="1">
                <a:solidFill>
                  <a:schemeClr val="bg2"/>
                </a:solidFill>
              </a:rPr>
              <a:t>Академії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архітектури</a:t>
            </a:r>
            <a:r>
              <a:rPr lang="ru-RU" sz="2000" b="1" i="1" dirty="0">
                <a:solidFill>
                  <a:schemeClr val="bg2"/>
                </a:solidFill>
              </a:rPr>
              <a:t> УРСР (1945–1958), </a:t>
            </a:r>
            <a:r>
              <a:rPr lang="ru-RU" sz="2000" b="1" i="1" dirty="0" err="1">
                <a:solidFill>
                  <a:schemeClr val="bg2"/>
                </a:solidFill>
              </a:rPr>
              <a:t>почесний</a:t>
            </a:r>
            <a:r>
              <a:rPr lang="ru-RU" sz="2000" b="1" i="1" dirty="0">
                <a:solidFill>
                  <a:schemeClr val="bg2"/>
                </a:solidFill>
              </a:rPr>
              <a:t> член </a:t>
            </a:r>
            <a:r>
              <a:rPr lang="ru-RU" sz="2000" b="1" i="1" dirty="0" err="1">
                <a:solidFill>
                  <a:schemeClr val="bg2"/>
                </a:solidFill>
              </a:rPr>
              <a:t>Академії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будівництва</a:t>
            </a:r>
            <a:r>
              <a:rPr lang="ru-RU" sz="2000" b="1" i="1" dirty="0">
                <a:solidFill>
                  <a:schemeClr val="bg2"/>
                </a:solidFill>
              </a:rPr>
              <a:t> та </a:t>
            </a:r>
            <a:r>
              <a:rPr lang="ru-RU" sz="2000" b="1" i="1" dirty="0" err="1">
                <a:solidFill>
                  <a:schemeClr val="bg2"/>
                </a:solidFill>
              </a:rPr>
              <a:t>архітектури</a:t>
            </a:r>
            <a:r>
              <a:rPr lang="ru-RU" sz="2000" b="1" i="1" dirty="0">
                <a:solidFill>
                  <a:schemeClr val="bg2"/>
                </a:solidFill>
              </a:rPr>
              <a:t> УРСР (з 1958 року), доктор </a:t>
            </a:r>
            <a:r>
              <a:rPr lang="ru-RU" sz="2000" b="1" i="1" dirty="0" err="1">
                <a:solidFill>
                  <a:schemeClr val="bg2"/>
                </a:solidFill>
              </a:rPr>
              <a:t>архітектури</a:t>
            </a:r>
            <a:r>
              <a:rPr lang="ru-RU" sz="2000" b="1" i="1" dirty="0">
                <a:solidFill>
                  <a:schemeClr val="bg2"/>
                </a:solidFill>
              </a:rPr>
              <a:t> (з 1946 року). Автор </a:t>
            </a:r>
            <a:r>
              <a:rPr lang="ru-RU" sz="2000" b="1" i="1" dirty="0" err="1">
                <a:solidFill>
                  <a:schemeClr val="bg2"/>
                </a:solidFill>
              </a:rPr>
              <a:t>більш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ніж</a:t>
            </a:r>
            <a:r>
              <a:rPr lang="ru-RU" sz="2000" b="1" i="1" dirty="0">
                <a:solidFill>
                  <a:schemeClr val="bg2"/>
                </a:solidFill>
              </a:rPr>
              <a:t> десяти </a:t>
            </a:r>
            <a:r>
              <a:rPr lang="ru-RU" sz="2000" b="1" i="1" dirty="0" err="1">
                <a:solidFill>
                  <a:schemeClr val="bg2"/>
                </a:solidFill>
              </a:rPr>
              <a:t>архітектурних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шедеврів</a:t>
            </a:r>
            <a:r>
              <a:rPr lang="ru-RU" sz="2000" b="1" i="1" dirty="0">
                <a:solidFill>
                  <a:schemeClr val="bg2"/>
                </a:solidFill>
              </a:rPr>
              <a:t>, в основному в </a:t>
            </a:r>
            <a:r>
              <a:rPr lang="ru-RU" sz="2000" b="1" i="1" dirty="0" err="1">
                <a:solidFill>
                  <a:schemeClr val="bg2"/>
                </a:solidFill>
              </a:rPr>
              <a:t>стилі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російської</a:t>
            </a:r>
            <a:r>
              <a:rPr lang="ru-RU" sz="2000" b="1" i="1" dirty="0">
                <a:solidFill>
                  <a:schemeClr val="bg2"/>
                </a:solidFill>
              </a:rPr>
              <a:t> та </a:t>
            </a:r>
            <a:r>
              <a:rPr lang="ru-RU" sz="2000" b="1" i="1" dirty="0" err="1">
                <a:solidFill>
                  <a:schemeClr val="bg2"/>
                </a:solidFill>
              </a:rPr>
              <a:t>радянської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класичної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архітектурної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школи</a:t>
            </a:r>
            <a:r>
              <a:rPr lang="ru-RU" sz="2000" b="1" i="1" dirty="0">
                <a:solidFill>
                  <a:schemeClr val="bg2"/>
                </a:solidFill>
              </a:rPr>
              <a:t>, модерну та </a:t>
            </a:r>
            <a:r>
              <a:rPr lang="ru-RU" sz="2000" b="1" i="1" dirty="0" err="1">
                <a:solidFill>
                  <a:schemeClr val="bg2"/>
                </a:solidFill>
              </a:rPr>
              <a:t>конструктивізму</a:t>
            </a:r>
            <a:r>
              <a:rPr lang="ru-RU" b="1" i="1" dirty="0">
                <a:solidFill>
                  <a:schemeClr val="bg2"/>
                </a:solidFill>
              </a:rPr>
              <a:t>.</a:t>
            </a:r>
            <a:endParaRPr lang="ru-RU" b="1" i="1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00174"/>
            <a:ext cx="3810000" cy="5048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00175"/>
            <a:ext cx="3810000" cy="50482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4290"/>
            <a:ext cx="9144000" cy="1500190"/>
          </a:xfrm>
        </p:spPr>
        <p:txBody>
          <a:bodyPr/>
          <a:lstStyle/>
          <a:p>
            <a:r>
              <a:rPr lang="ru-RU" sz="5400" b="1" dirty="0" err="1"/>
              <a:t>Ніколаєв</a:t>
            </a:r>
            <a:r>
              <a:rPr lang="ru-RU" sz="5400" b="1" dirty="0"/>
              <a:t> </a:t>
            </a:r>
            <a:r>
              <a:rPr lang="ru-RU" sz="5400" b="1" dirty="0" err="1"/>
              <a:t>Володимир</a:t>
            </a:r>
            <a:r>
              <a:rPr lang="ru-RU" sz="5400" b="1" dirty="0"/>
              <a:t> </a:t>
            </a:r>
            <a:r>
              <a:rPr lang="ru-RU" sz="5400" b="1" dirty="0" err="1"/>
              <a:t>Миколайович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491880" cy="49685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81520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/>
              <a:t>Володи́мир Микола́йович Нікола́єв (*1847, Царське Село — †11 листопада 1911, Київ) — український архітектор російського походження, педагог, громадський діяч.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32136"/>
            <a:ext cx="4470400" cy="51258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" y="19844"/>
            <a:ext cx="9148142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317587" cy="1270494"/>
          </a:xfrm>
        </p:spPr>
        <p:txBody>
          <a:bodyPr/>
          <a:lstStyle/>
          <a:p>
            <a:r>
              <a:rPr lang="ru-RU" sz="5400" dirty="0" err="1">
                <a:solidFill>
                  <a:schemeClr val="accent6">
                    <a:lumMod val="50000"/>
                  </a:schemeClr>
                </a:solidFill>
              </a:rPr>
              <a:t>Стародавня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6">
                    <a:lumMod val="50000"/>
                  </a:schemeClr>
                </a:solidFill>
              </a:rPr>
              <a:t>архітектура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4"/>
            <a:ext cx="9116144" cy="6809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8"/>
            <a:ext cx="9449706" cy="679008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</p:spPr>
        <p:txBody>
          <a:bodyPr/>
          <a:lstStyle/>
          <a:p>
            <a:r>
              <a:rPr lang="ru-RU" sz="4000" b="1" dirty="0" err="1"/>
              <a:t>Городецький</a:t>
            </a:r>
            <a:r>
              <a:rPr lang="ru-RU" sz="4000" b="1" dirty="0"/>
              <a:t> Владислав Владиславович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50" y="889355"/>
            <a:ext cx="4216248" cy="59659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340768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Лешек Дезидерій Владислав Городе́цький (пол. </a:t>
            </a:r>
            <a:r>
              <a:rPr lang="en-US" sz="2400" dirty="0" err="1"/>
              <a:t>Leszek</a:t>
            </a:r>
            <a:r>
              <a:rPr lang="en-US" sz="2400" dirty="0"/>
              <a:t> </a:t>
            </a:r>
            <a:r>
              <a:rPr lang="en-US" sz="2400" dirty="0" err="1"/>
              <a:t>Dezydery</a:t>
            </a:r>
            <a:r>
              <a:rPr lang="en-US" sz="2400" dirty="0"/>
              <a:t> </a:t>
            </a:r>
            <a:r>
              <a:rPr lang="en-US" sz="2400" dirty="0" err="1"/>
              <a:t>Władysław</a:t>
            </a:r>
            <a:r>
              <a:rPr lang="en-US" sz="2400" dirty="0"/>
              <a:t> </a:t>
            </a:r>
            <a:r>
              <a:rPr lang="en-US" sz="2400" dirty="0" err="1"/>
              <a:t>Horodecki</a:t>
            </a:r>
            <a:r>
              <a:rPr lang="en-US" sz="2400" dirty="0"/>
              <a:t>, * 23 </a:t>
            </a:r>
            <a:r>
              <a:rPr lang="vi-VN" sz="2400" dirty="0"/>
              <a:t>травня 1863, с. Шолудьки, Немирівський район, Вінницька область — † 3 січня 1930, Іран) — по́льський архітектор, підприємець, меценат. Автор будинку з химерами та Собору святого Миколая в Києві. Прозваний «київським Гауді</a:t>
            </a:r>
            <a:r>
              <a:rPr lang="vi-VN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6000" b="1" dirty="0" err="1">
                <a:solidFill>
                  <a:schemeClr val="bg2"/>
                </a:solidFill>
              </a:rPr>
              <a:t>Будинок</a:t>
            </a:r>
            <a:r>
              <a:rPr lang="ru-RU" sz="6000" b="1" dirty="0">
                <a:solidFill>
                  <a:schemeClr val="bg2"/>
                </a:solidFill>
              </a:rPr>
              <a:t> </a:t>
            </a:r>
            <a:r>
              <a:rPr lang="ru-RU" sz="6000" b="1" dirty="0" err="1">
                <a:solidFill>
                  <a:schemeClr val="bg2"/>
                </a:solidFill>
              </a:rPr>
              <a:t>із</a:t>
            </a:r>
            <a:r>
              <a:rPr lang="ru-RU" sz="6000" b="1" dirty="0">
                <a:solidFill>
                  <a:schemeClr val="bg2"/>
                </a:solidFill>
              </a:rPr>
              <a:t> химерами</a:t>
            </a:r>
            <a:endParaRPr lang="ru-RU" sz="6000" b="1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3071834" cy="514353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18"/>
            <a:ext cx="9301655" cy="6850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218"/>
            <a:ext cx="9435579" cy="6850781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0175" cy="9286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19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Досліди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збережених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незначних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решток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античних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будов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мистецьких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творів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указують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спочатку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у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VIII — VI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ст. до н. е.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Причорномор'я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мало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вплив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т.зв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іонійського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стилю, а з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V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ст. тут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поширюються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зразки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афінського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та з початком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нової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ери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до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II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ст.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римського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будівництва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Знайдені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фундаменти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оборонних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мурів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міст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Ольвія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Пантікапей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Німфей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Горгіппія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),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житлових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будинків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храму Аполлона в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Ольвії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різні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уламки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колон,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капітелей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тощо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вказують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відмінність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чисто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грецьких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зразків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аттічних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малоазійських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Особливий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інтерес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гробівці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наприклад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у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Керчі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склепінням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зложеним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клинуватого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каміння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Цей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новий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на той час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конструктивний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засіб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перекриття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був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відомий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самій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Греції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лише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деяких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грецьких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колоніях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наприклад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в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Александрії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23_slide">
  <a:themeElements>
    <a:clrScheme name="Тема Office 2">
      <a:dk1>
        <a:srgbClr val="333333"/>
      </a:dk1>
      <a:lt1>
        <a:srgbClr val="FFFFFF"/>
      </a:lt1>
      <a:dk2>
        <a:srgbClr val="336699"/>
      </a:dk2>
      <a:lt2>
        <a:srgbClr val="FFFFFF"/>
      </a:lt2>
      <a:accent1>
        <a:srgbClr val="57D9CE"/>
      </a:accent1>
      <a:accent2>
        <a:srgbClr val="C0BEF7"/>
      </a:accent2>
      <a:accent3>
        <a:srgbClr val="ADB8CA"/>
      </a:accent3>
      <a:accent4>
        <a:srgbClr val="DADADA"/>
      </a:accent4>
      <a:accent5>
        <a:srgbClr val="B4E9E3"/>
      </a:accent5>
      <a:accent6>
        <a:srgbClr val="AEACE0"/>
      </a:accent6>
      <a:hlink>
        <a:srgbClr val="A6D2FF"/>
      </a:hlink>
      <a:folHlink>
        <a:srgbClr val="E1CEF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7CBAF7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57D9CE"/>
        </a:accent1>
        <a:accent2>
          <a:srgbClr val="C0BEF7"/>
        </a:accent2>
        <a:accent3>
          <a:srgbClr val="ADB8CA"/>
        </a:accent3>
        <a:accent4>
          <a:srgbClr val="DADADA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F2B79D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C9D982"/>
        </a:accent1>
        <a:accent2>
          <a:srgbClr val="F2C791"/>
        </a:accent2>
        <a:accent3>
          <a:srgbClr val="ADB8CA"/>
        </a:accent3>
        <a:accent4>
          <a:srgbClr val="DADADA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CBAF7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D9CE"/>
        </a:accent1>
        <a:accent2>
          <a:srgbClr val="C0BEF7"/>
        </a:accent2>
        <a:accent3>
          <a:srgbClr val="FFFFFF"/>
        </a:accent3>
        <a:accent4>
          <a:srgbClr val="000000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B79D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D982"/>
        </a:accent1>
        <a:accent2>
          <a:srgbClr val="F2C791"/>
        </a:accent2>
        <a:accent3>
          <a:srgbClr val="FFFFFF"/>
        </a:accent3>
        <a:accent4>
          <a:srgbClr val="000000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6699"/>
      </a:dk2>
      <a:lt2>
        <a:srgbClr val="FFFFFF"/>
      </a:lt2>
      <a:accent1>
        <a:srgbClr val="57D9CE"/>
      </a:accent1>
      <a:accent2>
        <a:srgbClr val="C0BEF7"/>
      </a:accent2>
      <a:accent3>
        <a:srgbClr val="ADB8CA"/>
      </a:accent3>
      <a:accent4>
        <a:srgbClr val="DADADA"/>
      </a:accent4>
      <a:accent5>
        <a:srgbClr val="B4E9E3"/>
      </a:accent5>
      <a:accent6>
        <a:srgbClr val="AEACE0"/>
      </a:accent6>
      <a:hlink>
        <a:srgbClr val="A6D2FF"/>
      </a:hlink>
      <a:folHlink>
        <a:srgbClr val="E1CEF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7CBAF7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57D9CE"/>
        </a:accent1>
        <a:accent2>
          <a:srgbClr val="C0BEF7"/>
        </a:accent2>
        <a:accent3>
          <a:srgbClr val="ADB8CA"/>
        </a:accent3>
        <a:accent4>
          <a:srgbClr val="DADADA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F2B79D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C9D982"/>
        </a:accent1>
        <a:accent2>
          <a:srgbClr val="F2C791"/>
        </a:accent2>
        <a:accent3>
          <a:srgbClr val="ADB8CA"/>
        </a:accent3>
        <a:accent4>
          <a:srgbClr val="DADADA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CBAF7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D9CE"/>
        </a:accent1>
        <a:accent2>
          <a:srgbClr val="C0BEF7"/>
        </a:accent2>
        <a:accent3>
          <a:srgbClr val="FFFFFF"/>
        </a:accent3>
        <a:accent4>
          <a:srgbClr val="000000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B79D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D982"/>
        </a:accent1>
        <a:accent2>
          <a:srgbClr val="F2C791"/>
        </a:accent2>
        <a:accent3>
          <a:srgbClr val="FFFFFF"/>
        </a:accent3>
        <a:accent4>
          <a:srgbClr val="000000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ind_0023_slide</Template>
  <TotalTime>147</TotalTime>
  <Words>505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ind_0023_slide</vt:lpstr>
      <vt:lpstr>1_Default Design</vt:lpstr>
      <vt:lpstr>Архітектура України в 19 столітті.</vt:lpstr>
      <vt:lpstr>Класицизм</vt:lpstr>
      <vt:lpstr>Альошин Павло Федотович</vt:lpstr>
      <vt:lpstr>Ніколаєв Володимир Миколайович</vt:lpstr>
      <vt:lpstr>Презентация PowerPoint</vt:lpstr>
      <vt:lpstr>Городецький Владислав Владиславович</vt:lpstr>
      <vt:lpstr>Будинок із химерами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первой половины 19 века.</dc:title>
  <dc:creator>WIN7XP</dc:creator>
  <cp:lastModifiedBy>Admin</cp:lastModifiedBy>
  <cp:revision>18</cp:revision>
  <dcterms:created xsi:type="dcterms:W3CDTF">2011-12-15T19:51:28Z</dcterms:created>
  <dcterms:modified xsi:type="dcterms:W3CDTF">2005-01-01T09:06:32Z</dcterms:modified>
</cp:coreProperties>
</file>