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1" r:id="rId6"/>
    <p:sldId id="268" r:id="rId7"/>
    <p:sldId id="262" r:id="rId8"/>
    <p:sldId id="269" r:id="rId9"/>
    <p:sldId id="263" r:id="rId10"/>
    <p:sldId id="265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10B20-7A59-4612-8087-05ED81EE8B7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CD540DF-1CEA-425A-8598-C17EE08D8374}">
      <dgm:prSet phldrT="[Текст]"/>
      <dgm:spPr/>
      <dgm:t>
        <a:bodyPr/>
        <a:lstStyle/>
        <a:p>
          <a:r>
            <a:rPr lang="uk-UA" b="1" smtClean="0">
              <a:solidFill>
                <a:schemeClr val="tx1"/>
              </a:solidFill>
            </a:rPr>
            <a:t>Індекс споживчих цін</a:t>
          </a:r>
          <a:endParaRPr lang="uk-UA" b="1">
            <a:solidFill>
              <a:schemeClr val="tx1"/>
            </a:solidFill>
          </a:endParaRPr>
        </a:p>
      </dgm:t>
    </dgm:pt>
    <dgm:pt modelId="{9159DF16-1685-4C8A-BE43-63FF872909C4}" type="parTrans" cxnId="{1479322E-0606-499A-83D4-AB6A70319650}">
      <dgm:prSet/>
      <dgm:spPr/>
      <dgm:t>
        <a:bodyPr/>
        <a:lstStyle/>
        <a:p>
          <a:endParaRPr lang="uk-UA"/>
        </a:p>
      </dgm:t>
    </dgm:pt>
    <dgm:pt modelId="{7F3717E3-F714-446E-AC6B-65E27188C379}" type="sibTrans" cxnId="{1479322E-0606-499A-83D4-AB6A70319650}">
      <dgm:prSet/>
      <dgm:spPr/>
      <dgm:t>
        <a:bodyPr/>
        <a:lstStyle/>
        <a:p>
          <a:endParaRPr lang="uk-UA"/>
        </a:p>
      </dgm:t>
    </dgm:pt>
    <dgm:pt modelId="{98DF267A-917D-4ED0-94E4-FE523C77AAD6}">
      <dgm:prSet phldrT="[Текст]"/>
      <dgm:spPr/>
      <dgm:t>
        <a:bodyPr/>
        <a:lstStyle/>
        <a:p>
          <a:endParaRPr lang="uk-UA"/>
        </a:p>
      </dgm:t>
    </dgm:pt>
    <dgm:pt modelId="{E2199815-C42A-4263-9CE9-2F1372F74278}" type="parTrans" cxnId="{C75CE68D-F2FD-406D-8B4E-3AA2E94AF790}">
      <dgm:prSet/>
      <dgm:spPr/>
      <dgm:t>
        <a:bodyPr/>
        <a:lstStyle/>
        <a:p>
          <a:endParaRPr lang="uk-UA"/>
        </a:p>
      </dgm:t>
    </dgm:pt>
    <dgm:pt modelId="{0A679850-37F7-4E30-9256-21DE4493E67F}" type="sibTrans" cxnId="{C75CE68D-F2FD-406D-8B4E-3AA2E94AF790}">
      <dgm:prSet/>
      <dgm:spPr/>
      <dgm:t>
        <a:bodyPr/>
        <a:lstStyle/>
        <a:p>
          <a:endParaRPr lang="uk-UA"/>
        </a:p>
      </dgm:t>
    </dgm:pt>
    <dgm:pt modelId="{2A00ADE4-2CEE-4C3D-B68E-46DADAA30D6D}">
      <dgm:prSet phldrT="[Текст]"/>
      <dgm:spPr/>
      <dgm:t>
        <a:bodyPr/>
        <a:lstStyle/>
        <a:p>
          <a:r>
            <a:rPr lang="uk-UA" b="1" smtClean="0">
              <a:solidFill>
                <a:schemeClr val="tx1"/>
              </a:solidFill>
            </a:rPr>
            <a:t>Дефлятор ВВП</a:t>
          </a:r>
          <a:endParaRPr lang="uk-UA" b="1">
            <a:solidFill>
              <a:schemeClr val="tx1"/>
            </a:solidFill>
          </a:endParaRPr>
        </a:p>
      </dgm:t>
    </dgm:pt>
    <dgm:pt modelId="{F5D894D7-E3BC-4BA5-B1EF-5B408E8EBEAE}" type="parTrans" cxnId="{BA29EE09-0125-469C-92D9-FC969979E091}">
      <dgm:prSet/>
      <dgm:spPr/>
      <dgm:t>
        <a:bodyPr/>
        <a:lstStyle/>
        <a:p>
          <a:endParaRPr lang="uk-UA"/>
        </a:p>
      </dgm:t>
    </dgm:pt>
    <dgm:pt modelId="{1FA2A192-E7C0-47D2-BF00-FA5A5F90E588}" type="sibTrans" cxnId="{BA29EE09-0125-469C-92D9-FC969979E091}">
      <dgm:prSet/>
      <dgm:spPr/>
      <dgm:t>
        <a:bodyPr/>
        <a:lstStyle/>
        <a:p>
          <a:endParaRPr lang="uk-UA"/>
        </a:p>
      </dgm:t>
    </dgm:pt>
    <dgm:pt modelId="{0DFD2C93-F1E9-48F8-913E-4BA30CB8E564}">
      <dgm:prSet phldrT="[Текст]"/>
      <dgm:spPr/>
      <dgm:t>
        <a:bodyPr/>
        <a:lstStyle/>
        <a:p>
          <a:endParaRPr lang="uk-UA"/>
        </a:p>
      </dgm:t>
    </dgm:pt>
    <dgm:pt modelId="{04746A0A-48DD-4252-BC18-4CEFCE935E6A}" type="sibTrans" cxnId="{0C22BADC-648E-481C-913B-2D6049BAE004}">
      <dgm:prSet/>
      <dgm:spPr/>
      <dgm:t>
        <a:bodyPr/>
        <a:lstStyle/>
        <a:p>
          <a:endParaRPr lang="uk-UA"/>
        </a:p>
      </dgm:t>
    </dgm:pt>
    <dgm:pt modelId="{ACBB433F-E708-4316-8BD1-FD2815B218E6}" type="parTrans" cxnId="{0C22BADC-648E-481C-913B-2D6049BAE004}">
      <dgm:prSet/>
      <dgm:spPr/>
      <dgm:t>
        <a:bodyPr/>
        <a:lstStyle/>
        <a:p>
          <a:endParaRPr lang="uk-UA"/>
        </a:p>
      </dgm:t>
    </dgm:pt>
    <dgm:pt modelId="{88B34650-ED57-49F5-8EEA-BC4468E0B66C}">
      <dgm:prSet phldrT="[Текст]"/>
      <dgm:spPr/>
      <dgm:t>
        <a:bodyPr/>
        <a:lstStyle/>
        <a:p>
          <a:r>
            <a:rPr lang="uk-UA" b="1" smtClean="0">
              <a:solidFill>
                <a:schemeClr val="tx1"/>
              </a:solidFill>
            </a:rPr>
            <a:t>Індекс Фішера</a:t>
          </a:r>
          <a:endParaRPr lang="uk-UA" b="1">
            <a:solidFill>
              <a:schemeClr val="tx1"/>
            </a:solidFill>
          </a:endParaRPr>
        </a:p>
      </dgm:t>
    </dgm:pt>
    <dgm:pt modelId="{C28577FD-C608-4567-944E-5AFB8815724F}" type="sibTrans" cxnId="{04D9693C-ABA7-4A8E-BF96-95CBD23494AD}">
      <dgm:prSet/>
      <dgm:spPr/>
      <dgm:t>
        <a:bodyPr/>
        <a:lstStyle/>
        <a:p>
          <a:endParaRPr lang="uk-UA"/>
        </a:p>
      </dgm:t>
    </dgm:pt>
    <dgm:pt modelId="{A3A1458F-D060-4DE1-85DC-5E6A61D07422}" type="parTrans" cxnId="{04D9693C-ABA7-4A8E-BF96-95CBD23494AD}">
      <dgm:prSet/>
      <dgm:spPr/>
      <dgm:t>
        <a:bodyPr/>
        <a:lstStyle/>
        <a:p>
          <a:endParaRPr lang="uk-UA"/>
        </a:p>
      </dgm:t>
    </dgm:pt>
    <dgm:pt modelId="{7C965AC2-A2A4-4312-985D-3EA457158A2A}" type="pres">
      <dgm:prSet presAssocID="{F3110B20-7A59-4612-8087-05ED81EE8B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E6F2CA-1AA5-4671-8FD5-791D0FFA7C8A}" type="pres">
      <dgm:prSet presAssocID="{9CD540DF-1CEA-425A-8598-C17EE08D8374}" presName="composite" presStyleCnt="0"/>
      <dgm:spPr/>
    </dgm:pt>
    <dgm:pt modelId="{C9E430A5-3214-4515-9638-0E4EFE35A929}" type="pres">
      <dgm:prSet presAssocID="{9CD540DF-1CEA-425A-8598-C17EE08D8374}" presName="parTx" presStyleLbl="alignNode1" presStyleIdx="0" presStyleCnt="3" custLinFactNeighborX="-103" custLinFactNeighborY="-277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969D1-A674-4968-8946-4B13A6F6CFCE}" type="pres">
      <dgm:prSet presAssocID="{9CD540DF-1CEA-425A-8598-C17EE08D8374}" presName="desTx" presStyleLbl="alignAccFollowNode1" presStyleIdx="0" presStyleCnt="3" custScaleY="1408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E45E56-04C9-4278-97B1-4445C339F35F}" type="pres">
      <dgm:prSet presAssocID="{7F3717E3-F714-446E-AC6B-65E27188C379}" presName="space" presStyleCnt="0"/>
      <dgm:spPr/>
    </dgm:pt>
    <dgm:pt modelId="{DB4557E9-C4BD-4B92-86FC-6EB3A2F10443}" type="pres">
      <dgm:prSet presAssocID="{2A00ADE4-2CEE-4C3D-B68E-46DADAA30D6D}" presName="composite" presStyleCnt="0"/>
      <dgm:spPr/>
    </dgm:pt>
    <dgm:pt modelId="{4AA841D4-7FE9-40E4-9E8D-823393B56EB8}" type="pres">
      <dgm:prSet presAssocID="{2A00ADE4-2CEE-4C3D-B68E-46DADAA30D6D}" presName="parTx" presStyleLbl="alignNode1" presStyleIdx="1" presStyleCnt="3" custScaleY="114189" custLinFactNeighborX="-611" custLinFactNeighborY="-400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B855FD-C03B-4806-9BD7-2843DB153D42}" type="pres">
      <dgm:prSet presAssocID="{2A00ADE4-2CEE-4C3D-B68E-46DADAA30D6D}" presName="desTx" presStyleLbl="alignAccFollowNode1" presStyleIdx="1" presStyleCnt="3" custScaleY="1444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FD0830-FDEA-4376-8585-3B0D369E3B36}" type="pres">
      <dgm:prSet presAssocID="{1FA2A192-E7C0-47D2-BF00-FA5A5F90E588}" presName="space" presStyleCnt="0"/>
      <dgm:spPr/>
    </dgm:pt>
    <dgm:pt modelId="{AC93BA43-A1DE-4363-B5C9-17715FF08C17}" type="pres">
      <dgm:prSet presAssocID="{88B34650-ED57-49F5-8EEA-BC4468E0B66C}" presName="composite" presStyleCnt="0"/>
      <dgm:spPr/>
    </dgm:pt>
    <dgm:pt modelId="{CFEF2BD7-6408-4A89-8F41-F900F97FC451}" type="pres">
      <dgm:prSet presAssocID="{88B34650-ED57-49F5-8EEA-BC4468E0B66C}" presName="parTx" presStyleLbl="alignNode1" presStyleIdx="2" presStyleCnt="3" custLinFactNeighborX="-686" custLinFactNeighborY="-355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FEE930-A6D8-4DE3-BFB9-6DB63EF82095}" type="pres">
      <dgm:prSet presAssocID="{88B34650-ED57-49F5-8EEA-BC4468E0B66C}" presName="desTx" presStyleLbl="alignAccFollowNode1" presStyleIdx="2" presStyleCnt="3" custScaleY="14857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75CE68D-F2FD-406D-8B4E-3AA2E94AF790}" srcId="{9CD540DF-1CEA-425A-8598-C17EE08D8374}" destId="{98DF267A-917D-4ED0-94E4-FE523C77AAD6}" srcOrd="0" destOrd="0" parTransId="{E2199815-C42A-4263-9CE9-2F1372F74278}" sibTransId="{0A679850-37F7-4E30-9256-21DE4493E67F}"/>
    <dgm:cxn modelId="{9DD148E1-FC7B-439D-B5FC-68CF71E9CDCA}" type="presOf" srcId="{9CD540DF-1CEA-425A-8598-C17EE08D8374}" destId="{C9E430A5-3214-4515-9638-0E4EFE35A929}" srcOrd="0" destOrd="0" presId="urn:microsoft.com/office/officeart/2005/8/layout/hList1"/>
    <dgm:cxn modelId="{1479322E-0606-499A-83D4-AB6A70319650}" srcId="{F3110B20-7A59-4612-8087-05ED81EE8B78}" destId="{9CD540DF-1CEA-425A-8598-C17EE08D8374}" srcOrd="0" destOrd="0" parTransId="{9159DF16-1685-4C8A-BE43-63FF872909C4}" sibTransId="{7F3717E3-F714-446E-AC6B-65E27188C379}"/>
    <dgm:cxn modelId="{503DC59D-0D33-4079-9556-FE872FFB9374}" type="presOf" srcId="{98DF267A-917D-4ED0-94E4-FE523C77AAD6}" destId="{6A1969D1-A674-4968-8946-4B13A6F6CFCE}" srcOrd="0" destOrd="0" presId="urn:microsoft.com/office/officeart/2005/8/layout/hList1"/>
    <dgm:cxn modelId="{BA29EE09-0125-469C-92D9-FC969979E091}" srcId="{F3110B20-7A59-4612-8087-05ED81EE8B78}" destId="{2A00ADE4-2CEE-4C3D-B68E-46DADAA30D6D}" srcOrd="1" destOrd="0" parTransId="{F5D894D7-E3BC-4BA5-B1EF-5B408E8EBEAE}" sibTransId="{1FA2A192-E7C0-47D2-BF00-FA5A5F90E588}"/>
    <dgm:cxn modelId="{5015741E-7EB1-47B1-843F-053BB8048179}" type="presOf" srcId="{0DFD2C93-F1E9-48F8-913E-4BA30CB8E564}" destId="{55B855FD-C03B-4806-9BD7-2843DB153D42}" srcOrd="0" destOrd="0" presId="urn:microsoft.com/office/officeart/2005/8/layout/hList1"/>
    <dgm:cxn modelId="{0C22BADC-648E-481C-913B-2D6049BAE004}" srcId="{2A00ADE4-2CEE-4C3D-B68E-46DADAA30D6D}" destId="{0DFD2C93-F1E9-48F8-913E-4BA30CB8E564}" srcOrd="0" destOrd="0" parTransId="{ACBB433F-E708-4316-8BD1-FD2815B218E6}" sibTransId="{04746A0A-48DD-4252-BC18-4CEFCE935E6A}"/>
    <dgm:cxn modelId="{39E42822-8BFE-40F3-9CBB-24B70F6BC5E6}" type="presOf" srcId="{2A00ADE4-2CEE-4C3D-B68E-46DADAA30D6D}" destId="{4AA841D4-7FE9-40E4-9E8D-823393B56EB8}" srcOrd="0" destOrd="0" presId="urn:microsoft.com/office/officeart/2005/8/layout/hList1"/>
    <dgm:cxn modelId="{19492B44-12C3-4102-9195-00E688918A70}" type="presOf" srcId="{F3110B20-7A59-4612-8087-05ED81EE8B78}" destId="{7C965AC2-A2A4-4312-985D-3EA457158A2A}" srcOrd="0" destOrd="0" presId="urn:microsoft.com/office/officeart/2005/8/layout/hList1"/>
    <dgm:cxn modelId="{577233CA-E4D2-4070-9865-5CDD78373A17}" type="presOf" srcId="{88B34650-ED57-49F5-8EEA-BC4468E0B66C}" destId="{CFEF2BD7-6408-4A89-8F41-F900F97FC451}" srcOrd="0" destOrd="0" presId="urn:microsoft.com/office/officeart/2005/8/layout/hList1"/>
    <dgm:cxn modelId="{04D9693C-ABA7-4A8E-BF96-95CBD23494AD}" srcId="{F3110B20-7A59-4612-8087-05ED81EE8B78}" destId="{88B34650-ED57-49F5-8EEA-BC4468E0B66C}" srcOrd="2" destOrd="0" parTransId="{A3A1458F-D060-4DE1-85DC-5E6A61D07422}" sibTransId="{C28577FD-C608-4567-944E-5AFB8815724F}"/>
    <dgm:cxn modelId="{AC79C214-CC0E-4023-927A-DC726E12335F}" type="presParOf" srcId="{7C965AC2-A2A4-4312-985D-3EA457158A2A}" destId="{67E6F2CA-1AA5-4671-8FD5-791D0FFA7C8A}" srcOrd="0" destOrd="0" presId="urn:microsoft.com/office/officeart/2005/8/layout/hList1"/>
    <dgm:cxn modelId="{09F1AAEA-0C31-4AF3-A1DA-6E2D3DBE6B5F}" type="presParOf" srcId="{67E6F2CA-1AA5-4671-8FD5-791D0FFA7C8A}" destId="{C9E430A5-3214-4515-9638-0E4EFE35A929}" srcOrd="0" destOrd="0" presId="urn:microsoft.com/office/officeart/2005/8/layout/hList1"/>
    <dgm:cxn modelId="{55B53CAF-43D2-4758-8F35-4B3E6C418B89}" type="presParOf" srcId="{67E6F2CA-1AA5-4671-8FD5-791D0FFA7C8A}" destId="{6A1969D1-A674-4968-8946-4B13A6F6CFCE}" srcOrd="1" destOrd="0" presId="urn:microsoft.com/office/officeart/2005/8/layout/hList1"/>
    <dgm:cxn modelId="{161D657D-FF33-46E5-B62D-800C5A73D8E5}" type="presParOf" srcId="{7C965AC2-A2A4-4312-985D-3EA457158A2A}" destId="{FDE45E56-04C9-4278-97B1-4445C339F35F}" srcOrd="1" destOrd="0" presId="urn:microsoft.com/office/officeart/2005/8/layout/hList1"/>
    <dgm:cxn modelId="{7C28BB51-2C58-4437-81E1-6A0070D7113F}" type="presParOf" srcId="{7C965AC2-A2A4-4312-985D-3EA457158A2A}" destId="{DB4557E9-C4BD-4B92-86FC-6EB3A2F10443}" srcOrd="2" destOrd="0" presId="urn:microsoft.com/office/officeart/2005/8/layout/hList1"/>
    <dgm:cxn modelId="{647C2B1B-8E88-4593-80E8-F516FD85ABE6}" type="presParOf" srcId="{DB4557E9-C4BD-4B92-86FC-6EB3A2F10443}" destId="{4AA841D4-7FE9-40E4-9E8D-823393B56EB8}" srcOrd="0" destOrd="0" presId="urn:microsoft.com/office/officeart/2005/8/layout/hList1"/>
    <dgm:cxn modelId="{018323D2-29FF-4F3E-AD64-EC7880FA7C19}" type="presParOf" srcId="{DB4557E9-C4BD-4B92-86FC-6EB3A2F10443}" destId="{55B855FD-C03B-4806-9BD7-2843DB153D42}" srcOrd="1" destOrd="0" presId="urn:microsoft.com/office/officeart/2005/8/layout/hList1"/>
    <dgm:cxn modelId="{253BED43-24ED-4904-AE89-7BA797C14118}" type="presParOf" srcId="{7C965AC2-A2A4-4312-985D-3EA457158A2A}" destId="{38FD0830-FDEA-4376-8585-3B0D369E3B36}" srcOrd="3" destOrd="0" presId="urn:microsoft.com/office/officeart/2005/8/layout/hList1"/>
    <dgm:cxn modelId="{56EA0206-0AB5-4259-A857-199B2457DACB}" type="presParOf" srcId="{7C965AC2-A2A4-4312-985D-3EA457158A2A}" destId="{AC93BA43-A1DE-4363-B5C9-17715FF08C17}" srcOrd="4" destOrd="0" presId="urn:microsoft.com/office/officeart/2005/8/layout/hList1"/>
    <dgm:cxn modelId="{C7A887C6-BCB7-46A5-B2A4-0DACD79D25FE}" type="presParOf" srcId="{AC93BA43-A1DE-4363-B5C9-17715FF08C17}" destId="{CFEF2BD7-6408-4A89-8F41-F900F97FC451}" srcOrd="0" destOrd="0" presId="urn:microsoft.com/office/officeart/2005/8/layout/hList1"/>
    <dgm:cxn modelId="{A4A04BB9-911B-42A1-9835-5EB792D370C4}" type="presParOf" srcId="{AC93BA43-A1DE-4363-B5C9-17715FF08C17}" destId="{DAFEE930-A6D8-4DE3-BFB9-6DB63EF820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7EF252-BCB1-457D-B024-654C187FB3CC}" type="doc">
      <dgm:prSet loTypeId="urn:microsoft.com/office/officeart/2005/8/layout/hierarchy1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01B7F4E9-9C70-4EC8-91C5-C5B47488C8B0}">
      <dgm:prSet phldrT="[Текст]" custT="1"/>
      <dgm:spPr/>
      <dgm:t>
        <a:bodyPr/>
        <a:lstStyle/>
        <a:p>
          <a:r>
            <a:rPr lang="uk-UA" sz="2800" b="1" i="1" smtClean="0">
              <a:solidFill>
                <a:srgbClr val="00B050"/>
              </a:solidFill>
              <a:latin typeface="+mn-lt"/>
            </a:rPr>
            <a:t>База розрахунку:</a:t>
          </a:r>
          <a:endParaRPr lang="uk-UA" sz="2800" b="1" i="1">
            <a:solidFill>
              <a:srgbClr val="00B050"/>
            </a:solidFill>
            <a:latin typeface="+mn-lt"/>
          </a:endParaRPr>
        </a:p>
      </dgm:t>
    </dgm:pt>
    <dgm:pt modelId="{9054054F-9A50-438C-A86A-5B3F321A0472}" type="parTrans" cxnId="{F15127EC-FC01-47CE-AD2D-712C87F08E53}">
      <dgm:prSet/>
      <dgm:spPr/>
      <dgm:t>
        <a:bodyPr/>
        <a:lstStyle/>
        <a:p>
          <a:endParaRPr lang="uk-UA"/>
        </a:p>
      </dgm:t>
    </dgm:pt>
    <dgm:pt modelId="{5E11429A-16B6-4AF7-BB94-5D2CFDD55530}" type="sibTrans" cxnId="{F15127EC-FC01-47CE-AD2D-712C87F08E53}">
      <dgm:prSet/>
      <dgm:spPr/>
      <dgm:t>
        <a:bodyPr/>
        <a:lstStyle/>
        <a:p>
          <a:endParaRPr lang="uk-UA"/>
        </a:p>
      </dgm:t>
    </dgm:pt>
    <dgm:pt modelId="{E8987EEA-3878-417D-8C4B-FF423059572F}">
      <dgm:prSet phldrT="[Текст]" custT="1"/>
      <dgm:spPr/>
      <dgm:t>
        <a:bodyPr/>
        <a:lstStyle/>
        <a:p>
          <a:r>
            <a:rPr lang="uk-UA" sz="2400" b="1" i="1" smtClean="0">
              <a:solidFill>
                <a:srgbClr val="002060"/>
              </a:solidFill>
            </a:rPr>
            <a:t>Дані, одержувані шляхом щомісячної реєстрації цін та тарифів на споживчому ринку</a:t>
          </a:r>
          <a:endParaRPr lang="uk-UA" sz="2400" b="1" i="1">
            <a:solidFill>
              <a:srgbClr val="002060"/>
            </a:solidFill>
          </a:endParaRPr>
        </a:p>
      </dgm:t>
    </dgm:pt>
    <dgm:pt modelId="{E0B61A69-F553-4CF0-9A20-2DB774248A2E}" type="parTrans" cxnId="{764C57E8-B072-425B-9018-4FE091E4A65C}">
      <dgm:prSet/>
      <dgm:spPr/>
      <dgm:t>
        <a:bodyPr/>
        <a:lstStyle/>
        <a:p>
          <a:endParaRPr lang="uk-UA"/>
        </a:p>
      </dgm:t>
    </dgm:pt>
    <dgm:pt modelId="{526829B0-F12D-4ECF-B037-E1D52A4400D4}" type="sibTrans" cxnId="{764C57E8-B072-425B-9018-4FE091E4A65C}">
      <dgm:prSet/>
      <dgm:spPr/>
      <dgm:t>
        <a:bodyPr/>
        <a:lstStyle/>
        <a:p>
          <a:endParaRPr lang="uk-UA"/>
        </a:p>
      </dgm:t>
    </dgm:pt>
    <dgm:pt modelId="{9F01631D-9AE9-4D59-902F-BB270E4519EE}">
      <dgm:prSet phldrT="[Текст]"/>
      <dgm:spPr/>
      <dgm:t>
        <a:bodyPr/>
        <a:lstStyle/>
        <a:p>
          <a:r>
            <a:rPr lang="uk-UA" b="1" i="0" smtClean="0">
              <a:solidFill>
                <a:srgbClr val="C00000"/>
              </a:solidFill>
            </a:rPr>
            <a:t>Дані вибіркового спостереження домогосподарств щодо структури їхніх фактичних витрат на споживання</a:t>
          </a:r>
          <a:endParaRPr lang="uk-UA" b="1" i="0">
            <a:solidFill>
              <a:srgbClr val="C00000"/>
            </a:solidFill>
          </a:endParaRPr>
        </a:p>
      </dgm:t>
    </dgm:pt>
    <dgm:pt modelId="{23B0E9DA-ADDB-4519-ABE5-DDEADF960C22}" type="parTrans" cxnId="{1AFB4F4E-56BD-4890-A6D5-200CF484849A}">
      <dgm:prSet/>
      <dgm:spPr/>
      <dgm:t>
        <a:bodyPr/>
        <a:lstStyle/>
        <a:p>
          <a:endParaRPr lang="uk-UA"/>
        </a:p>
      </dgm:t>
    </dgm:pt>
    <dgm:pt modelId="{8B092B6C-60D8-4AFB-A111-0185E5A93DD7}" type="sibTrans" cxnId="{1AFB4F4E-56BD-4890-A6D5-200CF484849A}">
      <dgm:prSet/>
      <dgm:spPr/>
      <dgm:t>
        <a:bodyPr/>
        <a:lstStyle/>
        <a:p>
          <a:endParaRPr lang="uk-UA"/>
        </a:p>
      </dgm:t>
    </dgm:pt>
    <dgm:pt modelId="{F83DFB3F-9379-4779-8A85-9B42B2207EF0}" type="pres">
      <dgm:prSet presAssocID="{357EF252-BCB1-457D-B024-654C187FB3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3BF1281-44F1-4F07-801B-4FE8C83E32D3}" type="pres">
      <dgm:prSet presAssocID="{01B7F4E9-9C70-4EC8-91C5-C5B47488C8B0}" presName="hierRoot1" presStyleCnt="0"/>
      <dgm:spPr/>
    </dgm:pt>
    <dgm:pt modelId="{2F78F7BF-5166-4946-8870-E2BDFFD86977}" type="pres">
      <dgm:prSet presAssocID="{01B7F4E9-9C70-4EC8-91C5-C5B47488C8B0}" presName="composite" presStyleCnt="0"/>
      <dgm:spPr/>
    </dgm:pt>
    <dgm:pt modelId="{7C3F890B-8FAC-4A66-A9AF-AAE7AF5AECB9}" type="pres">
      <dgm:prSet presAssocID="{01B7F4E9-9C70-4EC8-91C5-C5B47488C8B0}" presName="background" presStyleLbl="node0" presStyleIdx="0" presStyleCnt="1"/>
      <dgm:spPr/>
    </dgm:pt>
    <dgm:pt modelId="{4DEB83DB-962B-4974-9656-9EA2C5C7E9E1}" type="pres">
      <dgm:prSet presAssocID="{01B7F4E9-9C70-4EC8-91C5-C5B47488C8B0}" presName="text" presStyleLbl="fgAcc0" presStyleIdx="0" presStyleCnt="1" custScaleX="237420" custScaleY="910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746555-F2DC-490D-BBD9-5DFF4ECF4738}" type="pres">
      <dgm:prSet presAssocID="{01B7F4E9-9C70-4EC8-91C5-C5B47488C8B0}" presName="hierChild2" presStyleCnt="0"/>
      <dgm:spPr/>
    </dgm:pt>
    <dgm:pt modelId="{394EE6BF-EE53-4583-819C-491284684863}" type="pres">
      <dgm:prSet presAssocID="{E0B61A69-F553-4CF0-9A20-2DB774248A2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A09C0949-FFCC-452B-9EE3-0C5FB363AF0A}" type="pres">
      <dgm:prSet presAssocID="{E8987EEA-3878-417D-8C4B-FF423059572F}" presName="hierRoot2" presStyleCnt="0"/>
      <dgm:spPr/>
    </dgm:pt>
    <dgm:pt modelId="{9ED87957-F2C4-4D17-8F20-D6AFF2F917CA}" type="pres">
      <dgm:prSet presAssocID="{E8987EEA-3878-417D-8C4B-FF423059572F}" presName="composite2" presStyleCnt="0"/>
      <dgm:spPr/>
    </dgm:pt>
    <dgm:pt modelId="{E9A94BE5-D450-4821-8432-27359474A06F}" type="pres">
      <dgm:prSet presAssocID="{E8987EEA-3878-417D-8C4B-FF423059572F}" presName="background2" presStyleLbl="node2" presStyleIdx="0" presStyleCnt="2"/>
      <dgm:spPr/>
    </dgm:pt>
    <dgm:pt modelId="{1A9E3423-B528-4BF9-98AF-746A2070A5DD}" type="pres">
      <dgm:prSet presAssocID="{E8987EEA-3878-417D-8C4B-FF423059572F}" presName="text2" presStyleLbl="fgAcc2" presStyleIdx="0" presStyleCnt="2" custScaleX="207322" custScaleY="17571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340DF6A-8F28-471C-BE3F-0B5333D38472}" type="pres">
      <dgm:prSet presAssocID="{E8987EEA-3878-417D-8C4B-FF423059572F}" presName="hierChild3" presStyleCnt="0"/>
      <dgm:spPr/>
    </dgm:pt>
    <dgm:pt modelId="{E43855B9-E50C-4C6C-AA35-ADF602CE4E87}" type="pres">
      <dgm:prSet presAssocID="{23B0E9DA-ADDB-4519-ABE5-DDEADF960C2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AEFFDB6-4DB4-427F-BC82-16D953732FAD}" type="pres">
      <dgm:prSet presAssocID="{9F01631D-9AE9-4D59-902F-BB270E4519EE}" presName="hierRoot2" presStyleCnt="0"/>
      <dgm:spPr/>
    </dgm:pt>
    <dgm:pt modelId="{A67AAA18-3B0D-4B23-A9BF-7D911654B239}" type="pres">
      <dgm:prSet presAssocID="{9F01631D-9AE9-4D59-902F-BB270E4519EE}" presName="composite2" presStyleCnt="0"/>
      <dgm:spPr/>
    </dgm:pt>
    <dgm:pt modelId="{C132BDE8-517B-4B8C-8DA0-4B92504F70D9}" type="pres">
      <dgm:prSet presAssocID="{9F01631D-9AE9-4D59-902F-BB270E4519EE}" presName="background2" presStyleLbl="node2" presStyleIdx="1" presStyleCnt="2"/>
      <dgm:spPr/>
    </dgm:pt>
    <dgm:pt modelId="{7DF3598B-03C8-4DA0-8529-B1562E68CC5D}" type="pres">
      <dgm:prSet presAssocID="{9F01631D-9AE9-4D59-902F-BB270E4519EE}" presName="text2" presStyleLbl="fgAcc2" presStyleIdx="1" presStyleCnt="2" custScaleX="192539" custScaleY="1727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480A551-EC08-489B-90CD-42EE7C4664A0}" type="pres">
      <dgm:prSet presAssocID="{9F01631D-9AE9-4D59-902F-BB270E4519EE}" presName="hierChild3" presStyleCnt="0"/>
      <dgm:spPr/>
    </dgm:pt>
  </dgm:ptLst>
  <dgm:cxnLst>
    <dgm:cxn modelId="{F15127EC-FC01-47CE-AD2D-712C87F08E53}" srcId="{357EF252-BCB1-457D-B024-654C187FB3CC}" destId="{01B7F4E9-9C70-4EC8-91C5-C5B47488C8B0}" srcOrd="0" destOrd="0" parTransId="{9054054F-9A50-438C-A86A-5B3F321A0472}" sibTransId="{5E11429A-16B6-4AF7-BB94-5D2CFDD55530}"/>
    <dgm:cxn modelId="{764C57E8-B072-425B-9018-4FE091E4A65C}" srcId="{01B7F4E9-9C70-4EC8-91C5-C5B47488C8B0}" destId="{E8987EEA-3878-417D-8C4B-FF423059572F}" srcOrd="0" destOrd="0" parTransId="{E0B61A69-F553-4CF0-9A20-2DB774248A2E}" sibTransId="{526829B0-F12D-4ECF-B037-E1D52A4400D4}"/>
    <dgm:cxn modelId="{1AFB4F4E-56BD-4890-A6D5-200CF484849A}" srcId="{01B7F4E9-9C70-4EC8-91C5-C5B47488C8B0}" destId="{9F01631D-9AE9-4D59-902F-BB270E4519EE}" srcOrd="1" destOrd="0" parTransId="{23B0E9DA-ADDB-4519-ABE5-DDEADF960C22}" sibTransId="{8B092B6C-60D8-4AFB-A111-0185E5A93DD7}"/>
    <dgm:cxn modelId="{BE8F004A-8C8C-49D7-8011-44B04F74C457}" type="presOf" srcId="{9F01631D-9AE9-4D59-902F-BB270E4519EE}" destId="{7DF3598B-03C8-4DA0-8529-B1562E68CC5D}" srcOrd="0" destOrd="0" presId="urn:microsoft.com/office/officeart/2005/8/layout/hierarchy1"/>
    <dgm:cxn modelId="{7E5F2C65-64BB-4930-BC52-1B272D785996}" type="presOf" srcId="{23B0E9DA-ADDB-4519-ABE5-DDEADF960C22}" destId="{E43855B9-E50C-4C6C-AA35-ADF602CE4E87}" srcOrd="0" destOrd="0" presId="urn:microsoft.com/office/officeart/2005/8/layout/hierarchy1"/>
    <dgm:cxn modelId="{BA5AB5EB-76BF-49AA-95B8-25ED2ABC41E9}" type="presOf" srcId="{E0B61A69-F553-4CF0-9A20-2DB774248A2E}" destId="{394EE6BF-EE53-4583-819C-491284684863}" srcOrd="0" destOrd="0" presId="urn:microsoft.com/office/officeart/2005/8/layout/hierarchy1"/>
    <dgm:cxn modelId="{875AAC18-C85E-4685-97EF-54A379907E2A}" type="presOf" srcId="{357EF252-BCB1-457D-B024-654C187FB3CC}" destId="{F83DFB3F-9379-4779-8A85-9B42B2207EF0}" srcOrd="0" destOrd="0" presId="urn:microsoft.com/office/officeart/2005/8/layout/hierarchy1"/>
    <dgm:cxn modelId="{6460BE3A-5E12-44A2-8E59-C4C01F20E866}" type="presOf" srcId="{01B7F4E9-9C70-4EC8-91C5-C5B47488C8B0}" destId="{4DEB83DB-962B-4974-9656-9EA2C5C7E9E1}" srcOrd="0" destOrd="0" presId="urn:microsoft.com/office/officeart/2005/8/layout/hierarchy1"/>
    <dgm:cxn modelId="{9FC71F6B-658A-4124-9310-5999ACC1D470}" type="presOf" srcId="{E8987EEA-3878-417D-8C4B-FF423059572F}" destId="{1A9E3423-B528-4BF9-98AF-746A2070A5DD}" srcOrd="0" destOrd="0" presId="urn:microsoft.com/office/officeart/2005/8/layout/hierarchy1"/>
    <dgm:cxn modelId="{48B874E5-DA22-4F9D-9839-178FEF8D2C2E}" type="presParOf" srcId="{F83DFB3F-9379-4779-8A85-9B42B2207EF0}" destId="{03BF1281-44F1-4F07-801B-4FE8C83E32D3}" srcOrd="0" destOrd="0" presId="urn:microsoft.com/office/officeart/2005/8/layout/hierarchy1"/>
    <dgm:cxn modelId="{B0DE1571-DDB9-4007-AFC8-7D51BD0B2011}" type="presParOf" srcId="{03BF1281-44F1-4F07-801B-4FE8C83E32D3}" destId="{2F78F7BF-5166-4946-8870-E2BDFFD86977}" srcOrd="0" destOrd="0" presId="urn:microsoft.com/office/officeart/2005/8/layout/hierarchy1"/>
    <dgm:cxn modelId="{5C7ACD32-E7DB-4FF7-B793-4999F9164C9B}" type="presParOf" srcId="{2F78F7BF-5166-4946-8870-E2BDFFD86977}" destId="{7C3F890B-8FAC-4A66-A9AF-AAE7AF5AECB9}" srcOrd="0" destOrd="0" presId="urn:microsoft.com/office/officeart/2005/8/layout/hierarchy1"/>
    <dgm:cxn modelId="{894E7DFB-1F98-40CE-8459-CD13D5F9F7A8}" type="presParOf" srcId="{2F78F7BF-5166-4946-8870-E2BDFFD86977}" destId="{4DEB83DB-962B-4974-9656-9EA2C5C7E9E1}" srcOrd="1" destOrd="0" presId="urn:microsoft.com/office/officeart/2005/8/layout/hierarchy1"/>
    <dgm:cxn modelId="{9B079374-07E1-462F-BC04-55AE392A3657}" type="presParOf" srcId="{03BF1281-44F1-4F07-801B-4FE8C83E32D3}" destId="{5B746555-F2DC-490D-BBD9-5DFF4ECF4738}" srcOrd="1" destOrd="0" presId="urn:microsoft.com/office/officeart/2005/8/layout/hierarchy1"/>
    <dgm:cxn modelId="{181DDDBB-EACD-4375-9381-2D9897E64219}" type="presParOf" srcId="{5B746555-F2DC-490D-BBD9-5DFF4ECF4738}" destId="{394EE6BF-EE53-4583-819C-491284684863}" srcOrd="0" destOrd="0" presId="urn:microsoft.com/office/officeart/2005/8/layout/hierarchy1"/>
    <dgm:cxn modelId="{FF4771A5-ACE0-4DCF-B24C-315526AE2B59}" type="presParOf" srcId="{5B746555-F2DC-490D-BBD9-5DFF4ECF4738}" destId="{A09C0949-FFCC-452B-9EE3-0C5FB363AF0A}" srcOrd="1" destOrd="0" presId="urn:microsoft.com/office/officeart/2005/8/layout/hierarchy1"/>
    <dgm:cxn modelId="{6D8696FF-A151-4312-96C3-54C2BC19170B}" type="presParOf" srcId="{A09C0949-FFCC-452B-9EE3-0C5FB363AF0A}" destId="{9ED87957-F2C4-4D17-8F20-D6AFF2F917CA}" srcOrd="0" destOrd="0" presId="urn:microsoft.com/office/officeart/2005/8/layout/hierarchy1"/>
    <dgm:cxn modelId="{E1DA0E07-8248-4D10-A319-5898D54B1B3E}" type="presParOf" srcId="{9ED87957-F2C4-4D17-8F20-D6AFF2F917CA}" destId="{E9A94BE5-D450-4821-8432-27359474A06F}" srcOrd="0" destOrd="0" presId="urn:microsoft.com/office/officeart/2005/8/layout/hierarchy1"/>
    <dgm:cxn modelId="{6DB03D34-A159-4970-94B6-45A314C9A504}" type="presParOf" srcId="{9ED87957-F2C4-4D17-8F20-D6AFF2F917CA}" destId="{1A9E3423-B528-4BF9-98AF-746A2070A5DD}" srcOrd="1" destOrd="0" presId="urn:microsoft.com/office/officeart/2005/8/layout/hierarchy1"/>
    <dgm:cxn modelId="{A8697DF3-AF13-4FF5-8620-A2923E03B008}" type="presParOf" srcId="{A09C0949-FFCC-452B-9EE3-0C5FB363AF0A}" destId="{9340DF6A-8F28-471C-BE3F-0B5333D38472}" srcOrd="1" destOrd="0" presId="urn:microsoft.com/office/officeart/2005/8/layout/hierarchy1"/>
    <dgm:cxn modelId="{86A0E1E5-3698-466D-B7F2-F0155D971A2E}" type="presParOf" srcId="{5B746555-F2DC-490D-BBD9-5DFF4ECF4738}" destId="{E43855B9-E50C-4C6C-AA35-ADF602CE4E87}" srcOrd="2" destOrd="0" presId="urn:microsoft.com/office/officeart/2005/8/layout/hierarchy1"/>
    <dgm:cxn modelId="{DAE128C0-1922-4650-B608-354C701432E8}" type="presParOf" srcId="{5B746555-F2DC-490D-BBD9-5DFF4ECF4738}" destId="{3AEFFDB6-4DB4-427F-BC82-16D953732FAD}" srcOrd="3" destOrd="0" presId="urn:microsoft.com/office/officeart/2005/8/layout/hierarchy1"/>
    <dgm:cxn modelId="{FCF781D7-86C0-4C09-90C5-7D202351246D}" type="presParOf" srcId="{3AEFFDB6-4DB4-427F-BC82-16D953732FAD}" destId="{A67AAA18-3B0D-4B23-A9BF-7D911654B239}" srcOrd="0" destOrd="0" presId="urn:microsoft.com/office/officeart/2005/8/layout/hierarchy1"/>
    <dgm:cxn modelId="{27A381BF-A9D1-4482-BCE0-5C69879CE1E1}" type="presParOf" srcId="{A67AAA18-3B0D-4B23-A9BF-7D911654B239}" destId="{C132BDE8-517B-4B8C-8DA0-4B92504F70D9}" srcOrd="0" destOrd="0" presId="urn:microsoft.com/office/officeart/2005/8/layout/hierarchy1"/>
    <dgm:cxn modelId="{C0A2E849-9E42-4E5A-A13C-1B516DBDD035}" type="presParOf" srcId="{A67AAA18-3B0D-4B23-A9BF-7D911654B239}" destId="{7DF3598B-03C8-4DA0-8529-B1562E68CC5D}" srcOrd="1" destOrd="0" presId="urn:microsoft.com/office/officeart/2005/8/layout/hierarchy1"/>
    <dgm:cxn modelId="{82F9B4EC-70AB-4306-8DB9-7E5C38A6F2D2}" type="presParOf" srcId="{3AEFFDB6-4DB4-427F-BC82-16D953732FAD}" destId="{A480A551-EC08-489B-90CD-42EE7C4664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028C65-974B-40E2-92F7-8F1BB5B7F22B}" type="doc">
      <dgm:prSet loTypeId="urn:microsoft.com/office/officeart/2005/8/layout/chevron2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uk-UA"/>
        </a:p>
      </dgm:t>
    </dgm:pt>
    <dgm:pt modelId="{6840E20D-2957-4B91-A37E-AC375EB336D4}">
      <dgm:prSet phldrT="[Текст]"/>
      <dgm:spPr/>
      <dgm:t>
        <a:bodyPr/>
        <a:lstStyle/>
        <a:p>
          <a:r>
            <a:rPr lang="uk-UA" smtClean="0"/>
            <a:t> </a:t>
          </a:r>
          <a:endParaRPr lang="uk-UA"/>
        </a:p>
      </dgm:t>
    </dgm:pt>
    <dgm:pt modelId="{F97B72AA-1D78-4EE9-99CE-38B925E3DEBC}" type="parTrans" cxnId="{FEABFC14-CE9E-4C82-9DB5-AE77ECF7BBAC}">
      <dgm:prSet/>
      <dgm:spPr/>
      <dgm:t>
        <a:bodyPr/>
        <a:lstStyle/>
        <a:p>
          <a:endParaRPr lang="uk-UA"/>
        </a:p>
      </dgm:t>
    </dgm:pt>
    <dgm:pt modelId="{EFB06DB0-CD39-4E8A-ACCB-F9EAAF356845}" type="sibTrans" cxnId="{FEABFC14-CE9E-4C82-9DB5-AE77ECF7BBAC}">
      <dgm:prSet/>
      <dgm:spPr/>
      <dgm:t>
        <a:bodyPr/>
        <a:lstStyle/>
        <a:p>
          <a:endParaRPr lang="uk-UA"/>
        </a:p>
      </dgm:t>
    </dgm:pt>
    <dgm:pt modelId="{025E2024-1444-43E6-B93A-45738062655C}">
      <dgm:prSet phldrT="[Текст]"/>
      <dgm:spPr/>
      <dgm:t>
        <a:bodyPr/>
        <a:lstStyle/>
        <a:p>
          <a:r>
            <a:rPr lang="uk-UA" smtClean="0"/>
            <a:t>Відображує зміни цін лише на товари і послуги, які купують домогосподарства</a:t>
          </a:r>
          <a:endParaRPr lang="uk-UA"/>
        </a:p>
      </dgm:t>
    </dgm:pt>
    <dgm:pt modelId="{D8460B28-1C58-4637-BBE2-152419E0247D}" type="parTrans" cxnId="{399FAC37-8AC6-4A7F-887B-37B90F8D6F93}">
      <dgm:prSet/>
      <dgm:spPr/>
      <dgm:t>
        <a:bodyPr/>
        <a:lstStyle/>
        <a:p>
          <a:endParaRPr lang="uk-UA"/>
        </a:p>
      </dgm:t>
    </dgm:pt>
    <dgm:pt modelId="{230C7C58-3A06-4FB7-BCF8-B9EAE29A956C}" type="sibTrans" cxnId="{399FAC37-8AC6-4A7F-887B-37B90F8D6F93}">
      <dgm:prSet/>
      <dgm:spPr/>
      <dgm:t>
        <a:bodyPr/>
        <a:lstStyle/>
        <a:p>
          <a:endParaRPr lang="uk-UA"/>
        </a:p>
      </dgm:t>
    </dgm:pt>
    <dgm:pt modelId="{13163402-9F93-43E7-938A-5F534578ED54}">
      <dgm:prSet phldrT="[Текст]"/>
      <dgm:spPr/>
      <dgm:t>
        <a:bodyPr/>
        <a:lstStyle/>
        <a:p>
          <a:r>
            <a:rPr lang="uk-UA" smtClean="0"/>
            <a:t> </a:t>
          </a:r>
          <a:endParaRPr lang="uk-UA"/>
        </a:p>
      </dgm:t>
    </dgm:pt>
    <dgm:pt modelId="{184FA1B2-5D18-4228-8DC7-A65FDE237117}" type="parTrans" cxnId="{12E5EACA-47F0-4A38-94D2-17117EC4B51A}">
      <dgm:prSet/>
      <dgm:spPr/>
      <dgm:t>
        <a:bodyPr/>
        <a:lstStyle/>
        <a:p>
          <a:endParaRPr lang="uk-UA"/>
        </a:p>
      </dgm:t>
    </dgm:pt>
    <dgm:pt modelId="{5ED29F6A-B372-4541-A9D0-523B5A3FBD46}" type="sibTrans" cxnId="{12E5EACA-47F0-4A38-94D2-17117EC4B51A}">
      <dgm:prSet/>
      <dgm:spPr/>
      <dgm:t>
        <a:bodyPr/>
        <a:lstStyle/>
        <a:p>
          <a:endParaRPr lang="uk-UA"/>
        </a:p>
      </dgm:t>
    </dgm:pt>
    <dgm:pt modelId="{D490D4CB-DF42-44DE-8AEB-900023782AB5}">
      <dgm:prSet phldrT="[Текст]"/>
      <dgm:spPr/>
      <dgm:t>
        <a:bodyPr/>
        <a:lstStyle/>
        <a:p>
          <a:r>
            <a:rPr lang="uk-UA" smtClean="0"/>
            <a:t>Враховує ціни як на вітчизняні, так і на імпортні товари і послуги</a:t>
          </a:r>
          <a:endParaRPr lang="uk-UA"/>
        </a:p>
      </dgm:t>
    </dgm:pt>
    <dgm:pt modelId="{C63D4C2B-C353-4604-A4F0-3A6E4498BF64}" type="parTrans" cxnId="{177994EE-220B-406A-B546-0B9CE02DA268}">
      <dgm:prSet/>
      <dgm:spPr/>
      <dgm:t>
        <a:bodyPr/>
        <a:lstStyle/>
        <a:p>
          <a:endParaRPr lang="uk-UA"/>
        </a:p>
      </dgm:t>
    </dgm:pt>
    <dgm:pt modelId="{18DE9B49-88BB-4B4D-B6CA-FB9AE04F8955}" type="sibTrans" cxnId="{177994EE-220B-406A-B546-0B9CE02DA268}">
      <dgm:prSet/>
      <dgm:spPr/>
      <dgm:t>
        <a:bodyPr/>
        <a:lstStyle/>
        <a:p>
          <a:endParaRPr lang="uk-UA"/>
        </a:p>
      </dgm:t>
    </dgm:pt>
    <dgm:pt modelId="{D4B1F843-75B0-4112-B108-826AE4EAFBA4}">
      <dgm:prSet phldrT="[Текст]"/>
      <dgm:spPr/>
      <dgm:t>
        <a:bodyPr/>
        <a:lstStyle/>
        <a:p>
          <a:r>
            <a:rPr lang="uk-UA" smtClean="0"/>
            <a:t> </a:t>
          </a:r>
          <a:endParaRPr lang="uk-UA"/>
        </a:p>
      </dgm:t>
    </dgm:pt>
    <dgm:pt modelId="{8C7F2EE6-A5E6-429E-A7B8-1051B6E5AE4C}" type="parTrans" cxnId="{E22789A9-6D65-4247-8552-3CFE0B357041}">
      <dgm:prSet/>
      <dgm:spPr/>
      <dgm:t>
        <a:bodyPr/>
        <a:lstStyle/>
        <a:p>
          <a:endParaRPr lang="uk-UA"/>
        </a:p>
      </dgm:t>
    </dgm:pt>
    <dgm:pt modelId="{226540F3-DA0E-4D5C-942C-34AA864C61FB}" type="sibTrans" cxnId="{E22789A9-6D65-4247-8552-3CFE0B357041}">
      <dgm:prSet/>
      <dgm:spPr/>
      <dgm:t>
        <a:bodyPr/>
        <a:lstStyle/>
        <a:p>
          <a:endParaRPr lang="uk-UA"/>
        </a:p>
      </dgm:t>
    </dgm:pt>
    <dgm:pt modelId="{3BEAD6D6-9F8F-4652-9B33-BF61C7A05C2A}">
      <dgm:prSet phldrT="[Текст]"/>
      <dgm:spPr/>
      <dgm:t>
        <a:bodyPr/>
        <a:lstStyle/>
        <a:p>
          <a:r>
            <a:rPr lang="uk-UA" smtClean="0"/>
            <a:t>Обчислюється для незмінного набору товарів і послуг</a:t>
          </a:r>
          <a:endParaRPr lang="uk-UA"/>
        </a:p>
      </dgm:t>
    </dgm:pt>
    <dgm:pt modelId="{D006D5A2-F66B-400E-84F4-85B1FC8FEDF0}" type="parTrans" cxnId="{6A853530-5EF8-43BA-B24A-079F5FA7DB18}">
      <dgm:prSet/>
      <dgm:spPr/>
      <dgm:t>
        <a:bodyPr/>
        <a:lstStyle/>
        <a:p>
          <a:endParaRPr lang="uk-UA"/>
        </a:p>
      </dgm:t>
    </dgm:pt>
    <dgm:pt modelId="{A33CF4EA-9262-48C8-BF6A-1A36F5EEC2B0}" type="sibTrans" cxnId="{6A853530-5EF8-43BA-B24A-079F5FA7DB18}">
      <dgm:prSet/>
      <dgm:spPr/>
      <dgm:t>
        <a:bodyPr/>
        <a:lstStyle/>
        <a:p>
          <a:endParaRPr lang="uk-UA"/>
        </a:p>
      </dgm:t>
    </dgm:pt>
    <dgm:pt modelId="{BC88D8A9-ABD4-4B48-A6E8-978D6C07935E}" type="pres">
      <dgm:prSet presAssocID="{BB028C65-974B-40E2-92F7-8F1BB5B7F2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D93B9C-3B43-4E1F-A8DA-3B74F6343284}" type="pres">
      <dgm:prSet presAssocID="{6840E20D-2957-4B91-A37E-AC375EB336D4}" presName="composite" presStyleCnt="0"/>
      <dgm:spPr/>
    </dgm:pt>
    <dgm:pt modelId="{CF1B1DF4-D7F9-4155-A3BF-99164C6244E2}" type="pres">
      <dgm:prSet presAssocID="{6840E20D-2957-4B91-A37E-AC375EB336D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4BBAA-318A-4AE1-B89F-06BCD673E857}" type="pres">
      <dgm:prSet presAssocID="{6840E20D-2957-4B91-A37E-AC375EB336D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5C80B7-1A79-4EC8-9B7B-A740DE858B41}" type="pres">
      <dgm:prSet presAssocID="{EFB06DB0-CD39-4E8A-ACCB-F9EAAF356845}" presName="sp" presStyleCnt="0"/>
      <dgm:spPr/>
    </dgm:pt>
    <dgm:pt modelId="{2913ACCB-B7B1-4D9B-9653-840D76512E24}" type="pres">
      <dgm:prSet presAssocID="{13163402-9F93-43E7-938A-5F534578ED54}" presName="composite" presStyleCnt="0"/>
      <dgm:spPr/>
    </dgm:pt>
    <dgm:pt modelId="{0FA865C2-7920-450C-9AB2-F7374C097118}" type="pres">
      <dgm:prSet presAssocID="{13163402-9F93-43E7-938A-5F534578ED5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D1FBD-1D23-46E5-99DC-4ABDB499BE2F}" type="pres">
      <dgm:prSet presAssocID="{13163402-9F93-43E7-938A-5F534578ED5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59E8D3-690B-45BB-A2F1-3E1BEDE4BB51}" type="pres">
      <dgm:prSet presAssocID="{5ED29F6A-B372-4541-A9D0-523B5A3FBD46}" presName="sp" presStyleCnt="0"/>
      <dgm:spPr/>
    </dgm:pt>
    <dgm:pt modelId="{94246210-FAEE-48E4-B4A2-A437FF97F354}" type="pres">
      <dgm:prSet presAssocID="{D4B1F843-75B0-4112-B108-826AE4EAFBA4}" presName="composite" presStyleCnt="0"/>
      <dgm:spPr/>
    </dgm:pt>
    <dgm:pt modelId="{D5BD5BFB-3A14-4C9E-B4B7-74E37AE96AF4}" type="pres">
      <dgm:prSet presAssocID="{D4B1F843-75B0-4112-B108-826AE4EAFBA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19CDF-A1F2-4046-BAE5-5696B88AA04D}" type="pres">
      <dgm:prSet presAssocID="{D4B1F843-75B0-4112-B108-826AE4EAFBA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EE9B979-B6AE-4775-B5E7-93074F81DC32}" type="presOf" srcId="{BB028C65-974B-40E2-92F7-8F1BB5B7F22B}" destId="{BC88D8A9-ABD4-4B48-A6E8-978D6C07935E}" srcOrd="0" destOrd="0" presId="urn:microsoft.com/office/officeart/2005/8/layout/chevron2"/>
    <dgm:cxn modelId="{6A853530-5EF8-43BA-B24A-079F5FA7DB18}" srcId="{D4B1F843-75B0-4112-B108-826AE4EAFBA4}" destId="{3BEAD6D6-9F8F-4652-9B33-BF61C7A05C2A}" srcOrd="0" destOrd="0" parTransId="{D006D5A2-F66B-400E-84F4-85B1FC8FEDF0}" sibTransId="{A33CF4EA-9262-48C8-BF6A-1A36F5EEC2B0}"/>
    <dgm:cxn modelId="{3735CEF1-F42B-408D-8F21-6B020249EAB8}" type="presOf" srcId="{3BEAD6D6-9F8F-4652-9B33-BF61C7A05C2A}" destId="{95819CDF-A1F2-4046-BAE5-5696B88AA04D}" srcOrd="0" destOrd="0" presId="urn:microsoft.com/office/officeart/2005/8/layout/chevron2"/>
    <dgm:cxn modelId="{12E5EACA-47F0-4A38-94D2-17117EC4B51A}" srcId="{BB028C65-974B-40E2-92F7-8F1BB5B7F22B}" destId="{13163402-9F93-43E7-938A-5F534578ED54}" srcOrd="1" destOrd="0" parTransId="{184FA1B2-5D18-4228-8DC7-A65FDE237117}" sibTransId="{5ED29F6A-B372-4541-A9D0-523B5A3FBD46}"/>
    <dgm:cxn modelId="{E4068DBA-8327-4188-93BA-36037F3EF17F}" type="presOf" srcId="{6840E20D-2957-4B91-A37E-AC375EB336D4}" destId="{CF1B1DF4-D7F9-4155-A3BF-99164C6244E2}" srcOrd="0" destOrd="0" presId="urn:microsoft.com/office/officeart/2005/8/layout/chevron2"/>
    <dgm:cxn modelId="{399FAC37-8AC6-4A7F-887B-37B90F8D6F93}" srcId="{6840E20D-2957-4B91-A37E-AC375EB336D4}" destId="{025E2024-1444-43E6-B93A-45738062655C}" srcOrd="0" destOrd="0" parTransId="{D8460B28-1C58-4637-BBE2-152419E0247D}" sibTransId="{230C7C58-3A06-4FB7-BCF8-B9EAE29A956C}"/>
    <dgm:cxn modelId="{C933C761-24C7-4A76-9D08-393A2F336BAB}" type="presOf" srcId="{025E2024-1444-43E6-B93A-45738062655C}" destId="{9034BBAA-318A-4AE1-B89F-06BCD673E857}" srcOrd="0" destOrd="0" presId="urn:microsoft.com/office/officeart/2005/8/layout/chevron2"/>
    <dgm:cxn modelId="{7A6B3F78-7BC3-405C-A368-05C76569A895}" type="presOf" srcId="{13163402-9F93-43E7-938A-5F534578ED54}" destId="{0FA865C2-7920-450C-9AB2-F7374C097118}" srcOrd="0" destOrd="0" presId="urn:microsoft.com/office/officeart/2005/8/layout/chevron2"/>
    <dgm:cxn modelId="{E22789A9-6D65-4247-8552-3CFE0B357041}" srcId="{BB028C65-974B-40E2-92F7-8F1BB5B7F22B}" destId="{D4B1F843-75B0-4112-B108-826AE4EAFBA4}" srcOrd="2" destOrd="0" parTransId="{8C7F2EE6-A5E6-429E-A7B8-1051B6E5AE4C}" sibTransId="{226540F3-DA0E-4D5C-942C-34AA864C61FB}"/>
    <dgm:cxn modelId="{FEABFC14-CE9E-4C82-9DB5-AE77ECF7BBAC}" srcId="{BB028C65-974B-40E2-92F7-8F1BB5B7F22B}" destId="{6840E20D-2957-4B91-A37E-AC375EB336D4}" srcOrd="0" destOrd="0" parTransId="{F97B72AA-1D78-4EE9-99CE-38B925E3DEBC}" sibTransId="{EFB06DB0-CD39-4E8A-ACCB-F9EAAF356845}"/>
    <dgm:cxn modelId="{8E0DC40F-3F7F-4F8F-B2DE-4CACB6A48B75}" type="presOf" srcId="{D490D4CB-DF42-44DE-8AEB-900023782AB5}" destId="{C81D1FBD-1D23-46E5-99DC-4ABDB499BE2F}" srcOrd="0" destOrd="0" presId="urn:microsoft.com/office/officeart/2005/8/layout/chevron2"/>
    <dgm:cxn modelId="{177994EE-220B-406A-B546-0B9CE02DA268}" srcId="{13163402-9F93-43E7-938A-5F534578ED54}" destId="{D490D4CB-DF42-44DE-8AEB-900023782AB5}" srcOrd="0" destOrd="0" parTransId="{C63D4C2B-C353-4604-A4F0-3A6E4498BF64}" sibTransId="{18DE9B49-88BB-4B4D-B6CA-FB9AE04F8955}"/>
    <dgm:cxn modelId="{3456B48E-0425-45BC-A39C-07ED53987573}" type="presOf" srcId="{D4B1F843-75B0-4112-B108-826AE4EAFBA4}" destId="{D5BD5BFB-3A14-4C9E-B4B7-74E37AE96AF4}" srcOrd="0" destOrd="0" presId="urn:microsoft.com/office/officeart/2005/8/layout/chevron2"/>
    <dgm:cxn modelId="{6AB9B484-82C2-4350-AEF5-4A50DD1D7811}" type="presParOf" srcId="{BC88D8A9-ABD4-4B48-A6E8-978D6C07935E}" destId="{EAD93B9C-3B43-4E1F-A8DA-3B74F6343284}" srcOrd="0" destOrd="0" presId="urn:microsoft.com/office/officeart/2005/8/layout/chevron2"/>
    <dgm:cxn modelId="{CD60D7EE-DE6C-4F49-871B-87E6BFF16C67}" type="presParOf" srcId="{EAD93B9C-3B43-4E1F-A8DA-3B74F6343284}" destId="{CF1B1DF4-D7F9-4155-A3BF-99164C6244E2}" srcOrd="0" destOrd="0" presId="urn:microsoft.com/office/officeart/2005/8/layout/chevron2"/>
    <dgm:cxn modelId="{3BB88D74-1460-4BE1-882C-1A8D11363C2F}" type="presParOf" srcId="{EAD93B9C-3B43-4E1F-A8DA-3B74F6343284}" destId="{9034BBAA-318A-4AE1-B89F-06BCD673E857}" srcOrd="1" destOrd="0" presId="urn:microsoft.com/office/officeart/2005/8/layout/chevron2"/>
    <dgm:cxn modelId="{40E68809-EE1B-4B74-8CF7-78742B061D50}" type="presParOf" srcId="{BC88D8A9-ABD4-4B48-A6E8-978D6C07935E}" destId="{035C80B7-1A79-4EC8-9B7B-A740DE858B41}" srcOrd="1" destOrd="0" presId="urn:microsoft.com/office/officeart/2005/8/layout/chevron2"/>
    <dgm:cxn modelId="{2D0A55D6-F658-4F46-992A-E1192DC17447}" type="presParOf" srcId="{BC88D8A9-ABD4-4B48-A6E8-978D6C07935E}" destId="{2913ACCB-B7B1-4D9B-9653-840D76512E24}" srcOrd="2" destOrd="0" presId="urn:microsoft.com/office/officeart/2005/8/layout/chevron2"/>
    <dgm:cxn modelId="{BE91032D-09F0-4DC6-B05B-10B45719D4B4}" type="presParOf" srcId="{2913ACCB-B7B1-4D9B-9653-840D76512E24}" destId="{0FA865C2-7920-450C-9AB2-F7374C097118}" srcOrd="0" destOrd="0" presId="urn:microsoft.com/office/officeart/2005/8/layout/chevron2"/>
    <dgm:cxn modelId="{C0B65731-43DC-4AB0-82B4-687A6695BDD7}" type="presParOf" srcId="{2913ACCB-B7B1-4D9B-9653-840D76512E24}" destId="{C81D1FBD-1D23-46E5-99DC-4ABDB499BE2F}" srcOrd="1" destOrd="0" presId="urn:microsoft.com/office/officeart/2005/8/layout/chevron2"/>
    <dgm:cxn modelId="{9A903D98-97FA-462E-86DF-FB25123C10B8}" type="presParOf" srcId="{BC88D8A9-ABD4-4B48-A6E8-978D6C07935E}" destId="{2059E8D3-690B-45BB-A2F1-3E1BEDE4BB51}" srcOrd="3" destOrd="0" presId="urn:microsoft.com/office/officeart/2005/8/layout/chevron2"/>
    <dgm:cxn modelId="{308A4D6E-8D55-4155-B1CE-DC2AC413E42B}" type="presParOf" srcId="{BC88D8A9-ABD4-4B48-A6E8-978D6C07935E}" destId="{94246210-FAEE-48E4-B4A2-A437FF97F354}" srcOrd="4" destOrd="0" presId="urn:microsoft.com/office/officeart/2005/8/layout/chevron2"/>
    <dgm:cxn modelId="{02BC1FB4-9979-4A53-9F77-0FF70AB0FBD6}" type="presParOf" srcId="{94246210-FAEE-48E4-B4A2-A437FF97F354}" destId="{D5BD5BFB-3A14-4C9E-B4B7-74E37AE96AF4}" srcOrd="0" destOrd="0" presId="urn:microsoft.com/office/officeart/2005/8/layout/chevron2"/>
    <dgm:cxn modelId="{8B43FA88-CF2E-4712-AFFD-FCC50CEA157B}" type="presParOf" srcId="{94246210-FAEE-48E4-B4A2-A437FF97F354}" destId="{95819CDF-A1F2-4046-BAE5-5696B88AA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04AC9C-A60D-45FE-BAC3-1C06899C2CEA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A5201456-5391-461C-AF7E-894C975CF60E}">
      <dgm:prSet/>
      <dgm:spPr/>
      <dgm:t>
        <a:bodyPr/>
        <a:lstStyle/>
        <a:p>
          <a:pPr rtl="0"/>
          <a:r>
            <a:rPr lang="uk-UA" smtClean="0"/>
            <a:t>Визначається як співівдношення номінального та реального ВВП у поточному періоді:</a:t>
          </a:r>
        </a:p>
        <a:p>
          <a:pPr rtl="0"/>
          <a:endParaRPr lang="uk-UA" smtClean="0"/>
        </a:p>
        <a:p>
          <a:pPr rtl="0"/>
          <a:endParaRPr lang="uk-UA"/>
        </a:p>
      </dgm:t>
    </dgm:pt>
    <dgm:pt modelId="{05F49A2C-D0A0-4617-B7D8-31BD45EB4642}" type="parTrans" cxnId="{9376E165-E4BB-4D90-B3E6-168A734A76FA}">
      <dgm:prSet/>
      <dgm:spPr/>
      <dgm:t>
        <a:bodyPr/>
        <a:lstStyle/>
        <a:p>
          <a:endParaRPr lang="uk-UA"/>
        </a:p>
      </dgm:t>
    </dgm:pt>
    <dgm:pt modelId="{F5B63491-FDC5-4351-BD93-A46AC9443A73}" type="sibTrans" cxnId="{9376E165-E4BB-4D90-B3E6-168A734A76FA}">
      <dgm:prSet/>
      <dgm:spPr/>
      <dgm:t>
        <a:bodyPr/>
        <a:lstStyle/>
        <a:p>
          <a:endParaRPr lang="uk-UA"/>
        </a:p>
      </dgm:t>
    </dgm:pt>
    <dgm:pt modelId="{2D4F7EAF-1136-4257-98B0-9C53FF050CBD}" type="pres">
      <dgm:prSet presAssocID="{9B04AC9C-A60D-45FE-BAC3-1C06899C2C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C4D835-AB84-4928-AA64-6B6C180820A0}" type="pres">
      <dgm:prSet presAssocID="{A5201456-5391-461C-AF7E-894C975CF60E}" presName="parentText" presStyleLbl="node1" presStyleIdx="0" presStyleCnt="1" custLinFactNeighborX="962" custLinFactNeighborY="-6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FC1841-EEA6-4193-82E5-C633A6712778}" type="presOf" srcId="{9B04AC9C-A60D-45FE-BAC3-1C06899C2CEA}" destId="{2D4F7EAF-1136-4257-98B0-9C53FF050CBD}" srcOrd="0" destOrd="0" presId="urn:microsoft.com/office/officeart/2005/8/layout/vList2"/>
    <dgm:cxn modelId="{9376E165-E4BB-4D90-B3E6-168A734A76FA}" srcId="{9B04AC9C-A60D-45FE-BAC3-1C06899C2CEA}" destId="{A5201456-5391-461C-AF7E-894C975CF60E}" srcOrd="0" destOrd="0" parTransId="{05F49A2C-D0A0-4617-B7D8-31BD45EB4642}" sibTransId="{F5B63491-FDC5-4351-BD93-A46AC9443A73}"/>
    <dgm:cxn modelId="{A61ED78A-28CB-49B3-A134-F99906821785}" type="presOf" srcId="{A5201456-5391-461C-AF7E-894C975CF60E}" destId="{F7C4D835-AB84-4928-AA64-6B6C180820A0}" srcOrd="0" destOrd="0" presId="urn:microsoft.com/office/officeart/2005/8/layout/vList2"/>
    <dgm:cxn modelId="{23D40D4A-9EFF-48FC-9360-5A84D9903989}" type="presParOf" srcId="{2D4F7EAF-1136-4257-98B0-9C53FF050CBD}" destId="{F7C4D835-AB84-4928-AA64-6B6C180820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A1CFCA-0586-407C-B4F8-D7E566B059E8}" type="doc">
      <dgm:prSet loTypeId="urn:microsoft.com/office/officeart/2005/8/layout/radial4" loCatId="relationship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B7029F89-D6E7-4AC3-B3B1-E142CCFD05C6}">
      <dgm:prSet phldrT="[Текст]" custT="1"/>
      <dgm:spPr/>
      <dgm:t>
        <a:bodyPr/>
        <a:lstStyle/>
        <a:p>
          <a:r>
            <a:rPr lang="uk-UA" sz="2000" b="1" smtClean="0">
              <a:latin typeface="Arial Black" pitchFamily="34" charset="0"/>
            </a:rPr>
            <a:t>Особливості дефлятора ВВП</a:t>
          </a:r>
          <a:endParaRPr lang="uk-UA" sz="2000" b="1">
            <a:latin typeface="Arial Black" pitchFamily="34" charset="0"/>
          </a:endParaRPr>
        </a:p>
      </dgm:t>
    </dgm:pt>
    <dgm:pt modelId="{ECEDA2F0-4F5B-4DE1-91BB-49D306EFBE71}" type="parTrans" cxnId="{E1F24DDB-FE00-4FAB-B11D-1CC6930AAFE3}">
      <dgm:prSet/>
      <dgm:spPr/>
      <dgm:t>
        <a:bodyPr/>
        <a:lstStyle/>
        <a:p>
          <a:endParaRPr lang="uk-UA"/>
        </a:p>
      </dgm:t>
    </dgm:pt>
    <dgm:pt modelId="{39534ABD-8FA5-4859-B02C-93A107C9563D}" type="sibTrans" cxnId="{E1F24DDB-FE00-4FAB-B11D-1CC6930AAFE3}">
      <dgm:prSet/>
      <dgm:spPr/>
      <dgm:t>
        <a:bodyPr/>
        <a:lstStyle/>
        <a:p>
          <a:endParaRPr lang="uk-UA"/>
        </a:p>
      </dgm:t>
    </dgm:pt>
    <dgm:pt modelId="{4D61DB49-B05B-48FE-AD61-A44C3A7133C5}">
      <dgm:prSet phldrT="[Текст]"/>
      <dgm:spPr/>
      <dgm:t>
        <a:bodyPr/>
        <a:lstStyle/>
        <a:p>
          <a:r>
            <a:rPr lang="uk-UA" b="1" i="0" smtClean="0"/>
            <a:t>Відображує зміни цін на всі вироблені товари і послуги, що входять до складу ВВП</a:t>
          </a:r>
          <a:endParaRPr lang="uk-UA" b="1" i="0"/>
        </a:p>
      </dgm:t>
    </dgm:pt>
    <dgm:pt modelId="{1BFC93C9-E6E8-4716-BF5C-D853EAA551D7}" type="parTrans" cxnId="{DABBA604-F820-4325-91E9-DB441BFEB8B4}">
      <dgm:prSet/>
      <dgm:spPr/>
      <dgm:t>
        <a:bodyPr/>
        <a:lstStyle/>
        <a:p>
          <a:endParaRPr lang="uk-UA"/>
        </a:p>
      </dgm:t>
    </dgm:pt>
    <dgm:pt modelId="{2513335A-D37B-45D8-9B16-61656EBF6DDE}" type="sibTrans" cxnId="{DABBA604-F820-4325-91E9-DB441BFEB8B4}">
      <dgm:prSet/>
      <dgm:spPr/>
      <dgm:t>
        <a:bodyPr/>
        <a:lstStyle/>
        <a:p>
          <a:endParaRPr lang="uk-UA"/>
        </a:p>
      </dgm:t>
    </dgm:pt>
    <dgm:pt modelId="{C2AD215E-70B1-4DE7-A541-1980B4DC2F83}">
      <dgm:prSet phldrT="[Текст]"/>
      <dgm:spPr/>
      <dgm:t>
        <a:bodyPr/>
        <a:lstStyle/>
        <a:p>
          <a:r>
            <a:rPr lang="uk-UA" b="1" smtClean="0"/>
            <a:t>Враховує лише ціни на вітчизняні товари і послуги</a:t>
          </a:r>
          <a:endParaRPr lang="uk-UA" b="1"/>
        </a:p>
      </dgm:t>
    </dgm:pt>
    <dgm:pt modelId="{6E2B1B37-D08A-46B1-94B1-FD9BD2805483}" type="parTrans" cxnId="{614D3FB4-5EE3-4256-BB65-02797EC0C714}">
      <dgm:prSet/>
      <dgm:spPr/>
      <dgm:t>
        <a:bodyPr/>
        <a:lstStyle/>
        <a:p>
          <a:endParaRPr lang="uk-UA"/>
        </a:p>
      </dgm:t>
    </dgm:pt>
    <dgm:pt modelId="{3CA0B3CC-9B62-4A10-BE42-D2509BC21015}" type="sibTrans" cxnId="{614D3FB4-5EE3-4256-BB65-02797EC0C714}">
      <dgm:prSet/>
      <dgm:spPr/>
      <dgm:t>
        <a:bodyPr/>
        <a:lstStyle/>
        <a:p>
          <a:endParaRPr lang="uk-UA"/>
        </a:p>
      </dgm:t>
    </dgm:pt>
    <dgm:pt modelId="{99C8E996-2E4D-4C86-9440-A79CB962F8C3}">
      <dgm:prSet phldrT="[Текст]"/>
      <dgm:spPr/>
      <dgm:t>
        <a:bodyPr/>
        <a:lstStyle/>
        <a:p>
          <a:r>
            <a:rPr lang="uk-UA" b="1" smtClean="0"/>
            <a:t>При обчисленні враховуються зміни, які відбуваються в структурі споживчого кошика</a:t>
          </a:r>
          <a:endParaRPr lang="uk-UA" b="1"/>
        </a:p>
      </dgm:t>
    </dgm:pt>
    <dgm:pt modelId="{B6AF4B6C-F9BF-4089-AF9C-D200F8A99F62}" type="parTrans" cxnId="{F29FEB70-4111-4EDD-9AF0-6C34832B4FC6}">
      <dgm:prSet/>
      <dgm:spPr/>
      <dgm:t>
        <a:bodyPr/>
        <a:lstStyle/>
        <a:p>
          <a:endParaRPr lang="uk-UA"/>
        </a:p>
      </dgm:t>
    </dgm:pt>
    <dgm:pt modelId="{32C572F5-1BDE-49E6-91C3-DDA2C4C45312}" type="sibTrans" cxnId="{F29FEB70-4111-4EDD-9AF0-6C34832B4FC6}">
      <dgm:prSet/>
      <dgm:spPr/>
      <dgm:t>
        <a:bodyPr/>
        <a:lstStyle/>
        <a:p>
          <a:endParaRPr lang="uk-UA"/>
        </a:p>
      </dgm:t>
    </dgm:pt>
    <dgm:pt modelId="{A4FBA2DB-395A-4B36-925B-543BAC673A1E}" type="pres">
      <dgm:prSet presAssocID="{CFA1CFCA-0586-407C-B4F8-D7E566B059E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A321C0-D609-46EA-87F7-9F087A41A59F}" type="pres">
      <dgm:prSet presAssocID="{B7029F89-D6E7-4AC3-B3B1-E142CCFD05C6}" presName="centerShape" presStyleLbl="node0" presStyleIdx="0" presStyleCnt="1" custScaleX="125722"/>
      <dgm:spPr/>
      <dgm:t>
        <a:bodyPr/>
        <a:lstStyle/>
        <a:p>
          <a:endParaRPr lang="ru-RU"/>
        </a:p>
      </dgm:t>
    </dgm:pt>
    <dgm:pt modelId="{A57A9350-75D7-4B5B-889D-76AEC1493A70}" type="pres">
      <dgm:prSet presAssocID="{1BFC93C9-E6E8-4716-BF5C-D853EAA551D7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670C4E8-6A9D-42D6-A8F4-0E1DFA709336}" type="pres">
      <dgm:prSet presAssocID="{4D61DB49-B05B-48FE-AD61-A44C3A7133C5}" presName="node" presStyleLbl="node1" presStyleIdx="0" presStyleCnt="3" custScaleX="1566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D55468-C42A-459F-A8B9-6426809DF358}" type="pres">
      <dgm:prSet presAssocID="{6E2B1B37-D08A-46B1-94B1-FD9BD2805483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CD37607A-033A-41F6-B7D7-18B45EAFBD86}" type="pres">
      <dgm:prSet presAssocID="{C2AD215E-70B1-4DE7-A541-1980B4DC2F83}" presName="node" presStyleLbl="node1" presStyleIdx="1" presStyleCnt="3" custScaleX="152849" custScaleY="78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98EC1-D4F8-4E0F-B28A-A40F256AD29C}" type="pres">
      <dgm:prSet presAssocID="{B6AF4B6C-F9BF-4089-AF9C-D200F8A99F62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671EF241-9528-4C85-A5C7-F91C08EA1F89}" type="pres">
      <dgm:prSet presAssocID="{99C8E996-2E4D-4C86-9440-A79CB962F8C3}" presName="node" presStyleLbl="node1" presStyleIdx="2" presStyleCnt="3" custScaleX="166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BBA604-F820-4325-91E9-DB441BFEB8B4}" srcId="{B7029F89-D6E7-4AC3-B3B1-E142CCFD05C6}" destId="{4D61DB49-B05B-48FE-AD61-A44C3A7133C5}" srcOrd="0" destOrd="0" parTransId="{1BFC93C9-E6E8-4716-BF5C-D853EAA551D7}" sibTransId="{2513335A-D37B-45D8-9B16-61656EBF6DDE}"/>
    <dgm:cxn modelId="{E1F24DDB-FE00-4FAB-B11D-1CC6930AAFE3}" srcId="{CFA1CFCA-0586-407C-B4F8-D7E566B059E8}" destId="{B7029F89-D6E7-4AC3-B3B1-E142CCFD05C6}" srcOrd="0" destOrd="0" parTransId="{ECEDA2F0-4F5B-4DE1-91BB-49D306EFBE71}" sibTransId="{39534ABD-8FA5-4859-B02C-93A107C9563D}"/>
    <dgm:cxn modelId="{40A61B10-B725-451C-BADF-A98EF0F316E1}" type="presOf" srcId="{C2AD215E-70B1-4DE7-A541-1980B4DC2F83}" destId="{CD37607A-033A-41F6-B7D7-18B45EAFBD86}" srcOrd="0" destOrd="0" presId="urn:microsoft.com/office/officeart/2005/8/layout/radial4"/>
    <dgm:cxn modelId="{785B508C-1126-4AE6-BAF4-3A108BBBE5B1}" type="presOf" srcId="{B6AF4B6C-F9BF-4089-AF9C-D200F8A99F62}" destId="{C8E98EC1-D4F8-4E0F-B28A-A40F256AD29C}" srcOrd="0" destOrd="0" presId="urn:microsoft.com/office/officeart/2005/8/layout/radial4"/>
    <dgm:cxn modelId="{F29FEB70-4111-4EDD-9AF0-6C34832B4FC6}" srcId="{B7029F89-D6E7-4AC3-B3B1-E142CCFD05C6}" destId="{99C8E996-2E4D-4C86-9440-A79CB962F8C3}" srcOrd="2" destOrd="0" parTransId="{B6AF4B6C-F9BF-4089-AF9C-D200F8A99F62}" sibTransId="{32C572F5-1BDE-49E6-91C3-DDA2C4C45312}"/>
    <dgm:cxn modelId="{FBC211E5-07B7-4436-A9F7-B625E8A7CEC1}" type="presOf" srcId="{4D61DB49-B05B-48FE-AD61-A44C3A7133C5}" destId="{A670C4E8-6A9D-42D6-A8F4-0E1DFA709336}" srcOrd="0" destOrd="0" presId="urn:microsoft.com/office/officeart/2005/8/layout/radial4"/>
    <dgm:cxn modelId="{49300A43-4654-4C06-9A37-8EBE9251B48D}" type="presOf" srcId="{B7029F89-D6E7-4AC3-B3B1-E142CCFD05C6}" destId="{5CA321C0-D609-46EA-87F7-9F087A41A59F}" srcOrd="0" destOrd="0" presId="urn:microsoft.com/office/officeart/2005/8/layout/radial4"/>
    <dgm:cxn modelId="{AB85959F-A0B3-4A79-89B0-2B74AD15BB5B}" type="presOf" srcId="{99C8E996-2E4D-4C86-9440-A79CB962F8C3}" destId="{671EF241-9528-4C85-A5C7-F91C08EA1F89}" srcOrd="0" destOrd="0" presId="urn:microsoft.com/office/officeart/2005/8/layout/radial4"/>
    <dgm:cxn modelId="{CE7E0616-7B4B-489A-8833-9B3178CA28D2}" type="presOf" srcId="{CFA1CFCA-0586-407C-B4F8-D7E566B059E8}" destId="{A4FBA2DB-395A-4B36-925B-543BAC673A1E}" srcOrd="0" destOrd="0" presId="urn:microsoft.com/office/officeart/2005/8/layout/radial4"/>
    <dgm:cxn modelId="{8BBD7949-E761-499B-8AC8-C78B26AA21C5}" type="presOf" srcId="{6E2B1B37-D08A-46B1-94B1-FD9BD2805483}" destId="{B9D55468-C42A-459F-A8B9-6426809DF358}" srcOrd="0" destOrd="0" presId="urn:microsoft.com/office/officeart/2005/8/layout/radial4"/>
    <dgm:cxn modelId="{614D3FB4-5EE3-4256-BB65-02797EC0C714}" srcId="{B7029F89-D6E7-4AC3-B3B1-E142CCFD05C6}" destId="{C2AD215E-70B1-4DE7-A541-1980B4DC2F83}" srcOrd="1" destOrd="0" parTransId="{6E2B1B37-D08A-46B1-94B1-FD9BD2805483}" sibTransId="{3CA0B3CC-9B62-4A10-BE42-D2509BC21015}"/>
    <dgm:cxn modelId="{07EAAA32-4254-4441-9EE2-6FA2C59E1CCE}" type="presOf" srcId="{1BFC93C9-E6E8-4716-BF5C-D853EAA551D7}" destId="{A57A9350-75D7-4B5B-889D-76AEC1493A70}" srcOrd="0" destOrd="0" presId="urn:microsoft.com/office/officeart/2005/8/layout/radial4"/>
    <dgm:cxn modelId="{A0A1A407-6CDB-41C4-BD90-CAAA2AA14328}" type="presParOf" srcId="{A4FBA2DB-395A-4B36-925B-543BAC673A1E}" destId="{5CA321C0-D609-46EA-87F7-9F087A41A59F}" srcOrd="0" destOrd="0" presId="urn:microsoft.com/office/officeart/2005/8/layout/radial4"/>
    <dgm:cxn modelId="{F12B78B9-0977-4940-9FFA-9C6F962317CC}" type="presParOf" srcId="{A4FBA2DB-395A-4B36-925B-543BAC673A1E}" destId="{A57A9350-75D7-4B5B-889D-76AEC1493A70}" srcOrd="1" destOrd="0" presId="urn:microsoft.com/office/officeart/2005/8/layout/radial4"/>
    <dgm:cxn modelId="{770CEE7F-6DB4-4F2F-9B22-9B1672AF31FD}" type="presParOf" srcId="{A4FBA2DB-395A-4B36-925B-543BAC673A1E}" destId="{A670C4E8-6A9D-42D6-A8F4-0E1DFA709336}" srcOrd="2" destOrd="0" presId="urn:microsoft.com/office/officeart/2005/8/layout/radial4"/>
    <dgm:cxn modelId="{D746574C-A28D-448A-8773-0A08DAAB5742}" type="presParOf" srcId="{A4FBA2DB-395A-4B36-925B-543BAC673A1E}" destId="{B9D55468-C42A-459F-A8B9-6426809DF358}" srcOrd="3" destOrd="0" presId="urn:microsoft.com/office/officeart/2005/8/layout/radial4"/>
    <dgm:cxn modelId="{62C8AAAF-24DB-4658-8401-3B6AB4FB4A87}" type="presParOf" srcId="{A4FBA2DB-395A-4B36-925B-543BAC673A1E}" destId="{CD37607A-033A-41F6-B7D7-18B45EAFBD86}" srcOrd="4" destOrd="0" presId="urn:microsoft.com/office/officeart/2005/8/layout/radial4"/>
    <dgm:cxn modelId="{D61E2551-16EE-4066-9764-D43B4F6802A0}" type="presParOf" srcId="{A4FBA2DB-395A-4B36-925B-543BAC673A1E}" destId="{C8E98EC1-D4F8-4E0F-B28A-A40F256AD29C}" srcOrd="5" destOrd="0" presId="urn:microsoft.com/office/officeart/2005/8/layout/radial4"/>
    <dgm:cxn modelId="{CAE9583E-8AD5-4780-8C0A-9DAEC3AA422C}" type="presParOf" srcId="{A4FBA2DB-395A-4B36-925B-543BAC673A1E}" destId="{671EF241-9528-4C85-A5C7-F91C08EA1F8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13438E-31A2-4C1B-92D9-52BF2082F998}" type="doc">
      <dgm:prSet loTypeId="urn:microsoft.com/office/officeart/2005/8/layout/arrow5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48892377-FAD8-416F-AB88-DBC1B5967666}">
      <dgm:prSet custT="1"/>
      <dgm:spPr/>
      <dgm:t>
        <a:bodyPr/>
        <a:lstStyle/>
        <a:p>
          <a:pPr algn="ctr" rtl="0"/>
          <a:r>
            <a:rPr lang="uk-UA" sz="1700" b="1" smtClean="0">
              <a:solidFill>
                <a:schemeClr val="tx1"/>
              </a:solidFill>
            </a:rPr>
            <a:t>Головна перевага ІСЦ – відносна простота та оперативність обчислення, на відміну від Дефлятора ВВП, який через трудомісткість розрахунків обчислюють не частіше одного разу на квартал.</a:t>
          </a:r>
          <a:endParaRPr lang="ru-RU" sz="1700" b="1">
            <a:solidFill>
              <a:schemeClr val="tx1"/>
            </a:solidFill>
          </a:endParaRPr>
        </a:p>
      </dgm:t>
    </dgm:pt>
    <dgm:pt modelId="{DA36FB38-01B0-4DE8-B1F9-412EC87E830B}" type="parTrans" cxnId="{84F4ECB2-5D33-4781-BE8C-9C738FDD1AD5}">
      <dgm:prSet/>
      <dgm:spPr/>
      <dgm:t>
        <a:bodyPr/>
        <a:lstStyle/>
        <a:p>
          <a:endParaRPr lang="uk-UA"/>
        </a:p>
      </dgm:t>
    </dgm:pt>
    <dgm:pt modelId="{C50BAB92-D9C9-4511-9DE9-92B159B522C5}" type="sibTrans" cxnId="{84F4ECB2-5D33-4781-BE8C-9C738FDD1AD5}">
      <dgm:prSet/>
      <dgm:spPr/>
      <dgm:t>
        <a:bodyPr/>
        <a:lstStyle/>
        <a:p>
          <a:endParaRPr lang="uk-UA"/>
        </a:p>
      </dgm:t>
    </dgm:pt>
    <dgm:pt modelId="{B759E886-5AFD-43D0-90A2-20D0E4BAA9B4}">
      <dgm:prSet custT="1"/>
      <dgm:spPr/>
      <dgm:t>
        <a:bodyPr/>
        <a:lstStyle/>
        <a:p>
          <a:pPr rtl="0"/>
          <a:r>
            <a:rPr lang="uk-UA" sz="2000" b="1" i="0" smtClean="0">
              <a:solidFill>
                <a:schemeClr val="tx1"/>
              </a:solidFill>
            </a:rPr>
            <a:t>Головна перевага Дефлятора ВВП – охоплює не лише кінцеве споживання, а й інші складові ВВП.</a:t>
          </a:r>
          <a:endParaRPr lang="uk-UA" sz="2000" b="1" i="0">
            <a:solidFill>
              <a:schemeClr val="tx1"/>
            </a:solidFill>
          </a:endParaRPr>
        </a:p>
      </dgm:t>
    </dgm:pt>
    <dgm:pt modelId="{1678838C-BDDE-4F4A-A520-B88BA04365E7}" type="parTrans" cxnId="{2E16CD4F-06C9-4A3B-9F06-89B8F84C2CFF}">
      <dgm:prSet/>
      <dgm:spPr/>
      <dgm:t>
        <a:bodyPr/>
        <a:lstStyle/>
        <a:p>
          <a:endParaRPr lang="uk-UA"/>
        </a:p>
      </dgm:t>
    </dgm:pt>
    <dgm:pt modelId="{17658FCE-EF3D-4D1D-95E2-8FDAFA33443D}" type="sibTrans" cxnId="{2E16CD4F-06C9-4A3B-9F06-89B8F84C2CFF}">
      <dgm:prSet/>
      <dgm:spPr/>
      <dgm:t>
        <a:bodyPr/>
        <a:lstStyle/>
        <a:p>
          <a:endParaRPr lang="uk-UA"/>
        </a:p>
      </dgm:t>
    </dgm:pt>
    <dgm:pt modelId="{FA7D69AF-398E-4DCF-B267-17E9D2279100}" type="pres">
      <dgm:prSet presAssocID="{E613438E-31A2-4C1B-92D9-52BF2082F9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712DF2-B2A4-445D-BAF2-97FBAA3E7479}" type="pres">
      <dgm:prSet presAssocID="{48892377-FAD8-416F-AB88-DBC1B5967666}" presName="arrow" presStyleLbl="node1" presStyleIdx="0" presStyleCnt="2" custScaleX="120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C57D0-F90A-4D26-AB2A-2C0E95A4A3AF}" type="pres">
      <dgm:prSet presAssocID="{B759E886-5AFD-43D0-90A2-20D0E4BAA9B4}" presName="arrow" presStyleLbl="node1" presStyleIdx="1" presStyleCnt="2" custScaleX="120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58644F-1A1D-4801-AE7E-B1FF55BF17A2}" type="presOf" srcId="{E613438E-31A2-4C1B-92D9-52BF2082F998}" destId="{FA7D69AF-398E-4DCF-B267-17E9D2279100}" srcOrd="0" destOrd="0" presId="urn:microsoft.com/office/officeart/2005/8/layout/arrow5"/>
    <dgm:cxn modelId="{2E16CD4F-06C9-4A3B-9F06-89B8F84C2CFF}" srcId="{E613438E-31A2-4C1B-92D9-52BF2082F998}" destId="{B759E886-5AFD-43D0-90A2-20D0E4BAA9B4}" srcOrd="1" destOrd="0" parTransId="{1678838C-BDDE-4F4A-A520-B88BA04365E7}" sibTransId="{17658FCE-EF3D-4D1D-95E2-8FDAFA33443D}"/>
    <dgm:cxn modelId="{B081CAA0-76F5-43E3-BA3E-84007F6F632C}" type="presOf" srcId="{48892377-FAD8-416F-AB88-DBC1B5967666}" destId="{26712DF2-B2A4-445D-BAF2-97FBAA3E7479}" srcOrd="0" destOrd="0" presId="urn:microsoft.com/office/officeart/2005/8/layout/arrow5"/>
    <dgm:cxn modelId="{895C547B-B784-4127-AE41-0C30A9DFB94B}" type="presOf" srcId="{B759E886-5AFD-43D0-90A2-20D0E4BAA9B4}" destId="{6F0C57D0-F90A-4D26-AB2A-2C0E95A4A3AF}" srcOrd="0" destOrd="0" presId="urn:microsoft.com/office/officeart/2005/8/layout/arrow5"/>
    <dgm:cxn modelId="{84F4ECB2-5D33-4781-BE8C-9C738FDD1AD5}" srcId="{E613438E-31A2-4C1B-92D9-52BF2082F998}" destId="{48892377-FAD8-416F-AB88-DBC1B5967666}" srcOrd="0" destOrd="0" parTransId="{DA36FB38-01B0-4DE8-B1F9-412EC87E830B}" sibTransId="{C50BAB92-D9C9-4511-9DE9-92B159B522C5}"/>
    <dgm:cxn modelId="{3AF499F4-27D7-4902-B8D8-98A90207455A}" type="presParOf" srcId="{FA7D69AF-398E-4DCF-B267-17E9D2279100}" destId="{26712DF2-B2A4-445D-BAF2-97FBAA3E7479}" srcOrd="0" destOrd="0" presId="urn:microsoft.com/office/officeart/2005/8/layout/arrow5"/>
    <dgm:cxn modelId="{14A00249-1E68-4F6E-9F0F-611DC730F8DC}" type="presParOf" srcId="{FA7D69AF-398E-4DCF-B267-17E9D2279100}" destId="{6F0C57D0-F90A-4D26-AB2A-2C0E95A4A3A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430A5-3214-4515-9638-0E4EFE35A929}">
      <dsp:nvSpPr>
        <dsp:cNvPr id="0" name=""/>
        <dsp:cNvSpPr/>
      </dsp:nvSpPr>
      <dsp:spPr>
        <a:xfrm>
          <a:off x="0" y="990155"/>
          <a:ext cx="2328990" cy="793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smtClean="0">
              <a:solidFill>
                <a:schemeClr val="tx1"/>
              </a:solidFill>
            </a:rPr>
            <a:t>Індекс споживчих цін</a:t>
          </a:r>
          <a:endParaRPr lang="uk-UA" sz="2200" b="1" kern="1200">
            <a:solidFill>
              <a:schemeClr val="tx1"/>
            </a:solidFill>
          </a:endParaRPr>
        </a:p>
      </dsp:txBody>
      <dsp:txXfrm>
        <a:off x="0" y="990155"/>
        <a:ext cx="2328990" cy="793057"/>
      </dsp:txXfrm>
    </dsp:sp>
    <dsp:sp modelId="{6A1969D1-A674-4968-8946-4B13A6F6CFCE}">
      <dsp:nvSpPr>
        <dsp:cNvPr id="0" name=""/>
        <dsp:cNvSpPr/>
      </dsp:nvSpPr>
      <dsp:spPr>
        <a:xfrm>
          <a:off x="2388" y="1806045"/>
          <a:ext cx="2328990" cy="13605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2200" kern="1200"/>
        </a:p>
      </dsp:txBody>
      <dsp:txXfrm>
        <a:off x="2388" y="1806045"/>
        <a:ext cx="2328990" cy="1360562"/>
      </dsp:txXfrm>
    </dsp:sp>
    <dsp:sp modelId="{4AA841D4-7FE9-40E4-9E8D-823393B56EB8}">
      <dsp:nvSpPr>
        <dsp:cNvPr id="0" name=""/>
        <dsp:cNvSpPr/>
      </dsp:nvSpPr>
      <dsp:spPr>
        <a:xfrm>
          <a:off x="2643207" y="855417"/>
          <a:ext cx="2328990" cy="905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smtClean="0">
              <a:solidFill>
                <a:schemeClr val="tx1"/>
              </a:solidFill>
            </a:rPr>
            <a:t>Дефлятор ВВП</a:t>
          </a:r>
          <a:endParaRPr lang="uk-UA" sz="2200" b="1" kern="1200">
            <a:solidFill>
              <a:schemeClr val="tx1"/>
            </a:solidFill>
          </a:endParaRPr>
        </a:p>
      </dsp:txBody>
      <dsp:txXfrm>
        <a:off x="2643207" y="855417"/>
        <a:ext cx="2328990" cy="905584"/>
      </dsp:txXfrm>
    </dsp:sp>
    <dsp:sp modelId="{55B855FD-C03B-4806-9BD7-2843DB153D42}">
      <dsp:nvSpPr>
        <dsp:cNvPr id="0" name=""/>
        <dsp:cNvSpPr/>
      </dsp:nvSpPr>
      <dsp:spPr>
        <a:xfrm>
          <a:off x="2657437" y="1807950"/>
          <a:ext cx="2328990" cy="13955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2200" kern="1200"/>
        </a:p>
      </dsp:txBody>
      <dsp:txXfrm>
        <a:off x="2657437" y="1807950"/>
        <a:ext cx="2328990" cy="1395530"/>
      </dsp:txXfrm>
    </dsp:sp>
    <dsp:sp modelId="{CFEF2BD7-6408-4A89-8F41-F900F97FC451}">
      <dsp:nvSpPr>
        <dsp:cNvPr id="0" name=""/>
        <dsp:cNvSpPr/>
      </dsp:nvSpPr>
      <dsp:spPr>
        <a:xfrm>
          <a:off x="5296509" y="909380"/>
          <a:ext cx="2328990" cy="793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smtClean="0">
              <a:solidFill>
                <a:schemeClr val="tx1"/>
              </a:solidFill>
            </a:rPr>
            <a:t>Індекс Фішера</a:t>
          </a:r>
          <a:endParaRPr lang="uk-UA" sz="2200" b="1" kern="1200">
            <a:solidFill>
              <a:schemeClr val="tx1"/>
            </a:solidFill>
          </a:endParaRPr>
        </a:p>
      </dsp:txBody>
      <dsp:txXfrm>
        <a:off x="5296509" y="909380"/>
        <a:ext cx="2328990" cy="793057"/>
      </dsp:txXfrm>
    </dsp:sp>
    <dsp:sp modelId="{DAFEE930-A6D8-4DE3-BFB9-6DB63EF82095}">
      <dsp:nvSpPr>
        <dsp:cNvPr id="0" name=""/>
        <dsp:cNvSpPr/>
      </dsp:nvSpPr>
      <dsp:spPr>
        <a:xfrm>
          <a:off x="5312486" y="1749795"/>
          <a:ext cx="2328990" cy="14355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855B9-E50C-4C6C-AA35-ADF602CE4E87}">
      <dsp:nvSpPr>
        <dsp:cNvPr id="0" name=""/>
        <dsp:cNvSpPr/>
      </dsp:nvSpPr>
      <dsp:spPr>
        <a:xfrm>
          <a:off x="3932778" y="1166466"/>
          <a:ext cx="2137548" cy="541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122"/>
              </a:lnTo>
              <a:lnTo>
                <a:pt x="2137548" y="369122"/>
              </a:lnTo>
              <a:lnTo>
                <a:pt x="2137548" y="54165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EE6BF-EE53-4583-819C-491284684863}">
      <dsp:nvSpPr>
        <dsp:cNvPr id="0" name=""/>
        <dsp:cNvSpPr/>
      </dsp:nvSpPr>
      <dsp:spPr>
        <a:xfrm>
          <a:off x="1932891" y="1166466"/>
          <a:ext cx="1999887" cy="541656"/>
        </a:xfrm>
        <a:custGeom>
          <a:avLst/>
          <a:gdLst/>
          <a:ahLst/>
          <a:cxnLst/>
          <a:rect l="0" t="0" r="0" b="0"/>
          <a:pathLst>
            <a:path>
              <a:moveTo>
                <a:pt x="1999887" y="0"/>
              </a:moveTo>
              <a:lnTo>
                <a:pt x="1999887" y="369122"/>
              </a:lnTo>
              <a:lnTo>
                <a:pt x="0" y="369122"/>
              </a:lnTo>
              <a:lnTo>
                <a:pt x="0" y="54165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F890B-8FAC-4A66-A9AF-AAE7AF5AECB9}">
      <dsp:nvSpPr>
        <dsp:cNvPr id="0" name=""/>
        <dsp:cNvSpPr/>
      </dsp:nvSpPr>
      <dsp:spPr>
        <a:xfrm>
          <a:off x="1721889" y="89162"/>
          <a:ext cx="4421777" cy="1077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EB83DB-962B-4974-9656-9EA2C5C7E9E1}">
      <dsp:nvSpPr>
        <dsp:cNvPr id="0" name=""/>
        <dsp:cNvSpPr/>
      </dsp:nvSpPr>
      <dsp:spPr>
        <a:xfrm>
          <a:off x="1928826" y="285751"/>
          <a:ext cx="4421777" cy="10773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smtClean="0">
              <a:solidFill>
                <a:srgbClr val="00B050"/>
              </a:solidFill>
              <a:latin typeface="+mn-lt"/>
            </a:rPr>
            <a:t>База розрахунку:</a:t>
          </a:r>
          <a:endParaRPr lang="uk-UA" sz="2800" b="1" i="1" kern="1200">
            <a:solidFill>
              <a:srgbClr val="00B050"/>
            </a:solidFill>
            <a:latin typeface="+mn-lt"/>
          </a:endParaRPr>
        </a:p>
      </dsp:txBody>
      <dsp:txXfrm>
        <a:off x="1960379" y="317304"/>
        <a:ext cx="4358671" cy="1014198"/>
      </dsp:txXfrm>
    </dsp:sp>
    <dsp:sp modelId="{E9A94BE5-D450-4821-8432-27359474A06F}">
      <dsp:nvSpPr>
        <dsp:cNvPr id="0" name=""/>
        <dsp:cNvSpPr/>
      </dsp:nvSpPr>
      <dsp:spPr>
        <a:xfrm>
          <a:off x="2279" y="1708122"/>
          <a:ext cx="3861223" cy="2078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9E3423-B528-4BF9-98AF-746A2070A5DD}">
      <dsp:nvSpPr>
        <dsp:cNvPr id="0" name=""/>
        <dsp:cNvSpPr/>
      </dsp:nvSpPr>
      <dsp:spPr>
        <a:xfrm>
          <a:off x="209216" y="1904712"/>
          <a:ext cx="3861223" cy="2078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smtClean="0">
              <a:solidFill>
                <a:srgbClr val="002060"/>
              </a:solidFill>
            </a:rPr>
            <a:t>Дані, одержувані шляхом щомісячної реєстрації цін та тарифів на споживчому ринку</a:t>
          </a:r>
          <a:endParaRPr lang="uk-UA" sz="2400" b="1" i="1" kern="1200">
            <a:solidFill>
              <a:srgbClr val="002060"/>
            </a:solidFill>
          </a:endParaRPr>
        </a:p>
      </dsp:txBody>
      <dsp:txXfrm>
        <a:off x="270081" y="1965577"/>
        <a:ext cx="3739493" cy="1956361"/>
      </dsp:txXfrm>
    </dsp:sp>
    <dsp:sp modelId="{C132BDE8-517B-4B8C-8DA0-4B92504F70D9}">
      <dsp:nvSpPr>
        <dsp:cNvPr id="0" name=""/>
        <dsp:cNvSpPr/>
      </dsp:nvSpPr>
      <dsp:spPr>
        <a:xfrm>
          <a:off x="4277376" y="1708122"/>
          <a:ext cx="3585901" cy="20427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F3598B-03C8-4DA0-8529-B1562E68CC5D}">
      <dsp:nvSpPr>
        <dsp:cNvPr id="0" name=""/>
        <dsp:cNvSpPr/>
      </dsp:nvSpPr>
      <dsp:spPr>
        <a:xfrm>
          <a:off x="4484313" y="1904712"/>
          <a:ext cx="3585901" cy="2042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smtClean="0">
              <a:solidFill>
                <a:srgbClr val="C00000"/>
              </a:solidFill>
            </a:rPr>
            <a:t>Дані вибіркового спостереження домогосподарств щодо структури їхніх фактичних витрат на споживання</a:t>
          </a:r>
          <a:endParaRPr lang="uk-UA" sz="2400" b="1" i="0" kern="1200">
            <a:solidFill>
              <a:srgbClr val="C00000"/>
            </a:solidFill>
          </a:endParaRPr>
        </a:p>
      </dsp:txBody>
      <dsp:txXfrm>
        <a:off x="4544144" y="1964543"/>
        <a:ext cx="3466239" cy="19231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B1DF4-D7F9-4155-A3BF-99164C6244E2}">
      <dsp:nvSpPr>
        <dsp:cNvPr id="0" name=""/>
        <dsp:cNvSpPr/>
      </dsp:nvSpPr>
      <dsp:spPr>
        <a:xfrm rot="5400000">
          <a:off x="-258364" y="260663"/>
          <a:ext cx="1722429" cy="1205700"/>
        </a:xfrm>
        <a:prstGeom prst="chevron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smtClean="0"/>
            <a:t> </a:t>
          </a:r>
          <a:endParaRPr lang="uk-UA" sz="3300" kern="1200"/>
        </a:p>
      </dsp:txBody>
      <dsp:txXfrm rot="-5400000">
        <a:off x="1" y="605148"/>
        <a:ext cx="1205700" cy="516729"/>
      </dsp:txXfrm>
    </dsp:sp>
    <dsp:sp modelId="{9034BBAA-318A-4AE1-B89F-06BCD673E857}">
      <dsp:nvSpPr>
        <dsp:cNvPr id="0" name=""/>
        <dsp:cNvSpPr/>
      </dsp:nvSpPr>
      <dsp:spPr>
        <a:xfrm rot="5400000">
          <a:off x="3650679" y="-2442679"/>
          <a:ext cx="1119579" cy="6009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smtClean="0"/>
            <a:t>Відображує зміни цін лише на товари і послуги, які купують домогосподарства</a:t>
          </a:r>
          <a:endParaRPr lang="uk-UA" sz="2600" kern="1200"/>
        </a:p>
      </dsp:txBody>
      <dsp:txXfrm rot="-5400000">
        <a:off x="1205701" y="56952"/>
        <a:ext cx="5954884" cy="1010273"/>
      </dsp:txXfrm>
    </dsp:sp>
    <dsp:sp modelId="{0FA865C2-7920-450C-9AB2-F7374C097118}">
      <dsp:nvSpPr>
        <dsp:cNvPr id="0" name=""/>
        <dsp:cNvSpPr/>
      </dsp:nvSpPr>
      <dsp:spPr>
        <a:xfrm rot="5400000">
          <a:off x="-258364" y="1790322"/>
          <a:ext cx="1722429" cy="1205700"/>
        </a:xfrm>
        <a:prstGeom prst="chevron">
          <a:avLst/>
        </a:prstGeom>
        <a:solidFill>
          <a:schemeClr val="accent4">
            <a:shade val="80000"/>
            <a:hueOff val="-240521"/>
            <a:satOff val="-9360"/>
            <a:lumOff val="14884"/>
            <a:alphaOff val="0"/>
          </a:schemeClr>
        </a:solidFill>
        <a:ln w="12700" cap="flat" cmpd="sng" algn="ctr">
          <a:solidFill>
            <a:schemeClr val="accent4">
              <a:shade val="80000"/>
              <a:hueOff val="-240521"/>
              <a:satOff val="-9360"/>
              <a:lumOff val="14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smtClean="0"/>
            <a:t> </a:t>
          </a:r>
          <a:endParaRPr lang="uk-UA" sz="3300" kern="1200"/>
        </a:p>
      </dsp:txBody>
      <dsp:txXfrm rot="-5400000">
        <a:off x="1" y="2134807"/>
        <a:ext cx="1205700" cy="516729"/>
      </dsp:txXfrm>
    </dsp:sp>
    <dsp:sp modelId="{C81D1FBD-1D23-46E5-99DC-4ABDB499BE2F}">
      <dsp:nvSpPr>
        <dsp:cNvPr id="0" name=""/>
        <dsp:cNvSpPr/>
      </dsp:nvSpPr>
      <dsp:spPr>
        <a:xfrm rot="5400000">
          <a:off x="3650679" y="-913021"/>
          <a:ext cx="1119579" cy="6009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240521"/>
              <a:satOff val="-9360"/>
              <a:lumOff val="14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smtClean="0"/>
            <a:t>Враховує ціни як на вітчизняні, так і на імпортні товари і послуги</a:t>
          </a:r>
          <a:endParaRPr lang="uk-UA" sz="2600" kern="1200"/>
        </a:p>
      </dsp:txBody>
      <dsp:txXfrm rot="-5400000">
        <a:off x="1205701" y="1586610"/>
        <a:ext cx="5954884" cy="1010273"/>
      </dsp:txXfrm>
    </dsp:sp>
    <dsp:sp modelId="{D5BD5BFB-3A14-4C9E-B4B7-74E37AE96AF4}">
      <dsp:nvSpPr>
        <dsp:cNvPr id="0" name=""/>
        <dsp:cNvSpPr/>
      </dsp:nvSpPr>
      <dsp:spPr>
        <a:xfrm rot="5400000">
          <a:off x="-258364" y="3319980"/>
          <a:ext cx="1722429" cy="1205700"/>
        </a:xfrm>
        <a:prstGeom prst="chevron">
          <a:avLst/>
        </a:prstGeom>
        <a:solidFill>
          <a:schemeClr val="accent4">
            <a:shade val="80000"/>
            <a:hueOff val="-481043"/>
            <a:satOff val="-18720"/>
            <a:lumOff val="29768"/>
            <a:alphaOff val="0"/>
          </a:schemeClr>
        </a:solidFill>
        <a:ln w="12700" cap="flat" cmpd="sng" algn="ctr">
          <a:solidFill>
            <a:schemeClr val="accent4">
              <a:shade val="80000"/>
              <a:hueOff val="-481043"/>
              <a:satOff val="-18720"/>
              <a:lumOff val="29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smtClean="0"/>
            <a:t> </a:t>
          </a:r>
          <a:endParaRPr lang="uk-UA" sz="3300" kern="1200"/>
        </a:p>
      </dsp:txBody>
      <dsp:txXfrm rot="-5400000">
        <a:off x="1" y="3664465"/>
        <a:ext cx="1205700" cy="516729"/>
      </dsp:txXfrm>
    </dsp:sp>
    <dsp:sp modelId="{95819CDF-A1F2-4046-BAE5-5696B88AA04D}">
      <dsp:nvSpPr>
        <dsp:cNvPr id="0" name=""/>
        <dsp:cNvSpPr/>
      </dsp:nvSpPr>
      <dsp:spPr>
        <a:xfrm rot="5400000">
          <a:off x="3650679" y="616636"/>
          <a:ext cx="1119579" cy="60095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-481043"/>
              <a:satOff val="-18720"/>
              <a:lumOff val="29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600" kern="1200" smtClean="0"/>
            <a:t>Обчислюється для незмінного набору товарів і послуг</a:t>
          </a:r>
          <a:endParaRPr lang="uk-UA" sz="2600" kern="1200"/>
        </a:p>
      </dsp:txBody>
      <dsp:txXfrm rot="-5400000">
        <a:off x="1205701" y="3116268"/>
        <a:ext cx="5954884" cy="10102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4D835-AB84-4928-AA64-6B6C180820A0}">
      <dsp:nvSpPr>
        <dsp:cNvPr id="0" name=""/>
        <dsp:cNvSpPr/>
      </dsp:nvSpPr>
      <dsp:spPr>
        <a:xfrm>
          <a:off x="0" y="30772"/>
          <a:ext cx="7429552" cy="37346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smtClean="0"/>
            <a:t>Визначається як співівдношення номінального та реального ВВП у поточному періоді:</a:t>
          </a:r>
        </a:p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800" kern="1200" smtClean="0"/>
        </a:p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800" kern="1200"/>
        </a:p>
      </dsp:txBody>
      <dsp:txXfrm>
        <a:off x="182310" y="213082"/>
        <a:ext cx="7064932" cy="33700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321C0-D609-46EA-87F7-9F087A41A59F}">
      <dsp:nvSpPr>
        <dsp:cNvPr id="0" name=""/>
        <dsp:cNvSpPr/>
      </dsp:nvSpPr>
      <dsp:spPr>
        <a:xfrm>
          <a:off x="2522125" y="2598129"/>
          <a:ext cx="2643204" cy="210242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smtClean="0">
              <a:latin typeface="Arial Black" pitchFamily="34" charset="0"/>
            </a:rPr>
            <a:t>Особливості дефлятора ВВП</a:t>
          </a:r>
          <a:endParaRPr lang="uk-UA" sz="2000" b="1" kern="1200">
            <a:latin typeface="Arial Black" pitchFamily="34" charset="0"/>
          </a:endParaRPr>
        </a:p>
      </dsp:txBody>
      <dsp:txXfrm>
        <a:off x="2909213" y="2906021"/>
        <a:ext cx="1869028" cy="1486636"/>
      </dsp:txXfrm>
    </dsp:sp>
    <dsp:sp modelId="{A57A9350-75D7-4B5B-889D-76AEC1493A70}">
      <dsp:nvSpPr>
        <dsp:cNvPr id="0" name=""/>
        <dsp:cNvSpPr/>
      </dsp:nvSpPr>
      <dsp:spPr>
        <a:xfrm rot="12900000">
          <a:off x="1292616" y="2133668"/>
          <a:ext cx="1628747" cy="59918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70C4E8-6A9D-42D6-A8F4-0E1DFA709336}">
      <dsp:nvSpPr>
        <dsp:cNvPr id="0" name=""/>
        <dsp:cNvSpPr/>
      </dsp:nvSpPr>
      <dsp:spPr>
        <a:xfrm>
          <a:off x="-124040" y="1167237"/>
          <a:ext cx="3127870" cy="159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i="0" kern="1200" smtClean="0"/>
            <a:t>Відображує зміни цін на всі вироблені товари і послуги, що входять до складу ВВП</a:t>
          </a:r>
          <a:endParaRPr lang="uk-UA" sz="2300" b="1" i="0" kern="1200"/>
        </a:p>
      </dsp:txBody>
      <dsp:txXfrm>
        <a:off x="-77241" y="1214036"/>
        <a:ext cx="3034272" cy="1504241"/>
      </dsp:txXfrm>
    </dsp:sp>
    <dsp:sp modelId="{B9D55468-C42A-459F-A8B9-6426809DF358}">
      <dsp:nvSpPr>
        <dsp:cNvPr id="0" name=""/>
        <dsp:cNvSpPr/>
      </dsp:nvSpPr>
      <dsp:spPr>
        <a:xfrm rot="16200000">
          <a:off x="2953855" y="1305078"/>
          <a:ext cx="1779745" cy="59918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37607A-033A-41F6-B7D7-18B45EAFBD86}">
      <dsp:nvSpPr>
        <dsp:cNvPr id="0" name=""/>
        <dsp:cNvSpPr/>
      </dsp:nvSpPr>
      <dsp:spPr>
        <a:xfrm>
          <a:off x="2317302" y="85795"/>
          <a:ext cx="3052852" cy="1258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smtClean="0"/>
            <a:t>Враховує лише ціни на вітчизняні товари і послуги</a:t>
          </a:r>
          <a:endParaRPr lang="uk-UA" sz="2200" b="1" kern="1200"/>
        </a:p>
      </dsp:txBody>
      <dsp:txXfrm>
        <a:off x="2354148" y="122641"/>
        <a:ext cx="2979160" cy="1184318"/>
      </dsp:txXfrm>
    </dsp:sp>
    <dsp:sp modelId="{C8E98EC1-D4F8-4E0F-B28A-A40F256AD29C}">
      <dsp:nvSpPr>
        <dsp:cNvPr id="0" name=""/>
        <dsp:cNvSpPr/>
      </dsp:nvSpPr>
      <dsp:spPr>
        <a:xfrm rot="19500000">
          <a:off x="4766091" y="2133668"/>
          <a:ext cx="1628747" cy="59918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1EF241-9528-4C85-A5C7-F91C08EA1F89}">
      <dsp:nvSpPr>
        <dsp:cNvPr id="0" name=""/>
        <dsp:cNvSpPr/>
      </dsp:nvSpPr>
      <dsp:spPr>
        <a:xfrm>
          <a:off x="4584340" y="1167237"/>
          <a:ext cx="3326442" cy="1597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smtClean="0"/>
            <a:t>При обчисленні враховуються зміни, які відбуваються в структурі споживчого кошика</a:t>
          </a:r>
          <a:endParaRPr lang="uk-UA" sz="2200" b="1" kern="1200"/>
        </a:p>
      </dsp:txBody>
      <dsp:txXfrm>
        <a:off x="4631139" y="1214036"/>
        <a:ext cx="3232844" cy="15042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12DF2-B2A4-445D-BAF2-97FBAA3E7479}">
      <dsp:nvSpPr>
        <dsp:cNvPr id="0" name=""/>
        <dsp:cNvSpPr/>
      </dsp:nvSpPr>
      <dsp:spPr>
        <a:xfrm rot="16200000">
          <a:off x="-392868" y="250660"/>
          <a:ext cx="4643486" cy="385639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>
              <a:solidFill>
                <a:schemeClr val="tx1"/>
              </a:solidFill>
            </a:rPr>
            <a:t>Головна перевага ІСЦ – відносна простота та оперативність обчислення, на відміну від Дефлятора ВВП, який через трудомісткість розрахунків обчислюють не частіше одного разу на квартал.</a:t>
          </a:r>
          <a:endParaRPr lang="ru-RU" sz="1700" b="1" kern="1200">
            <a:solidFill>
              <a:schemeClr val="tx1"/>
            </a:solidFill>
          </a:endParaRPr>
        </a:p>
      </dsp:txBody>
      <dsp:txXfrm rot="5400000">
        <a:off x="677" y="1017986"/>
        <a:ext cx="3181527" cy="2321743"/>
      </dsp:txXfrm>
    </dsp:sp>
    <dsp:sp modelId="{6F0C57D0-F90A-4D26-AB2A-2C0E95A4A3AF}">
      <dsp:nvSpPr>
        <dsp:cNvPr id="0" name=""/>
        <dsp:cNvSpPr/>
      </dsp:nvSpPr>
      <dsp:spPr>
        <a:xfrm rot="5400000">
          <a:off x="3678999" y="250660"/>
          <a:ext cx="4643486" cy="385639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-16539272"/>
                <a:satOff val="26822"/>
                <a:lumOff val="19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-16539272"/>
                <a:satOff val="26822"/>
                <a:lumOff val="197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-16539272"/>
                <a:satOff val="26822"/>
                <a:lumOff val="197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smtClean="0">
              <a:solidFill>
                <a:schemeClr val="tx1"/>
              </a:solidFill>
            </a:rPr>
            <a:t>Головна перевага Дефлятора ВВП – охоплює не лише кінцеве споживання, а й інші складові ВВП.</a:t>
          </a:r>
          <a:endParaRPr lang="uk-UA" sz="2000" b="1" i="0" kern="1200">
            <a:solidFill>
              <a:schemeClr val="tx1"/>
            </a:solidFill>
          </a:endParaRPr>
        </a:p>
      </dsp:txBody>
      <dsp:txXfrm rot="-5400000">
        <a:off x="4747413" y="1017987"/>
        <a:ext cx="3181527" cy="2321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004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312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59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90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128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508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502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601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25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225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824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E826ED09-0520-44C8-9345-3ECBB39BBD3D}" type="datetimeFigureOut">
              <a:rPr lang="ru-RU" smtClean="0"/>
              <a:t>12.02.2014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94BDD7A2-E66D-453F-A553-BB46C0EF35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1900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6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wmf"/><Relationship Id="rId5" Type="http://schemas.openxmlformats.org/officeDocument/2006/relationships/diagramQuickStyle" Target="../diagrams/quickStyle1.xml"/><Relationship Id="rId10" Type="http://schemas.openxmlformats.org/officeDocument/2006/relationships/oleObject" Target="../embeddings/oleObject2.bin"/><Relationship Id="rId4" Type="http://schemas.openxmlformats.org/officeDocument/2006/relationships/diagramLayout" Target="../diagrams/layout1.xml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4.xml"/><Relationship Id="rId11" Type="http://schemas.openxmlformats.org/officeDocument/2006/relationships/image" Target="../media/image8.wmf"/><Relationship Id="rId5" Type="http://schemas.openxmlformats.org/officeDocument/2006/relationships/diagramQuickStyle" Target="../diagrams/quickStyle4.xml"/><Relationship Id="rId10" Type="http://schemas.openxmlformats.org/officeDocument/2006/relationships/oleObject" Target="../embeddings/oleObject5.bin"/><Relationship Id="rId4" Type="http://schemas.openxmlformats.org/officeDocument/2006/relationships/diagramLayout" Target="../diagrams/layout4.xml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4316"/>
            <a:ext cx="9149755" cy="6862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6143668" cy="1100158"/>
          </a:xfrm>
        </p:spPr>
        <p:txBody>
          <a:bodyPr>
            <a:normAutofit fontScale="90000"/>
          </a:bodyPr>
          <a:lstStyle/>
          <a:p>
            <a:pPr algn="ctr"/>
            <a:r>
              <a:rPr lang="uk-UA" smtClean="0">
                <a:ln>
                  <a:solidFill>
                    <a:schemeClr val="accent2">
                      <a:lumMod val="75000"/>
                    </a:schemeClr>
                  </a:solidFill>
                </a:ln>
                <a:latin typeface="Arial Black" pitchFamily="34" charset="0"/>
              </a:rPr>
              <a:t>Переваги та недоліки ІСЦ та Дефлятора ВВП:</a:t>
            </a:r>
            <a:endParaRPr lang="uk-UA">
              <a:ln>
                <a:solidFill>
                  <a:schemeClr val="accent2">
                    <a:lumMod val="75000"/>
                  </a:schemeClr>
                </a:solidFill>
              </a:ln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714488"/>
          <a:ext cx="7929618" cy="435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uk-UA" dirty="0" err="1" smtClean="0"/>
              <a:t>ідготувала</a:t>
            </a:r>
            <a:r>
              <a:rPr lang="uk-UA" dirty="0" smtClean="0"/>
              <a:t> Анна </a:t>
            </a:r>
            <a:r>
              <a:rPr lang="uk-UA" dirty="0" err="1" smtClean="0"/>
              <a:t>Єлісєєва</a:t>
            </a:r>
            <a:r>
              <a:rPr lang="uk-UA" dirty="0" smtClean="0"/>
              <a:t> 11-А</a:t>
            </a:r>
            <a:endParaRPr lang="uk-UA" dirty="0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301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857365"/>
            <a:ext cx="7786742" cy="4429156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>
                <a:solidFill>
                  <a:schemeClr val="tx1"/>
                </a:solidFill>
              </a:rPr>
              <a:t>Номінальний ВВП </a:t>
            </a:r>
            <a:r>
              <a:rPr lang="uk-UA" sz="2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– це ВВП, який обчислюється у фактичних цінах поточного року. До таких цін відносяться ціни того року, який є предметом обчислення.</a:t>
            </a:r>
          </a:p>
          <a:p>
            <a:pPr algn="just"/>
            <a:r>
              <a:rPr lang="uk-UA" sz="3200" b="1" dirty="0"/>
              <a:t>Реальний ВВП </a:t>
            </a:r>
            <a:r>
              <a:rPr lang="uk-UA" sz="28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– це ВВП, який обчислюється в порівнянних (постійних) цінах, тобто у фактичних цінах того року, що приймається за базу розрахунків.</a:t>
            </a:r>
            <a:endParaRPr lang="uk-UA" sz="2800" b="1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04664"/>
            <a:ext cx="8143932" cy="5667543"/>
          </a:xfrm>
        </p:spPr>
        <p:txBody>
          <a:bodyPr>
            <a:normAutofit/>
          </a:bodyPr>
          <a:lstStyle/>
          <a:p>
            <a:pPr algn="just"/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Номінальний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ВВП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вимірюється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цінах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поточного року,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включає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інфляційну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зміну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і тому не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може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використовуватися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для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визначення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реальної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динаміки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виробництва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 </a:t>
            </a:r>
            <a:endParaRPr lang="ru-RU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just"/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just"/>
            <a:endParaRPr lang="ru-RU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/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Реальний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ВВП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вимірюється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цінах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базового року,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тобто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незмінних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цінах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року,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обраного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за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базовий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абстрагується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від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динаміки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цін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і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може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використовуватися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для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обчислення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темпів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зміни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b="1" spc="50" dirty="0" err="1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виробництва</a:t>
            </a:r>
            <a:r>
              <a:rPr lang="ru-RU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</a:t>
            </a:r>
            <a:endParaRPr lang="uk-UA" b="1" spc="50" dirty="0" smtClean="0">
              <a:ln w="13500">
                <a:solidFill>
                  <a:schemeClr val="tx1"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endParaRPr lang="uk-UA" dirty="0"/>
          </a:p>
        </p:txBody>
      </p:sp>
      <p:pic>
        <p:nvPicPr>
          <p:cNvPr id="5" name="Рисунок 4" descr="http://library.if.ua/Content/images/9/27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1880" y="1772816"/>
            <a:ext cx="3643338" cy="101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lv.com.ua/images/9/30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004" y="4941168"/>
            <a:ext cx="350046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42918"/>
            <a:ext cx="7572428" cy="1385910"/>
          </a:xfrm>
        </p:spPr>
        <p:txBody>
          <a:bodyPr>
            <a:normAutofit fontScale="90000"/>
          </a:bodyPr>
          <a:lstStyle/>
          <a:p>
            <a:pPr algn="ctr"/>
            <a:r>
              <a:rPr lang="uk-UA" smtClean="0">
                <a:latin typeface="Arial Black" pitchFamily="34" charset="0"/>
              </a:rPr>
              <a:t>Для визначення зміни ВВП використовуються індекси цін:</a:t>
            </a:r>
            <a:endParaRPr lang="uk-UA"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1981201"/>
          <a:ext cx="7643866" cy="4376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14400" y="3929063"/>
          <a:ext cx="2170113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8" imgW="952200" imgH="482400" progId="Equation.3">
                  <p:embed/>
                </p:oleObj>
              </mc:Choice>
              <mc:Fallback>
                <p:oleObj name="Формула" r:id="rId8" imgW="9522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29063"/>
                        <a:ext cx="2170113" cy="121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455988" y="3929063"/>
          <a:ext cx="22336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Формула" r:id="rId10" imgW="939600" imgH="482400" progId="Equation.3">
                  <p:embed/>
                </p:oleObj>
              </mc:Choice>
              <mc:Fallback>
                <p:oleObj name="Формула" r:id="rId10" imgW="93960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3929063"/>
                        <a:ext cx="2233612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6127750" y="4092575"/>
          <a:ext cx="23193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Формула" r:id="rId12" imgW="850680" imgH="253800" progId="Equation.3">
                  <p:embed/>
                </p:oleObj>
              </mc:Choice>
              <mc:Fallback>
                <p:oleObj name="Формула" r:id="rId12" imgW="85068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0" y="4092575"/>
                        <a:ext cx="2319338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86742" cy="1714512"/>
          </a:xfrm>
        </p:spPr>
        <p:txBody>
          <a:bodyPr>
            <a:noAutofit/>
          </a:bodyPr>
          <a:lstStyle/>
          <a:p>
            <a:pPr algn="just"/>
            <a:r>
              <a:rPr lang="uk-UA" sz="2800" smtClean="0">
                <a:ln>
                  <a:solidFill>
                    <a:srgbClr val="C00000"/>
                  </a:solidFill>
                </a:ln>
                <a:latin typeface="Arial Black" pitchFamily="34" charset="0"/>
              </a:rPr>
              <a:t>Індекс споживчих цін </a:t>
            </a:r>
            <a:r>
              <a:rPr lang="uk-UA" sz="2800" smtClean="0">
                <a:latin typeface="Arial Black" pitchFamily="34" charset="0"/>
              </a:rPr>
              <a:t>– відображує зміни загального рівня цін на товари і послуги, які купує населення для невиробничого споживання.</a:t>
            </a:r>
            <a:endParaRPr lang="uk-UA" sz="2800"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285992"/>
          <a:ext cx="807249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715304" cy="808038"/>
          </a:xfrm>
        </p:spPr>
        <p:txBody>
          <a:bodyPr>
            <a:noAutofit/>
          </a:bodyPr>
          <a:lstStyle/>
          <a:p>
            <a:r>
              <a:rPr lang="uk-UA" sz="2800" smtClean="0">
                <a:latin typeface="Arial Black" pitchFamily="34" charset="0"/>
              </a:rPr>
              <a:t>Особливості Індексу споживчих цін:</a:t>
            </a:r>
            <a:endParaRPr lang="uk-UA" sz="2800"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00100" y="1428736"/>
          <a:ext cx="7215238" cy="478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6858048" cy="1243034"/>
          </a:xfrm>
        </p:spPr>
        <p:txBody>
          <a:bodyPr>
            <a:normAutofit/>
          </a:bodyPr>
          <a:lstStyle/>
          <a:p>
            <a:r>
              <a:rPr lang="uk-UA" sz="2800" smtClean="0">
                <a:ln>
                  <a:solidFill>
                    <a:srgbClr val="FFC000"/>
                  </a:solidFill>
                </a:ln>
                <a:latin typeface="Arial Black" pitchFamily="34" charset="0"/>
              </a:rPr>
              <a:t>Дефлятор ВВП – характеризує динаміку загального рівня цін.</a:t>
            </a:r>
            <a:endParaRPr lang="uk-UA" sz="2800">
              <a:ln>
                <a:solidFill>
                  <a:srgbClr val="FFC000"/>
                </a:solidFill>
              </a:ln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981201"/>
          <a:ext cx="7429552" cy="384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Формула" r:id="rId8" imgW="914400" imgH="215640" progId="Equation.3">
                  <p:embed/>
                </p:oleObj>
              </mc:Choice>
              <mc:Fallback>
                <p:oleObj name="Формула" r:id="rId8" imgW="914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071802" y="4143380"/>
          <a:ext cx="2928958" cy="1230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10" imgW="761760" imgH="444240" progId="Equation.3">
                  <p:embed/>
                </p:oleObj>
              </mc:Choice>
              <mc:Fallback>
                <p:oleObj name="Формула" r:id="rId10" imgW="76176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4143380"/>
                        <a:ext cx="2928958" cy="12303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792162"/>
            <a:ext cx="6715172" cy="808038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>
                <a:solidFill>
                  <a:schemeClr val="tx1"/>
                </a:solidFill>
              </a:rPr>
              <a:t>“Ідеальний” індекс Фішера</a:t>
            </a:r>
            <a:endParaRPr lang="uk-UA" sz="5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981201"/>
            <a:ext cx="7429552" cy="38413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800" b="1" dirty="0" smtClean="0"/>
              <a:t>	</a:t>
            </a:r>
            <a:r>
              <a:rPr lang="ru-RU" b="1" dirty="0">
                <a:solidFill>
                  <a:srgbClr val="FF0000"/>
                </a:solidFill>
              </a:rPr>
              <a:t>	</a:t>
            </a:r>
            <a:r>
              <a:rPr lang="ru-RU" b="1" dirty="0" err="1">
                <a:solidFill>
                  <a:srgbClr val="FF0000"/>
                </a:solidFill>
              </a:rPr>
              <a:t>Цей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індекс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оцінює</a:t>
            </a:r>
            <a:r>
              <a:rPr lang="ru-RU" b="1" dirty="0">
                <a:solidFill>
                  <a:srgbClr val="FF0000"/>
                </a:solidFill>
              </a:rPr>
              <a:t> не </a:t>
            </a:r>
            <a:r>
              <a:rPr lang="ru-RU" b="1" dirty="0" err="1">
                <a:solidFill>
                  <a:srgbClr val="FF0000"/>
                </a:solidFill>
              </a:rPr>
              <a:t>тільки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вартість</a:t>
            </a:r>
            <a:r>
              <a:rPr lang="ru-RU" b="1" dirty="0">
                <a:solidFill>
                  <a:srgbClr val="FF0000"/>
                </a:solidFill>
              </a:rPr>
              <a:t> набору </a:t>
            </a:r>
            <a:r>
              <a:rPr lang="ru-RU" b="1" dirty="0" err="1">
                <a:solidFill>
                  <a:srgbClr val="FF0000"/>
                </a:solidFill>
              </a:rPr>
              <a:t>товарів</a:t>
            </a:r>
            <a:r>
              <a:rPr lang="ru-RU" b="1" dirty="0">
                <a:solidFill>
                  <a:srgbClr val="FF0000"/>
                </a:solidFill>
              </a:rPr>
              <a:t> базисного </a:t>
            </a:r>
            <a:r>
              <a:rPr lang="ru-RU" b="1" dirty="0" err="1">
                <a:solidFill>
                  <a:srgbClr val="FF0000"/>
                </a:solidFill>
              </a:rPr>
              <a:t>періоду</a:t>
            </a:r>
            <a:r>
              <a:rPr lang="ru-RU" b="1" dirty="0">
                <a:solidFill>
                  <a:srgbClr val="FF0000"/>
                </a:solidFill>
              </a:rPr>
              <a:t> за </a:t>
            </a:r>
            <a:r>
              <a:rPr lang="ru-RU" b="1" dirty="0" err="1">
                <a:solidFill>
                  <a:srgbClr val="FF0000"/>
                </a:solidFill>
              </a:rPr>
              <a:t>цінами</a:t>
            </a:r>
            <a:r>
              <a:rPr lang="ru-RU" b="1" dirty="0">
                <a:solidFill>
                  <a:srgbClr val="FF0000"/>
                </a:solidFill>
              </a:rPr>
              <a:t> поточного, але і </a:t>
            </a:r>
            <a:r>
              <a:rPr lang="ru-RU" b="1" dirty="0" err="1">
                <a:solidFill>
                  <a:srgbClr val="FF0000"/>
                </a:solidFill>
              </a:rPr>
              <a:t>вартість</a:t>
            </a:r>
            <a:r>
              <a:rPr lang="ru-RU" b="1" dirty="0">
                <a:solidFill>
                  <a:srgbClr val="FF0000"/>
                </a:solidFill>
              </a:rPr>
              <a:t> набору </a:t>
            </a:r>
            <a:r>
              <a:rPr lang="ru-RU" b="1" dirty="0" err="1">
                <a:solidFill>
                  <a:srgbClr val="FF0000"/>
                </a:solidFill>
              </a:rPr>
              <a:t>товарів</a:t>
            </a:r>
            <a:r>
              <a:rPr lang="ru-RU" b="1" dirty="0">
                <a:solidFill>
                  <a:srgbClr val="FF0000"/>
                </a:solidFill>
              </a:rPr>
              <a:t> поточного </a:t>
            </a:r>
            <a:r>
              <a:rPr lang="ru-RU" b="1" dirty="0" err="1">
                <a:solidFill>
                  <a:srgbClr val="FF0000"/>
                </a:solidFill>
              </a:rPr>
              <a:t>періоду</a:t>
            </a:r>
            <a:r>
              <a:rPr lang="ru-RU" b="1" dirty="0">
                <a:solidFill>
                  <a:srgbClr val="FF0000"/>
                </a:solidFill>
              </a:rPr>
              <a:t> за </a:t>
            </a:r>
            <a:r>
              <a:rPr lang="ru-RU" b="1" dirty="0" err="1">
                <a:solidFill>
                  <a:srgbClr val="FF0000"/>
                </a:solidFill>
              </a:rPr>
              <a:t>цінами</a:t>
            </a:r>
            <a:r>
              <a:rPr lang="ru-RU" b="1" dirty="0">
                <a:solidFill>
                  <a:srgbClr val="FF0000"/>
                </a:solidFill>
              </a:rPr>
              <a:t> базисного. Дана формула </a:t>
            </a:r>
            <a:r>
              <a:rPr lang="ru-RU" b="1" dirty="0" err="1">
                <a:solidFill>
                  <a:srgbClr val="FF0000"/>
                </a:solidFill>
              </a:rPr>
              <a:t>застосовується</a:t>
            </a:r>
            <a:r>
              <a:rPr lang="ru-RU" b="1" dirty="0">
                <a:solidFill>
                  <a:srgbClr val="FF0000"/>
                </a:solidFill>
              </a:rPr>
              <a:t> у </a:t>
            </a:r>
            <a:r>
              <a:rPr lang="ru-RU" b="1" dirty="0" err="1">
                <a:solidFill>
                  <a:srgbClr val="FF0000"/>
                </a:solidFill>
              </a:rPr>
              <a:t>випадках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труднощів</a:t>
            </a:r>
            <a:r>
              <a:rPr lang="ru-RU" b="1" dirty="0">
                <a:solidFill>
                  <a:srgbClr val="FF0000"/>
                </a:solidFill>
              </a:rPr>
              <a:t> з </a:t>
            </a:r>
            <a:r>
              <a:rPr lang="ru-RU" b="1" dirty="0" err="1">
                <a:solidFill>
                  <a:srgbClr val="FF0000"/>
                </a:solidFill>
              </a:rPr>
              <a:t>вибором</a:t>
            </a:r>
            <a:r>
              <a:rPr lang="ru-RU" b="1" dirty="0">
                <a:solidFill>
                  <a:srgbClr val="FF0000"/>
                </a:solidFill>
              </a:rPr>
              <a:t> ваг </a:t>
            </a:r>
            <a:r>
              <a:rPr lang="ru-RU" b="1" dirty="0" err="1">
                <a:solidFill>
                  <a:srgbClr val="FF0000"/>
                </a:solidFill>
              </a:rPr>
              <a:t>або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значної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зміни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структ</a:t>
            </a:r>
            <a:r>
              <a:rPr lang="uk-UA" b="1" dirty="0">
                <a:solidFill>
                  <a:srgbClr val="FF0000"/>
                </a:solidFill>
              </a:rPr>
              <a:t>у</a:t>
            </a:r>
            <a:r>
              <a:rPr lang="ru-RU" b="1" dirty="0" err="1">
                <a:solidFill>
                  <a:srgbClr val="FF0000"/>
                </a:solidFill>
              </a:rPr>
              <a:t>ри</a:t>
            </a:r>
            <a:r>
              <a:rPr lang="ru-RU" b="1" dirty="0">
                <a:solidFill>
                  <a:srgbClr val="FF0000"/>
                </a:solidFill>
              </a:rPr>
              <a:t> ваг: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80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	</a:t>
            </a:r>
          </a:p>
          <a:p>
            <a:pPr>
              <a:spcBef>
                <a:spcPts val="0"/>
              </a:spcBef>
              <a:buNone/>
            </a:pPr>
            <a:endParaRPr lang="ru-RU" dirty="0" smtClean="0"/>
          </a:p>
          <a:p>
            <a:pPr>
              <a:spcBef>
                <a:spcPts val="0"/>
              </a:spcBef>
              <a:buNone/>
            </a:pPr>
            <a:endParaRPr lang="ru-RU" dirty="0" smtClean="0"/>
          </a:p>
          <a:p>
            <a:pPr>
              <a:spcBef>
                <a:spcPts val="0"/>
              </a:spcBef>
              <a:buNone/>
            </a:pPr>
            <a:endParaRPr lang="ru-RU" dirty="0" smtClean="0"/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			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	</a:t>
            </a:r>
          </a:p>
          <a:p>
            <a:pPr>
              <a:spcBef>
                <a:spcPts val="0"/>
              </a:spcBef>
              <a:buNone/>
            </a:pPr>
            <a:endParaRPr lang="uk-UA" sz="2400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071802" y="4357694"/>
          <a:ext cx="3143272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Формула" r:id="rId3" imgW="850680" imgH="253800" progId="Equation.3">
                  <p:embed/>
                </p:oleObj>
              </mc:Choice>
              <mc:Fallback>
                <p:oleObj name="Формула" r:id="rId3" imgW="85068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4357694"/>
                        <a:ext cx="3143272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4625" y="3901887"/>
            <a:ext cx="4089623" cy="2726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429684" cy="808038"/>
          </a:xfrm>
        </p:spPr>
        <p:txBody>
          <a:bodyPr>
            <a:noAutofit/>
          </a:bodyPr>
          <a:lstStyle/>
          <a:p>
            <a:r>
              <a:rPr lang="uk-UA" sz="28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3. Дефлятор ВВП як показник рівня цін.</a:t>
            </a:r>
            <a:endParaRPr lang="uk-UA" sz="2800"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428736"/>
          <a:ext cx="7786742" cy="478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істо">
  <a:themeElements>
    <a:clrScheme name="Місто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іст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істо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44E3BB9A-3BF5-4BE4-90CF-48BFABC785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TC103457491[[fn=Міський]]</Template>
  <TotalTime>364</TotalTime>
  <Words>309</Words>
  <Application>Microsoft Office PowerPoint</Application>
  <PresentationFormat>Екран (4:3)</PresentationFormat>
  <Paragraphs>41</Paragraphs>
  <Slides>11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 Light</vt:lpstr>
      <vt:lpstr>Місто</vt:lpstr>
      <vt:lpstr>Формула</vt:lpstr>
      <vt:lpstr>Презентація PowerPoint</vt:lpstr>
      <vt:lpstr>Презентація PowerPoint</vt:lpstr>
      <vt:lpstr>Презентація PowerPoint</vt:lpstr>
      <vt:lpstr>Для визначення зміни ВВП використовуються індекси цін:</vt:lpstr>
      <vt:lpstr>Індекс споживчих цін – відображує зміни загального рівня цін на товари і послуги, які купує населення для невиробничого споживання.</vt:lpstr>
      <vt:lpstr>Особливості Індексу споживчих цін:</vt:lpstr>
      <vt:lpstr>Дефлятор ВВП – характеризує динаміку загального рівня цін.</vt:lpstr>
      <vt:lpstr>“Ідеальний” індекс Фішера</vt:lpstr>
      <vt:lpstr>3. Дефлятор ВВП як показник рівня цін.</vt:lpstr>
      <vt:lpstr>Переваги та недоліки ІСЦ та Дефлятора ВВП:</vt:lpstr>
      <vt:lpstr>Підготувала Анна Єлісєєва 11-А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НОМЕ</dc:creator>
  <cp:lastModifiedBy>Анна Елисеева</cp:lastModifiedBy>
  <cp:revision>29</cp:revision>
  <dcterms:created xsi:type="dcterms:W3CDTF">2011-10-10T16:05:31Z</dcterms:created>
  <dcterms:modified xsi:type="dcterms:W3CDTF">2014-02-12T21:16:01Z</dcterms:modified>
</cp:coreProperties>
</file>