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 id="2147483836" r:id="rId2"/>
    <p:sldMasterId id="2147483848" r:id="rId3"/>
  </p:sldMasterIdLst>
  <p:sldIdLst>
    <p:sldId id="276" r:id="rId4"/>
    <p:sldId id="256" r:id="rId5"/>
    <p:sldId id="275" r:id="rId6"/>
    <p:sldId id="272" r:id="rId7"/>
    <p:sldId id="257" r:id="rId8"/>
    <p:sldId id="278" r:id="rId9"/>
    <p:sldId id="267" r:id="rId10"/>
    <p:sldId id="268" r:id="rId11"/>
    <p:sldId id="269" r:id="rId12"/>
    <p:sldId id="258" r:id="rId13"/>
    <p:sldId id="259" r:id="rId14"/>
    <p:sldId id="260" r:id="rId15"/>
    <p:sldId id="261" r:id="rId16"/>
    <p:sldId id="262" r:id="rId17"/>
    <p:sldId id="263" r:id="rId18"/>
    <p:sldId id="264" r:id="rId19"/>
    <p:sldId id="265" r:id="rId20"/>
    <p:sldId id="266" r:id="rId21"/>
    <p:sldId id="271" r:id="rId22"/>
    <p:sldId id="277" r:id="rId23"/>
    <p:sldId id="273" r:id="rId24"/>
    <p:sldId id="274"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3399FF"/>
    <a:srgbClr val="FFFFCC"/>
    <a:srgbClr val="FF99CC"/>
    <a:srgbClr val="EEDCC9"/>
    <a:srgbClr val="990000"/>
    <a:srgbClr val="E8DD6B"/>
    <a:srgbClr val="813B20"/>
    <a:srgbClr val="0C1017"/>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chemeClr val="tx1"/>
                </a:solidFill>
                <a:latin typeface="Arial"/>
                <a:ea typeface="Arial"/>
                <a:cs typeface="Arial"/>
              </a:defRPr>
            </a:pPr>
            <a:r>
              <a:rPr lang="uk-UA"/>
              <a:t>Чи помічаємо помилки</a:t>
            </a:r>
          </a:p>
        </c:rich>
      </c:tx>
      <c:layout>
        <c:manualLayout>
          <c:xMode val="edge"/>
          <c:yMode val="edge"/>
          <c:x val="0.16566265060240964"/>
          <c:y val="1.9911504424778761E-2"/>
        </c:manualLayout>
      </c:layout>
      <c:overlay val="0"/>
      <c:spPr>
        <a:noFill/>
        <a:ln w="25400">
          <a:noFill/>
        </a:ln>
      </c:spPr>
    </c:title>
    <c:autoTitleDeleted val="0"/>
    <c:view3D>
      <c:rotX val="20"/>
      <c:hPercent val="108"/>
      <c:rotY val="14"/>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6867469879518071"/>
          <c:y val="0.13495575221238937"/>
          <c:w val="0.80722891566265065"/>
          <c:h val="0.75221238938053092"/>
        </c:manualLayout>
      </c:layout>
      <c:bar3DChart>
        <c:barDir val="col"/>
        <c:grouping val="clustered"/>
        <c:varyColors val="0"/>
        <c:ser>
          <c:idx val="0"/>
          <c:order val="0"/>
          <c:tx>
            <c:strRef>
              <c:f>Sheet1!$A$2</c:f>
              <c:strCache>
                <c:ptCount val="1"/>
                <c:pt idx="0">
                  <c:v>так</c:v>
                </c:pt>
              </c:strCache>
            </c:strRef>
          </c:tx>
          <c:spPr>
            <a:solidFill>
              <a:schemeClr val="accent1"/>
            </a:solidFill>
            <a:ln w="12700">
              <a:solidFill>
                <a:schemeClr val="tx1"/>
              </a:solidFill>
              <a:prstDash val="solid"/>
            </a:ln>
          </c:spPr>
          <c:invertIfNegative val="0"/>
          <c:dLbls>
            <c:dLbl>
              <c:idx val="0"/>
              <c:layout>
                <c:manualLayout>
                  <c:x val="1.8209039838117946E-2"/>
                  <c:y val="9.30106734233416E-2"/>
                </c:manualLayout>
              </c:layout>
              <c:tx>
                <c:rich>
                  <a:bodyPr/>
                  <a:lstStyle/>
                  <a:p>
                    <a:pPr>
                      <a:defRPr sz="1400" b="1" i="0" u="none" strike="noStrike" baseline="0">
                        <a:solidFill>
                          <a:schemeClr val="tx1"/>
                        </a:solidFill>
                        <a:latin typeface="Arial"/>
                        <a:ea typeface="Arial"/>
                        <a:cs typeface="Arial"/>
                      </a:defRPr>
                    </a:pPr>
                    <a:r>
                      <a:rPr lang="en-US" dirty="0" smtClean="0"/>
                      <a:t>47</a:t>
                    </a:r>
                    <a:endParaRPr lang="en-US" dirty="0"/>
                  </a:p>
                </c:rich>
              </c:tx>
              <c:spPr>
                <a:noFill/>
                <a:ln w="25400">
                  <a:noFill/>
                </a:ln>
              </c:spPr>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Sheet1!$B$2:$B$2</c:f>
              <c:numCache>
                <c:formatCode>General</c:formatCode>
                <c:ptCount val="1"/>
                <c:pt idx="0">
                  <c:v>49</c:v>
                </c:pt>
              </c:numCache>
            </c:numRef>
          </c:val>
        </c:ser>
        <c:ser>
          <c:idx val="1"/>
          <c:order val="1"/>
          <c:tx>
            <c:strRef>
              <c:f>Sheet1!$A$3</c:f>
              <c:strCache>
                <c:ptCount val="1"/>
                <c:pt idx="0">
                  <c:v>ні</c:v>
                </c:pt>
              </c:strCache>
            </c:strRef>
          </c:tx>
          <c:spPr>
            <a:solidFill>
              <a:schemeClr val="accent2"/>
            </a:solidFill>
            <a:ln w="12700">
              <a:solidFill>
                <a:schemeClr val="tx1"/>
              </a:solidFill>
              <a:prstDash val="solid"/>
            </a:ln>
          </c:spPr>
          <c:invertIfNegative val="0"/>
          <c:dLbls>
            <c:dLbl>
              <c:idx val="0"/>
              <c:layout>
                <c:manualLayout>
                  <c:x val="8.6063429242564826E-2"/>
                  <c:y val="-9.5524492654977422E-2"/>
                </c:manualLayout>
              </c:layout>
              <c:tx>
                <c:rich>
                  <a:bodyPr/>
                  <a:lstStyle/>
                  <a:p>
                    <a:pPr>
                      <a:defRPr sz="1400" b="1" i="0" u="none" strike="noStrike" baseline="0">
                        <a:solidFill>
                          <a:schemeClr val="tx1"/>
                        </a:solidFill>
                        <a:latin typeface="Arial"/>
                        <a:ea typeface="Arial"/>
                        <a:cs typeface="Arial"/>
                      </a:defRPr>
                    </a:pPr>
                    <a:r>
                      <a:rPr lang="en-US"/>
                      <a:t>3</a:t>
                    </a:r>
                  </a:p>
                </c:rich>
              </c:tx>
              <c:spPr>
                <a:noFill/>
                <a:ln w="25400">
                  <a:noFill/>
                </a:ln>
              </c:spPr>
              <c:showLegendKey val="0"/>
              <c:showVal val="0"/>
              <c:showCatName val="0"/>
              <c:showSerName val="0"/>
              <c:showPercent val="0"/>
              <c:showBubbleSize val="0"/>
              <c:extLst>
                <c:ext xmlns:c15="http://schemas.microsoft.com/office/drawing/2012/chart" uri="{CE6537A1-D6FC-4f65-9D91-7224C49458BB}">
                  <c15:layout/>
                </c:ext>
              </c:extLst>
            </c:dLbl>
            <c:spPr>
              <a:noFill/>
              <a:ln w="25400">
                <a:noFill/>
              </a:ln>
            </c:spPr>
            <c:txPr>
              <a:bodyPr wrap="square" lIns="38100" tIns="19050" rIns="38100" bIns="19050" anchor="ctr">
                <a:spAutoFit/>
              </a:bodyPr>
              <a:lstStyle/>
              <a:p>
                <a:pPr>
                  <a:defRPr sz="1400" b="1" i="0" u="none" strike="noStrike" baseline="0">
                    <a:solidFill>
                      <a:schemeClr val="tx1"/>
                    </a:solidFill>
                    <a:latin typeface="Arial"/>
                    <a:ea typeface="Arial"/>
                    <a:cs typeface="Arial"/>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Sheet1!$B$1:$B$1</c:f>
              <c:numCache>
                <c:formatCode>General</c:formatCode>
                <c:ptCount val="1"/>
              </c:numCache>
            </c:numRef>
          </c:cat>
          <c:val>
            <c:numRef>
              <c:f>Sheet1!$B$3:$B$3</c:f>
              <c:numCache>
                <c:formatCode>General</c:formatCode>
                <c:ptCount val="1"/>
                <c:pt idx="0">
                  <c:v>3</c:v>
                </c:pt>
              </c:numCache>
            </c:numRef>
          </c:val>
        </c:ser>
        <c:dLbls>
          <c:showLegendKey val="0"/>
          <c:showVal val="1"/>
          <c:showCatName val="0"/>
          <c:showSerName val="0"/>
          <c:showPercent val="0"/>
          <c:showBubbleSize val="0"/>
        </c:dLbls>
        <c:gapWidth val="40"/>
        <c:gapDepth val="10"/>
        <c:shape val="box"/>
        <c:axId val="156604104"/>
        <c:axId val="156604496"/>
        <c:axId val="0"/>
      </c:bar3DChart>
      <c:catAx>
        <c:axId val="156604104"/>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uk-UA"/>
          </a:p>
        </c:txPr>
        <c:crossAx val="156604496"/>
        <c:crosses val="autoZero"/>
        <c:auto val="1"/>
        <c:lblAlgn val="ctr"/>
        <c:lblOffset val="100"/>
        <c:tickLblSkip val="1"/>
        <c:tickMarkSkip val="1"/>
        <c:noMultiLvlLbl val="0"/>
      </c:catAx>
      <c:valAx>
        <c:axId val="156604496"/>
        <c:scaling>
          <c:orientation val="minMax"/>
        </c:scaling>
        <c:delete val="0"/>
        <c:axPos val="l"/>
        <c:title>
          <c:tx>
            <c:rich>
              <a:bodyPr/>
              <a:lstStyle/>
              <a:p>
                <a:pPr>
                  <a:defRPr sz="1400" b="1" i="0" u="none" strike="noStrike" baseline="0">
                    <a:solidFill>
                      <a:schemeClr val="tx1"/>
                    </a:solidFill>
                    <a:latin typeface="Arial"/>
                    <a:ea typeface="Arial"/>
                    <a:cs typeface="Arial"/>
                  </a:defRPr>
                </a:pPr>
                <a:r>
                  <a:rPr lang="uk-UA"/>
                  <a:t>кількість відповідей</a:t>
                </a:r>
              </a:p>
            </c:rich>
          </c:tx>
          <c:layout>
            <c:manualLayout>
              <c:xMode val="edge"/>
              <c:yMode val="edge"/>
              <c:x val="6.024096385542169E-3"/>
              <c:y val="0.33185840707964603"/>
            </c:manualLayout>
          </c:layout>
          <c:overlay val="0"/>
          <c:spPr>
            <a:noFill/>
            <a:ln w="25400">
              <a:noFill/>
            </a:ln>
          </c:spPr>
        </c:title>
        <c:numFmt formatCode="General" sourceLinked="1"/>
        <c:majorTickMark val="out"/>
        <c:minorTickMark val="none"/>
        <c:tickLblPos val="nextTo"/>
        <c:spPr>
          <a:ln w="3175">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uk-UA"/>
          </a:p>
        </c:txPr>
        <c:crossAx val="156604104"/>
        <c:crosses val="autoZero"/>
        <c:crossBetween val="between"/>
      </c:valAx>
      <c:spPr>
        <a:noFill/>
        <a:ln w="25400">
          <a:noFill/>
        </a:ln>
      </c:spPr>
    </c:plotArea>
    <c:legend>
      <c:legendPos val="r"/>
      <c:layout>
        <c:manualLayout>
          <c:xMode val="edge"/>
          <c:yMode val="edge"/>
          <c:x val="0.33433734939759036"/>
          <c:y val="0.90044247787610621"/>
          <c:w val="0.30421686746987953"/>
          <c:h val="6.1946902654867256E-2"/>
        </c:manualLayout>
      </c:layout>
      <c:overlay val="0"/>
      <c:spPr>
        <a:noFill/>
        <a:ln w="25400">
          <a:noFill/>
        </a:ln>
      </c:spPr>
      <c:txPr>
        <a:bodyPr/>
        <a:lstStyle/>
        <a:p>
          <a:pPr>
            <a:defRPr sz="1285" b="1" i="0" u="none" strike="noStrike" baseline="0">
              <a:solidFill>
                <a:schemeClr val="tx1"/>
              </a:solidFill>
              <a:latin typeface="Arial"/>
              <a:ea typeface="Arial"/>
              <a:cs typeface="Arial"/>
            </a:defRPr>
          </a:pPr>
          <a:endParaRPr lang="uk-UA"/>
        </a:p>
      </c:txPr>
    </c:legend>
    <c:plotVisOnly val="1"/>
    <c:dispBlanksAs val="gap"/>
    <c:showDLblsOverMax val="0"/>
  </c:chart>
  <c:spPr>
    <a:noFill/>
    <a:ln>
      <a:noFill/>
    </a:ln>
  </c:spPr>
  <c:txPr>
    <a:bodyPr/>
    <a:lstStyle/>
    <a:p>
      <a:pPr>
        <a:defRPr sz="950" b="1" i="0" u="none" strike="noStrike" baseline="0">
          <a:solidFill>
            <a:schemeClr val="tx1"/>
          </a:solidFill>
          <a:latin typeface="Arial"/>
          <a:ea typeface="Arial"/>
          <a:cs typeface="Arial"/>
        </a:defRPr>
      </a:pPr>
      <a:endParaRPr lang="uk-UA"/>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88F3E-2774-4978-B3AC-8ED383DE15A4}"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09394928-209A-440A-9CF3-1B9729D865B4}">
      <dgm:prSet phldrT="[Текст]"/>
      <dgm:spPr/>
      <dgm:t>
        <a:bodyPr/>
        <a:lstStyle/>
        <a:p>
          <a:r>
            <a:rPr lang="uk-UA" dirty="0" smtClean="0"/>
            <a:t>ЗМІ</a:t>
          </a:r>
          <a:endParaRPr lang="ru-RU" dirty="0"/>
        </a:p>
      </dgm:t>
    </dgm:pt>
    <dgm:pt modelId="{5A5758BE-2F23-4BDF-B7A8-2C6D1725CD20}" type="parTrans" cxnId="{6B1442B3-F790-4A00-8480-722E380D2F0C}">
      <dgm:prSet/>
      <dgm:spPr/>
      <dgm:t>
        <a:bodyPr/>
        <a:lstStyle/>
        <a:p>
          <a:endParaRPr lang="ru-RU"/>
        </a:p>
      </dgm:t>
    </dgm:pt>
    <dgm:pt modelId="{37A0F63D-BF1E-4F4A-BCB6-2720B8A27140}" type="sibTrans" cxnId="{6B1442B3-F790-4A00-8480-722E380D2F0C}">
      <dgm:prSet/>
      <dgm:spPr/>
      <dgm:t>
        <a:bodyPr/>
        <a:lstStyle/>
        <a:p>
          <a:endParaRPr lang="ru-RU"/>
        </a:p>
      </dgm:t>
    </dgm:pt>
    <dgm:pt modelId="{07B421CE-CD6F-4296-B229-5C2120EE39CD}">
      <dgm:prSet phldrT="[Текст]" custT="1"/>
      <dgm:spPr/>
      <dgm:t>
        <a:bodyPr/>
        <a:lstStyle/>
        <a:p>
          <a:r>
            <a:rPr lang="uk-UA" sz="2400" dirty="0" smtClean="0">
              <a:solidFill>
                <a:srgbClr val="FF0000"/>
              </a:solidFill>
              <a:latin typeface="Arial" pitchFamily="34" charset="0"/>
              <a:cs typeface="Arial" pitchFamily="34" charset="0"/>
            </a:rPr>
            <a:t>Друковані </a:t>
          </a:r>
        </a:p>
        <a:p>
          <a:r>
            <a:rPr lang="uk-UA" sz="1600" dirty="0" smtClean="0">
              <a:solidFill>
                <a:schemeClr val="tx1"/>
              </a:solidFill>
              <a:latin typeface="Arial" pitchFamily="34" charset="0"/>
              <a:cs typeface="Arial" pitchFamily="34" charset="0"/>
            </a:rPr>
            <a:t>(газети, журнали, бюлетені, книжки)</a:t>
          </a:r>
          <a:endParaRPr lang="ru-RU" sz="1600" dirty="0">
            <a:solidFill>
              <a:schemeClr val="tx1"/>
            </a:solidFill>
            <a:latin typeface="Arial" pitchFamily="34" charset="0"/>
            <a:cs typeface="Arial" pitchFamily="34" charset="0"/>
          </a:endParaRPr>
        </a:p>
      </dgm:t>
    </dgm:pt>
    <dgm:pt modelId="{FBC63C6A-3EF8-4F58-8FD0-CD7AFE9B5C00}" type="parTrans" cxnId="{A51C04B9-59AC-4333-A88C-689C2514C6C0}">
      <dgm:prSet/>
      <dgm:spPr/>
      <dgm:t>
        <a:bodyPr/>
        <a:lstStyle/>
        <a:p>
          <a:endParaRPr lang="ru-RU"/>
        </a:p>
      </dgm:t>
    </dgm:pt>
    <dgm:pt modelId="{03F31116-A999-407F-A758-1613A16D550B}" type="sibTrans" cxnId="{A51C04B9-59AC-4333-A88C-689C2514C6C0}">
      <dgm:prSet/>
      <dgm:spPr/>
      <dgm:t>
        <a:bodyPr/>
        <a:lstStyle/>
        <a:p>
          <a:endParaRPr lang="ru-RU"/>
        </a:p>
      </dgm:t>
    </dgm:pt>
    <dgm:pt modelId="{8BB366A5-5B26-4E8F-9872-79FEC70AE333}">
      <dgm:prSet phldrT="[Текст]" custT="1"/>
      <dgm:spPr/>
      <dgm:t>
        <a:bodyPr/>
        <a:lstStyle/>
        <a:p>
          <a:r>
            <a:rPr lang="uk-UA" sz="2400" dirty="0" smtClean="0">
              <a:solidFill>
                <a:srgbClr val="FF0000"/>
              </a:solidFill>
              <a:latin typeface="Arial" pitchFamily="34" charset="0"/>
              <a:cs typeface="Arial" pitchFamily="34" charset="0"/>
            </a:rPr>
            <a:t>Електронні</a:t>
          </a:r>
        </a:p>
        <a:p>
          <a:r>
            <a:rPr lang="uk-UA" sz="1600" dirty="0" smtClean="0">
              <a:solidFill>
                <a:schemeClr val="tx1"/>
              </a:solidFill>
              <a:latin typeface="Arial" pitchFamily="34" charset="0"/>
              <a:cs typeface="Arial" pitchFamily="34" charset="0"/>
            </a:rPr>
            <a:t>(радіо, телебачення, Інтернет)</a:t>
          </a:r>
          <a:endParaRPr lang="ru-RU" sz="1600" dirty="0">
            <a:solidFill>
              <a:schemeClr val="tx1"/>
            </a:solidFill>
            <a:latin typeface="Arial" pitchFamily="34" charset="0"/>
            <a:cs typeface="Arial" pitchFamily="34" charset="0"/>
          </a:endParaRPr>
        </a:p>
      </dgm:t>
    </dgm:pt>
    <dgm:pt modelId="{82A4263E-DA46-4CA7-A632-BB1316988FC4}" type="parTrans" cxnId="{6AF892A1-8834-409C-B402-E3B842275B2B}">
      <dgm:prSet/>
      <dgm:spPr/>
      <dgm:t>
        <a:bodyPr/>
        <a:lstStyle/>
        <a:p>
          <a:endParaRPr lang="ru-RU"/>
        </a:p>
      </dgm:t>
    </dgm:pt>
    <dgm:pt modelId="{96BF3465-2740-4051-B522-11089B11791E}" type="sibTrans" cxnId="{6AF892A1-8834-409C-B402-E3B842275B2B}">
      <dgm:prSet/>
      <dgm:spPr/>
      <dgm:t>
        <a:bodyPr/>
        <a:lstStyle/>
        <a:p>
          <a:endParaRPr lang="ru-RU"/>
        </a:p>
      </dgm:t>
    </dgm:pt>
    <dgm:pt modelId="{ADF61CC6-1434-407A-BE52-7EDD9183D79F}" type="pres">
      <dgm:prSet presAssocID="{29988F3E-2774-4978-B3AC-8ED383DE15A4}" presName="cycle" presStyleCnt="0">
        <dgm:presLayoutVars>
          <dgm:chMax val="1"/>
          <dgm:dir/>
          <dgm:animLvl val="ctr"/>
          <dgm:resizeHandles val="exact"/>
        </dgm:presLayoutVars>
      </dgm:prSet>
      <dgm:spPr/>
      <dgm:t>
        <a:bodyPr/>
        <a:lstStyle/>
        <a:p>
          <a:endParaRPr lang="ru-RU"/>
        </a:p>
      </dgm:t>
    </dgm:pt>
    <dgm:pt modelId="{22B55C49-69BF-4A0C-9456-694FC6BFDCA2}" type="pres">
      <dgm:prSet presAssocID="{09394928-209A-440A-9CF3-1B9729D865B4}" presName="centerShape" presStyleLbl="node0" presStyleIdx="0" presStyleCnt="1"/>
      <dgm:spPr/>
      <dgm:t>
        <a:bodyPr/>
        <a:lstStyle/>
        <a:p>
          <a:endParaRPr lang="ru-RU"/>
        </a:p>
      </dgm:t>
    </dgm:pt>
    <dgm:pt modelId="{7B39A84C-B797-49D9-B53E-704BCCEB7E2F}" type="pres">
      <dgm:prSet presAssocID="{FBC63C6A-3EF8-4F58-8FD0-CD7AFE9B5C00}" presName="parTrans" presStyleLbl="bgSibTrans2D1" presStyleIdx="0" presStyleCnt="2"/>
      <dgm:spPr/>
      <dgm:t>
        <a:bodyPr/>
        <a:lstStyle/>
        <a:p>
          <a:endParaRPr lang="ru-RU"/>
        </a:p>
      </dgm:t>
    </dgm:pt>
    <dgm:pt modelId="{6DC418E9-4362-47E0-8677-B08D03BBC04A}" type="pres">
      <dgm:prSet presAssocID="{07B421CE-CD6F-4296-B229-5C2120EE39CD}" presName="node" presStyleLbl="node1" presStyleIdx="0" presStyleCnt="2">
        <dgm:presLayoutVars>
          <dgm:bulletEnabled val="1"/>
        </dgm:presLayoutVars>
      </dgm:prSet>
      <dgm:spPr/>
      <dgm:t>
        <a:bodyPr/>
        <a:lstStyle/>
        <a:p>
          <a:endParaRPr lang="ru-RU"/>
        </a:p>
      </dgm:t>
    </dgm:pt>
    <dgm:pt modelId="{8A4560D4-CCE8-4996-B1DE-83D81D28BB8C}" type="pres">
      <dgm:prSet presAssocID="{82A4263E-DA46-4CA7-A632-BB1316988FC4}" presName="parTrans" presStyleLbl="bgSibTrans2D1" presStyleIdx="1" presStyleCnt="2"/>
      <dgm:spPr/>
      <dgm:t>
        <a:bodyPr/>
        <a:lstStyle/>
        <a:p>
          <a:endParaRPr lang="ru-RU"/>
        </a:p>
      </dgm:t>
    </dgm:pt>
    <dgm:pt modelId="{D618A0CB-FD21-4E96-9B0B-2B7FD7D16885}" type="pres">
      <dgm:prSet presAssocID="{8BB366A5-5B26-4E8F-9872-79FEC70AE333}" presName="node" presStyleLbl="node1" presStyleIdx="1" presStyleCnt="2">
        <dgm:presLayoutVars>
          <dgm:bulletEnabled val="1"/>
        </dgm:presLayoutVars>
      </dgm:prSet>
      <dgm:spPr/>
      <dgm:t>
        <a:bodyPr/>
        <a:lstStyle/>
        <a:p>
          <a:endParaRPr lang="ru-RU"/>
        </a:p>
      </dgm:t>
    </dgm:pt>
  </dgm:ptLst>
  <dgm:cxnLst>
    <dgm:cxn modelId="{3028416B-52CB-47AD-AE2A-3D11E3FF932E}" type="presOf" srcId="{07B421CE-CD6F-4296-B229-5C2120EE39CD}" destId="{6DC418E9-4362-47E0-8677-B08D03BBC04A}" srcOrd="0" destOrd="0" presId="urn:microsoft.com/office/officeart/2005/8/layout/radial4"/>
    <dgm:cxn modelId="{5E9C9135-5B68-4811-93D6-64FE295D7C47}" type="presOf" srcId="{82A4263E-DA46-4CA7-A632-BB1316988FC4}" destId="{8A4560D4-CCE8-4996-B1DE-83D81D28BB8C}" srcOrd="0" destOrd="0" presId="urn:microsoft.com/office/officeart/2005/8/layout/radial4"/>
    <dgm:cxn modelId="{21834D8B-712F-44BC-8526-93EA62E68B7E}" type="presOf" srcId="{FBC63C6A-3EF8-4F58-8FD0-CD7AFE9B5C00}" destId="{7B39A84C-B797-49D9-B53E-704BCCEB7E2F}" srcOrd="0" destOrd="0" presId="urn:microsoft.com/office/officeart/2005/8/layout/radial4"/>
    <dgm:cxn modelId="{6AF892A1-8834-409C-B402-E3B842275B2B}" srcId="{09394928-209A-440A-9CF3-1B9729D865B4}" destId="{8BB366A5-5B26-4E8F-9872-79FEC70AE333}" srcOrd="1" destOrd="0" parTransId="{82A4263E-DA46-4CA7-A632-BB1316988FC4}" sibTransId="{96BF3465-2740-4051-B522-11089B11791E}"/>
    <dgm:cxn modelId="{7362E6D3-7A10-4594-967D-A331509C5FB7}" type="presOf" srcId="{8BB366A5-5B26-4E8F-9872-79FEC70AE333}" destId="{D618A0CB-FD21-4E96-9B0B-2B7FD7D16885}" srcOrd="0" destOrd="0" presId="urn:microsoft.com/office/officeart/2005/8/layout/radial4"/>
    <dgm:cxn modelId="{544E91D6-34D0-4876-9C0C-4F55951EE5D1}" type="presOf" srcId="{09394928-209A-440A-9CF3-1B9729D865B4}" destId="{22B55C49-69BF-4A0C-9456-694FC6BFDCA2}" srcOrd="0" destOrd="0" presId="urn:microsoft.com/office/officeart/2005/8/layout/radial4"/>
    <dgm:cxn modelId="{A51C04B9-59AC-4333-A88C-689C2514C6C0}" srcId="{09394928-209A-440A-9CF3-1B9729D865B4}" destId="{07B421CE-CD6F-4296-B229-5C2120EE39CD}" srcOrd="0" destOrd="0" parTransId="{FBC63C6A-3EF8-4F58-8FD0-CD7AFE9B5C00}" sibTransId="{03F31116-A999-407F-A758-1613A16D550B}"/>
    <dgm:cxn modelId="{6B1442B3-F790-4A00-8480-722E380D2F0C}" srcId="{29988F3E-2774-4978-B3AC-8ED383DE15A4}" destId="{09394928-209A-440A-9CF3-1B9729D865B4}" srcOrd="0" destOrd="0" parTransId="{5A5758BE-2F23-4BDF-B7A8-2C6D1725CD20}" sibTransId="{37A0F63D-BF1E-4F4A-BCB6-2720B8A27140}"/>
    <dgm:cxn modelId="{FD34A577-8C83-4C46-8665-41D8400F40C1}" type="presOf" srcId="{29988F3E-2774-4978-B3AC-8ED383DE15A4}" destId="{ADF61CC6-1434-407A-BE52-7EDD9183D79F}" srcOrd="0" destOrd="0" presId="urn:microsoft.com/office/officeart/2005/8/layout/radial4"/>
    <dgm:cxn modelId="{EE00B054-E69F-4043-998A-2825BB9C7E16}" type="presParOf" srcId="{ADF61CC6-1434-407A-BE52-7EDD9183D79F}" destId="{22B55C49-69BF-4A0C-9456-694FC6BFDCA2}" srcOrd="0" destOrd="0" presId="urn:microsoft.com/office/officeart/2005/8/layout/radial4"/>
    <dgm:cxn modelId="{FC3D8BEC-9D99-416D-99E9-ABBCB72201FD}" type="presParOf" srcId="{ADF61CC6-1434-407A-BE52-7EDD9183D79F}" destId="{7B39A84C-B797-49D9-B53E-704BCCEB7E2F}" srcOrd="1" destOrd="0" presId="urn:microsoft.com/office/officeart/2005/8/layout/radial4"/>
    <dgm:cxn modelId="{F8259B76-048A-4CE7-891A-587BD518AB1D}" type="presParOf" srcId="{ADF61CC6-1434-407A-BE52-7EDD9183D79F}" destId="{6DC418E9-4362-47E0-8677-B08D03BBC04A}" srcOrd="2" destOrd="0" presId="urn:microsoft.com/office/officeart/2005/8/layout/radial4"/>
    <dgm:cxn modelId="{4EC07204-B6A6-4A3A-A12D-605941A7F143}" type="presParOf" srcId="{ADF61CC6-1434-407A-BE52-7EDD9183D79F}" destId="{8A4560D4-CCE8-4996-B1DE-83D81D28BB8C}" srcOrd="3" destOrd="0" presId="urn:microsoft.com/office/officeart/2005/8/layout/radial4"/>
    <dgm:cxn modelId="{F7B016B1-B04B-4A94-A708-C022C2E7ABF4}" type="presParOf" srcId="{ADF61CC6-1434-407A-BE52-7EDD9183D79F}" destId="{D618A0CB-FD21-4E96-9B0B-2B7FD7D16885}"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55C49-69BF-4A0C-9456-694FC6BFDCA2}">
      <dsp:nvSpPr>
        <dsp:cNvPr id="0" name=""/>
        <dsp:cNvSpPr/>
      </dsp:nvSpPr>
      <dsp:spPr>
        <a:xfrm>
          <a:off x="2711767" y="1610936"/>
          <a:ext cx="2501265" cy="2501265"/>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uk-UA" sz="6500" kern="1200" dirty="0" smtClean="0"/>
            <a:t>ЗМІ</a:t>
          </a:r>
          <a:endParaRPr lang="ru-RU" sz="6500" kern="1200" dirty="0"/>
        </a:p>
      </dsp:txBody>
      <dsp:txXfrm>
        <a:off x="3078069" y="1977238"/>
        <a:ext cx="1768661" cy="1768661"/>
      </dsp:txXfrm>
    </dsp:sp>
    <dsp:sp modelId="{7B39A84C-B797-49D9-B53E-704BCCEB7E2F}">
      <dsp:nvSpPr>
        <dsp:cNvPr id="0" name=""/>
        <dsp:cNvSpPr/>
      </dsp:nvSpPr>
      <dsp:spPr>
        <a:xfrm rot="12900000">
          <a:off x="1059337" y="1159470"/>
          <a:ext cx="1962498" cy="7128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418E9-4362-47E0-8677-B08D03BBC04A}">
      <dsp:nvSpPr>
        <dsp:cNvPr id="0" name=""/>
        <dsp:cNvSpPr/>
      </dsp:nvSpPr>
      <dsp:spPr>
        <a:xfrm>
          <a:off x="48693" y="2598"/>
          <a:ext cx="2376201" cy="19009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uk-UA" sz="2400" kern="1200" dirty="0" smtClean="0">
              <a:solidFill>
                <a:srgbClr val="FF0000"/>
              </a:solidFill>
              <a:latin typeface="Arial" pitchFamily="34" charset="0"/>
              <a:cs typeface="Arial" pitchFamily="34" charset="0"/>
            </a:rPr>
            <a:t>Друковані </a:t>
          </a:r>
        </a:p>
        <a:p>
          <a:pPr lvl="0" algn="ctr" defTabSz="1066800">
            <a:lnSpc>
              <a:spcPct val="90000"/>
            </a:lnSpc>
            <a:spcBef>
              <a:spcPct val="0"/>
            </a:spcBef>
            <a:spcAft>
              <a:spcPct val="35000"/>
            </a:spcAft>
          </a:pPr>
          <a:r>
            <a:rPr lang="uk-UA" sz="1600" kern="1200" dirty="0" smtClean="0">
              <a:solidFill>
                <a:schemeClr val="tx1"/>
              </a:solidFill>
              <a:latin typeface="Arial" pitchFamily="34" charset="0"/>
              <a:cs typeface="Arial" pitchFamily="34" charset="0"/>
            </a:rPr>
            <a:t>(газети, журнали, бюлетені, книжки)</a:t>
          </a:r>
          <a:endParaRPr lang="ru-RU" sz="1600" kern="1200" dirty="0">
            <a:solidFill>
              <a:schemeClr val="tx1"/>
            </a:solidFill>
            <a:latin typeface="Arial" pitchFamily="34" charset="0"/>
            <a:cs typeface="Arial" pitchFamily="34" charset="0"/>
          </a:endParaRPr>
        </a:p>
      </dsp:txBody>
      <dsp:txXfrm>
        <a:off x="104370" y="58275"/>
        <a:ext cx="2264847" cy="1789607"/>
      </dsp:txXfrm>
    </dsp:sp>
    <dsp:sp modelId="{8A4560D4-CCE8-4996-B1DE-83D81D28BB8C}">
      <dsp:nvSpPr>
        <dsp:cNvPr id="0" name=""/>
        <dsp:cNvSpPr/>
      </dsp:nvSpPr>
      <dsp:spPr>
        <a:xfrm rot="19500000">
          <a:off x="4902964" y="1159470"/>
          <a:ext cx="1962498" cy="71286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18A0CB-FD21-4E96-9B0B-2B7FD7D16885}">
      <dsp:nvSpPr>
        <dsp:cNvPr id="0" name=""/>
        <dsp:cNvSpPr/>
      </dsp:nvSpPr>
      <dsp:spPr>
        <a:xfrm>
          <a:off x="5499904" y="2598"/>
          <a:ext cx="2376201" cy="19009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uk-UA" sz="2400" kern="1200" dirty="0" smtClean="0">
              <a:solidFill>
                <a:srgbClr val="FF0000"/>
              </a:solidFill>
              <a:latin typeface="Arial" pitchFamily="34" charset="0"/>
              <a:cs typeface="Arial" pitchFamily="34" charset="0"/>
            </a:rPr>
            <a:t>Електронні</a:t>
          </a:r>
        </a:p>
        <a:p>
          <a:pPr lvl="0" algn="ctr" defTabSz="1066800">
            <a:lnSpc>
              <a:spcPct val="90000"/>
            </a:lnSpc>
            <a:spcBef>
              <a:spcPct val="0"/>
            </a:spcBef>
            <a:spcAft>
              <a:spcPct val="35000"/>
            </a:spcAft>
          </a:pPr>
          <a:r>
            <a:rPr lang="uk-UA" sz="1600" kern="1200" dirty="0" smtClean="0">
              <a:solidFill>
                <a:schemeClr val="tx1"/>
              </a:solidFill>
              <a:latin typeface="Arial" pitchFamily="34" charset="0"/>
              <a:cs typeface="Arial" pitchFamily="34" charset="0"/>
            </a:rPr>
            <a:t>(радіо, телебачення, Інтернет)</a:t>
          </a:r>
          <a:endParaRPr lang="ru-RU" sz="1600" kern="1200" dirty="0">
            <a:solidFill>
              <a:schemeClr val="tx1"/>
            </a:solidFill>
            <a:latin typeface="Arial" pitchFamily="34" charset="0"/>
            <a:cs typeface="Arial" pitchFamily="34" charset="0"/>
          </a:endParaRPr>
        </a:p>
      </dsp:txBody>
      <dsp:txXfrm>
        <a:off x="5555581" y="58275"/>
        <a:ext cx="2264847" cy="178960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86076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96187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43456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00751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19874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522890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9820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099460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7BF5C9F8-7A49-4752-94C9-7AD89D53434E}"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4114437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6134DF70-24C3-4575-8C7B-A4222FAD848C}"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40937603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95C12662-4C3A-44AB-921B-DACD20ECE183}"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292567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081606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lvl1pPr>
              <a:defRPr/>
            </a:lvl1pPr>
          </a:lstStyle>
          <a:p>
            <a:endParaRPr lang="ru-RU" altLang="uk-UA">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uk-UA">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87FECBD8-CB6F-4F79-A4E3-CCF7BCC1DC21}"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409728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lvl1pPr>
              <a:defRPr/>
            </a:lvl1pPr>
          </a:lstStyle>
          <a:p>
            <a:endParaRPr lang="ru-RU" altLang="uk-UA">
              <a:solidFill>
                <a:srgbClr val="000000"/>
              </a:solidFill>
            </a:endParaRPr>
          </a:p>
        </p:txBody>
      </p:sp>
      <p:sp>
        <p:nvSpPr>
          <p:cNvPr id="8" name="Нижний колонтитул 7"/>
          <p:cNvSpPr>
            <a:spLocks noGrp="1"/>
          </p:cNvSpPr>
          <p:nvPr>
            <p:ph type="ftr" sz="quarter" idx="11"/>
          </p:nvPr>
        </p:nvSpPr>
        <p:spPr/>
        <p:txBody>
          <a:bodyPr/>
          <a:lstStyle>
            <a:lvl1pPr>
              <a:defRPr/>
            </a:lvl1pPr>
          </a:lstStyle>
          <a:p>
            <a:endParaRPr lang="ru-RU" altLang="uk-UA">
              <a:solidFill>
                <a:srgbClr val="000000"/>
              </a:solidFill>
            </a:endParaRPr>
          </a:p>
        </p:txBody>
      </p:sp>
      <p:sp>
        <p:nvSpPr>
          <p:cNvPr id="9" name="Номер слайда 8"/>
          <p:cNvSpPr>
            <a:spLocks noGrp="1"/>
          </p:cNvSpPr>
          <p:nvPr>
            <p:ph type="sldNum" sz="quarter" idx="12"/>
          </p:nvPr>
        </p:nvSpPr>
        <p:spPr/>
        <p:txBody>
          <a:bodyPr/>
          <a:lstStyle>
            <a:lvl1pPr>
              <a:defRPr/>
            </a:lvl1pPr>
          </a:lstStyle>
          <a:p>
            <a:fld id="{EEAE95F1-7518-4E76-BECF-19CF45493E1D}"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176920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lvl1pPr>
              <a:defRPr/>
            </a:lvl1pPr>
          </a:lstStyle>
          <a:p>
            <a:endParaRPr lang="ru-RU" altLang="uk-UA">
              <a:solidFill>
                <a:srgbClr val="000000"/>
              </a:solidFill>
            </a:endParaRPr>
          </a:p>
        </p:txBody>
      </p:sp>
      <p:sp>
        <p:nvSpPr>
          <p:cNvPr id="4" name="Нижний колонтитул 3"/>
          <p:cNvSpPr>
            <a:spLocks noGrp="1"/>
          </p:cNvSpPr>
          <p:nvPr>
            <p:ph type="ftr" sz="quarter" idx="11"/>
          </p:nvPr>
        </p:nvSpPr>
        <p:spPr/>
        <p:txBody>
          <a:bodyPr/>
          <a:lstStyle>
            <a:lvl1pPr>
              <a:defRPr/>
            </a:lvl1pPr>
          </a:lstStyle>
          <a:p>
            <a:endParaRPr lang="ru-RU" altLang="uk-UA">
              <a:solidFill>
                <a:srgbClr val="000000"/>
              </a:solidFill>
            </a:endParaRPr>
          </a:p>
        </p:txBody>
      </p:sp>
      <p:sp>
        <p:nvSpPr>
          <p:cNvPr id="5" name="Номер слайда 4"/>
          <p:cNvSpPr>
            <a:spLocks noGrp="1"/>
          </p:cNvSpPr>
          <p:nvPr>
            <p:ph type="sldNum" sz="quarter" idx="12"/>
          </p:nvPr>
        </p:nvSpPr>
        <p:spPr/>
        <p:txBody>
          <a:bodyPr/>
          <a:lstStyle>
            <a:lvl1pPr>
              <a:defRPr/>
            </a:lvl1pPr>
          </a:lstStyle>
          <a:p>
            <a:fld id="{826DE294-F891-4918-B17B-61900A52E27C}"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1617984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uk-UA">
              <a:solidFill>
                <a:srgbClr val="000000"/>
              </a:solidFill>
            </a:endParaRPr>
          </a:p>
        </p:txBody>
      </p:sp>
      <p:sp>
        <p:nvSpPr>
          <p:cNvPr id="3" name="Нижний колонтитул 2"/>
          <p:cNvSpPr>
            <a:spLocks noGrp="1"/>
          </p:cNvSpPr>
          <p:nvPr>
            <p:ph type="ftr" sz="quarter" idx="11"/>
          </p:nvPr>
        </p:nvSpPr>
        <p:spPr/>
        <p:txBody>
          <a:bodyPr/>
          <a:lstStyle>
            <a:lvl1pPr>
              <a:defRPr/>
            </a:lvl1pPr>
          </a:lstStyle>
          <a:p>
            <a:endParaRPr lang="ru-RU" altLang="uk-UA">
              <a:solidFill>
                <a:srgbClr val="000000"/>
              </a:solidFill>
            </a:endParaRPr>
          </a:p>
        </p:txBody>
      </p:sp>
      <p:sp>
        <p:nvSpPr>
          <p:cNvPr id="4" name="Номер слайда 3"/>
          <p:cNvSpPr>
            <a:spLocks noGrp="1"/>
          </p:cNvSpPr>
          <p:nvPr>
            <p:ph type="sldNum" sz="quarter" idx="12"/>
          </p:nvPr>
        </p:nvSpPr>
        <p:spPr/>
        <p:txBody>
          <a:bodyPr/>
          <a:lstStyle>
            <a:lvl1pPr>
              <a:defRPr/>
            </a:lvl1pPr>
          </a:lstStyle>
          <a:p>
            <a:fld id="{75948C87-2690-42AF-B19E-8AFDD63A42F4}"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412363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uk-UA">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uk-UA">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BA8B7C5D-1D6B-468A-98F0-63414219A361}"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27435714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uk-UA">
              <a:solidFill>
                <a:srgbClr val="000000"/>
              </a:solidFill>
            </a:endParaRPr>
          </a:p>
        </p:txBody>
      </p:sp>
      <p:sp>
        <p:nvSpPr>
          <p:cNvPr id="6" name="Нижний колонтитул 5"/>
          <p:cNvSpPr>
            <a:spLocks noGrp="1"/>
          </p:cNvSpPr>
          <p:nvPr>
            <p:ph type="ftr" sz="quarter" idx="11"/>
          </p:nvPr>
        </p:nvSpPr>
        <p:spPr/>
        <p:txBody>
          <a:bodyPr/>
          <a:lstStyle>
            <a:lvl1pPr>
              <a:defRPr/>
            </a:lvl1pPr>
          </a:lstStyle>
          <a:p>
            <a:endParaRPr lang="ru-RU" altLang="uk-UA">
              <a:solidFill>
                <a:srgbClr val="000000"/>
              </a:solidFill>
            </a:endParaRPr>
          </a:p>
        </p:txBody>
      </p:sp>
      <p:sp>
        <p:nvSpPr>
          <p:cNvPr id="7" name="Номер слайда 6"/>
          <p:cNvSpPr>
            <a:spLocks noGrp="1"/>
          </p:cNvSpPr>
          <p:nvPr>
            <p:ph type="sldNum" sz="quarter" idx="12"/>
          </p:nvPr>
        </p:nvSpPr>
        <p:spPr/>
        <p:txBody>
          <a:bodyPr/>
          <a:lstStyle>
            <a:lvl1pPr>
              <a:defRPr/>
            </a:lvl1pPr>
          </a:lstStyle>
          <a:p>
            <a:fld id="{D1C10324-3687-402D-93E4-280A09E80630}"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939423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C694E49C-03DB-409A-9E1F-EE21BC5F14E0}"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14367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lvl1pPr>
              <a:defRPr/>
            </a:lvl1pPr>
          </a:lstStyle>
          <a:p>
            <a:endParaRPr lang="ru-RU" altLang="uk-UA">
              <a:solidFill>
                <a:srgbClr val="000000"/>
              </a:solidFill>
            </a:endParaRPr>
          </a:p>
        </p:txBody>
      </p:sp>
      <p:sp>
        <p:nvSpPr>
          <p:cNvPr id="5" name="Нижний колонтитул 4"/>
          <p:cNvSpPr>
            <a:spLocks noGrp="1"/>
          </p:cNvSpPr>
          <p:nvPr>
            <p:ph type="ftr" sz="quarter" idx="11"/>
          </p:nvPr>
        </p:nvSpPr>
        <p:spPr/>
        <p:txBody>
          <a:bodyPr/>
          <a:lstStyle>
            <a:lvl1pPr>
              <a:defRPr/>
            </a:lvl1pPr>
          </a:lstStyle>
          <a:p>
            <a:endParaRPr lang="ru-RU" altLang="uk-UA">
              <a:solidFill>
                <a:srgbClr val="000000"/>
              </a:solidFill>
            </a:endParaRPr>
          </a:p>
        </p:txBody>
      </p:sp>
      <p:sp>
        <p:nvSpPr>
          <p:cNvPr id="6" name="Номер слайда 5"/>
          <p:cNvSpPr>
            <a:spLocks noGrp="1"/>
          </p:cNvSpPr>
          <p:nvPr>
            <p:ph type="sldNum" sz="quarter" idx="12"/>
          </p:nvPr>
        </p:nvSpPr>
        <p:spPr/>
        <p:txBody>
          <a:bodyPr/>
          <a:lstStyle>
            <a:lvl1pPr>
              <a:defRPr/>
            </a:lvl1pPr>
          </a:lstStyle>
          <a:p>
            <a:fld id="{E15EE447-B19A-4532-93DE-4FEF14DE46F4}" type="slidenum">
              <a:rPr lang="ru-RU" altLang="uk-UA">
                <a:solidFill>
                  <a:srgbClr val="000000"/>
                </a:solidFill>
              </a:rPr>
              <a:pPr/>
              <a:t>‹#›</a:t>
            </a:fld>
            <a:endParaRPr lang="ru-RU" altLang="uk-UA">
              <a:solidFill>
                <a:srgbClr val="000000"/>
              </a:solidFill>
            </a:endParaRPr>
          </a:p>
        </p:txBody>
      </p:sp>
    </p:spTree>
    <p:extLst>
      <p:ext uri="{BB962C8B-B14F-4D97-AF65-F5344CB8AC3E}">
        <p14:creationId xmlns:p14="http://schemas.microsoft.com/office/powerpoint/2010/main" val="3886472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1">
        <a:schemeClr val="bg1"/>
      </p:bgRef>
    </p:bg>
    <p:spTree>
      <p:nvGrpSpPr>
        <p:cNvPr id="1" name=""/>
        <p:cNvGrpSpPr/>
        <p:nvPr/>
      </p:nvGrpSpPr>
      <p:grpSpPr>
        <a:xfrm>
          <a:off x="0" y="0"/>
          <a:ext cx="0" cy="0"/>
          <a:chOff x="0" y="0"/>
          <a:chExt cx="0" cy="0"/>
        </a:xfrm>
      </p:grpSpPr>
      <p:pic>
        <p:nvPicPr>
          <p:cNvPr id="7" name="Picture 13" descr="C:\Users\malves\AppData\Local\Microsoft\Windows\Temporary Internet Files\Content.IE5\QMPKWOLA\MPj04331930000[1].jpg"/>
          <p:cNvPicPr>
            <a:picLocks noChangeAspect="1" noChangeArrowheads="1"/>
          </p:cNvPicPr>
          <p:nvPr userDrawn="1"/>
        </p:nvPicPr>
        <p:blipFill>
          <a:blip r:embed="rId2" cstate="print">
            <a:lum bright="70000" contrast="-70000"/>
          </a:blip>
          <a:srcRect/>
          <a:stretch>
            <a:fillRect/>
          </a:stretch>
        </p:blipFill>
        <p:spPr bwMode="auto">
          <a:xfrm>
            <a:off x="0" y="0"/>
            <a:ext cx="9144000" cy="6932840"/>
          </a:xfrm>
          <a:prstGeom prst="rect">
            <a:avLst/>
          </a:prstGeom>
          <a:noFill/>
        </p:spPr>
      </p:pic>
      <p:sp>
        <p:nvSpPr>
          <p:cNvPr id="2" name="Título 1"/>
          <p:cNvSpPr>
            <a:spLocks noGrp="1"/>
          </p:cNvSpPr>
          <p:nvPr>
            <p:ph type="ctrTitle"/>
          </p:nvPr>
        </p:nvSpPr>
        <p:spPr>
          <a:xfrm>
            <a:off x="0" y="1981200"/>
            <a:ext cx="9144000" cy="1295400"/>
          </a:xfrm>
        </p:spPr>
        <p:txBody>
          <a:bodyPr>
            <a:normAutofit/>
          </a:bodyPr>
          <a:lstStyle>
            <a:lvl1pPr>
              <a:defRPr sz="4800" b="1" cap="none" spc="0">
                <a:ln w="1905"/>
                <a:solidFill>
                  <a:srgbClr val="0070C0"/>
                </a:solidFill>
                <a:effectLst>
                  <a:innerShdw blurRad="69850" dist="43180" dir="5400000">
                    <a:srgbClr val="000000">
                      <a:alpha val="65000"/>
                    </a:srgbClr>
                  </a:innerShdw>
                </a:effectLst>
              </a:defRPr>
            </a:lvl1pPr>
          </a:lstStyle>
          <a:p>
            <a:r>
              <a:rPr lang="ru-RU" smtClean="0"/>
              <a:t>Образец заголовка</a:t>
            </a:r>
            <a:endParaRPr lang="ru-RU" dirty="0"/>
          </a:p>
        </p:txBody>
      </p:sp>
      <p:sp>
        <p:nvSpPr>
          <p:cNvPr id="3" name="Subtítulo 2"/>
          <p:cNvSpPr>
            <a:spLocks noGrp="1"/>
          </p:cNvSpPr>
          <p:nvPr>
            <p:ph type="subTitle" idx="1"/>
          </p:nvPr>
        </p:nvSpPr>
        <p:spPr>
          <a:xfrm>
            <a:off x="0" y="3276600"/>
            <a:ext cx="9144000" cy="533400"/>
          </a:xfrm>
        </p:spPr>
        <p:txBody>
          <a:bodyPr>
            <a:normAutofit/>
          </a:bodyPr>
          <a:lstStyle>
            <a:lvl1pPr marL="0" indent="0" algn="ctr">
              <a:buNone/>
              <a:defRPr sz="2800" b="1">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Espaço Reservado para Data 3"/>
          <p:cNvSpPr>
            <a:spLocks noGrp="1"/>
          </p:cNvSpPr>
          <p:nvPr>
            <p:ph type="dt" sz="half" idx="10"/>
          </p:nvPr>
        </p:nvSpPr>
        <p:spPr/>
        <p:txBody>
          <a:bodyPr/>
          <a:lstStyle>
            <a:lvl1pPr>
              <a:defRPr>
                <a:solidFill>
                  <a:schemeClr val="accent1">
                    <a:lumMod val="50000"/>
                  </a:schemeClr>
                </a:solidFill>
              </a:defRPr>
            </a:lvl1pPr>
          </a:lstStyle>
          <a:p>
            <a:fld id="{E0F31559-10BF-4FA3-BEBC-50ADB22BFF21}" type="datetimeFigureOut">
              <a:rPr lang="ru-RU" smtClean="0">
                <a:solidFill>
                  <a:srgbClr val="4F81BD">
                    <a:lumMod val="50000"/>
                  </a:srgbClr>
                </a:solidFill>
              </a:rPr>
              <a:pPr/>
              <a:t>15.02.2015</a:t>
            </a:fld>
            <a:endParaRPr lang="ru-RU" dirty="0">
              <a:solidFill>
                <a:srgbClr val="4F81BD">
                  <a:lumMod val="50000"/>
                </a:srgbClr>
              </a:solidFill>
            </a:endParaRPr>
          </a:p>
        </p:txBody>
      </p:sp>
      <p:sp>
        <p:nvSpPr>
          <p:cNvPr id="5" name="Espaço Reservado para Rodapé 4"/>
          <p:cNvSpPr>
            <a:spLocks noGrp="1"/>
          </p:cNvSpPr>
          <p:nvPr>
            <p:ph type="ftr" sz="quarter" idx="11"/>
          </p:nvPr>
        </p:nvSpPr>
        <p:spPr/>
        <p:txBody>
          <a:bodyPr/>
          <a:lstStyle>
            <a:lvl1pPr>
              <a:defRPr>
                <a:solidFill>
                  <a:schemeClr val="accent1">
                    <a:lumMod val="50000"/>
                  </a:schemeClr>
                </a:solidFill>
              </a:defRPr>
            </a:lvl1pPr>
          </a:lstStyle>
          <a:p>
            <a:endParaRPr lang="ru-RU" dirty="0">
              <a:solidFill>
                <a:srgbClr val="4F81BD">
                  <a:lumMod val="50000"/>
                </a:srgbClr>
              </a:solidFill>
            </a:endParaRPr>
          </a:p>
        </p:txBody>
      </p:sp>
      <p:sp>
        <p:nvSpPr>
          <p:cNvPr id="6" name="Espaço Reservado para Número de Slide 5"/>
          <p:cNvSpPr>
            <a:spLocks noGrp="1"/>
          </p:cNvSpPr>
          <p:nvPr>
            <p:ph type="sldNum" sz="quarter" idx="12"/>
          </p:nvPr>
        </p:nvSpPr>
        <p:spPr/>
        <p:txBody>
          <a:bodyPr/>
          <a:lstStyle>
            <a:lvl1pPr>
              <a:defRPr>
                <a:solidFill>
                  <a:schemeClr val="accent1">
                    <a:lumMod val="50000"/>
                  </a:schemeClr>
                </a:solidFill>
              </a:defRPr>
            </a:lvl1pPr>
          </a:lstStyle>
          <a:p>
            <a:fld id="{0A07D05D-D326-4878-A62F-E3CD402CB142}" type="slidenum">
              <a:rPr lang="ru-RU" smtClean="0">
                <a:solidFill>
                  <a:srgbClr val="4F81BD">
                    <a:lumMod val="50000"/>
                  </a:srgbClr>
                </a:solidFill>
              </a:rPr>
              <a:pPr/>
              <a:t>‹#›</a:t>
            </a:fld>
            <a:endParaRPr lang="ru-RU" dirty="0">
              <a:solidFill>
                <a:srgbClr val="4F81BD">
                  <a:lumMod val="50000"/>
                </a:srgbClr>
              </a:solidFill>
            </a:endParaRPr>
          </a:p>
        </p:txBody>
      </p:sp>
    </p:spTree>
    <p:extLst>
      <p:ext uri="{BB962C8B-B14F-4D97-AF65-F5344CB8AC3E}">
        <p14:creationId xmlns:p14="http://schemas.microsoft.com/office/powerpoint/2010/main" val="3407311406"/>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mtClean="0"/>
              <a:t>Образец заголовка</a:t>
            </a:r>
            <a:endParaRPr lang="ru-RU"/>
          </a:p>
        </p:txBody>
      </p:sp>
      <p:sp>
        <p:nvSpPr>
          <p:cNvPr id="3" name="Espaço Reservado para Conteúdo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Data 3"/>
          <p:cNvSpPr>
            <a:spLocks noGrp="1"/>
          </p:cNvSpPr>
          <p:nvPr>
            <p:ph type="dt" sz="half" idx="10"/>
          </p:nvPr>
        </p:nvSpPr>
        <p:spPr/>
        <p:txBody>
          <a:bodyPr/>
          <a:lstStyle/>
          <a:p>
            <a:fld id="{E0F31559-10BF-4FA3-BEBC-50ADB22BFF21}" type="datetimeFigureOut">
              <a:rPr lang="ru-RU" smtClean="0">
                <a:solidFill>
                  <a:prstClr val="white">
                    <a:lumMod val="95000"/>
                    <a:lumOff val="5000"/>
                  </a:prstClr>
                </a:solidFill>
              </a:rPr>
              <a:pPr/>
              <a:t>15.02.2015</a:t>
            </a:fld>
            <a:endParaRPr lang="ru-RU">
              <a:solidFill>
                <a:prstClr val="white">
                  <a:lumMod val="95000"/>
                  <a:lumOff val="5000"/>
                </a:prstClr>
              </a:solidFill>
            </a:endParaRPr>
          </a:p>
        </p:txBody>
      </p:sp>
      <p:sp>
        <p:nvSpPr>
          <p:cNvPr id="5" name="Espaço Reservado para Rodapé 4"/>
          <p:cNvSpPr>
            <a:spLocks noGrp="1"/>
          </p:cNvSpPr>
          <p:nvPr>
            <p:ph type="ftr" sz="quarter" idx="11"/>
          </p:nvPr>
        </p:nvSpPr>
        <p:spPr/>
        <p:txBody>
          <a:bodyPr/>
          <a:lstStyle/>
          <a:p>
            <a:endParaRPr lang="ru-RU">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0A07D05D-D326-4878-A62F-E3CD402CB142}"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p14="http://schemas.microsoft.com/office/powerpoint/2010/main" val="14084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29659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Espaço Reservado para Data 3"/>
          <p:cNvSpPr>
            <a:spLocks noGrp="1"/>
          </p:cNvSpPr>
          <p:nvPr>
            <p:ph type="dt" sz="half" idx="10"/>
          </p:nvPr>
        </p:nvSpPr>
        <p:spPr/>
        <p:txBody>
          <a:bodyPr/>
          <a:lstStyle/>
          <a:p>
            <a:fld id="{E0F31559-10BF-4FA3-BEBC-50ADB22BFF21}" type="datetimeFigureOut">
              <a:rPr lang="ru-RU" smtClean="0">
                <a:solidFill>
                  <a:prstClr val="white">
                    <a:lumMod val="95000"/>
                    <a:lumOff val="5000"/>
                  </a:prstClr>
                </a:solidFill>
              </a:rPr>
              <a:pPr/>
              <a:t>15.02.2015</a:t>
            </a:fld>
            <a:endParaRPr lang="ru-RU">
              <a:solidFill>
                <a:prstClr val="white">
                  <a:lumMod val="95000"/>
                  <a:lumOff val="5000"/>
                </a:prstClr>
              </a:solidFill>
            </a:endParaRPr>
          </a:p>
        </p:txBody>
      </p:sp>
      <p:sp>
        <p:nvSpPr>
          <p:cNvPr id="5" name="Espaço Reservado para Rodapé 4"/>
          <p:cNvSpPr>
            <a:spLocks noGrp="1"/>
          </p:cNvSpPr>
          <p:nvPr>
            <p:ph type="ftr" sz="quarter" idx="11"/>
          </p:nvPr>
        </p:nvSpPr>
        <p:spPr/>
        <p:txBody>
          <a:bodyPr/>
          <a:lstStyle/>
          <a:p>
            <a:endParaRPr lang="ru-RU">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0A07D05D-D326-4878-A62F-E3CD402CB142}"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p14="http://schemas.microsoft.com/office/powerpoint/2010/main" val="2296992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mtClean="0"/>
              <a:t>Образец заголовка</a:t>
            </a:r>
            <a:endParaRPr lang="ru-RU"/>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Espaço Reservado para Data 4"/>
          <p:cNvSpPr>
            <a:spLocks noGrp="1"/>
          </p:cNvSpPr>
          <p:nvPr>
            <p:ph type="dt" sz="half" idx="10"/>
          </p:nvPr>
        </p:nvSpPr>
        <p:spPr/>
        <p:txBody>
          <a:bodyPr/>
          <a:lstStyle/>
          <a:p>
            <a:fld id="{E0F31559-10BF-4FA3-BEBC-50ADB22BFF21}" type="datetimeFigureOut">
              <a:rPr lang="ru-RU" smtClean="0">
                <a:solidFill>
                  <a:prstClr val="white">
                    <a:lumMod val="95000"/>
                    <a:lumOff val="5000"/>
                  </a:prstClr>
                </a:solidFill>
              </a:rPr>
              <a:pPr/>
              <a:t>15.02.2015</a:t>
            </a:fld>
            <a:endParaRPr lang="ru-RU">
              <a:solidFill>
                <a:prstClr val="white">
                  <a:lumMod val="95000"/>
                  <a:lumOff val="5000"/>
                </a:prstClr>
              </a:solidFill>
            </a:endParaRPr>
          </a:p>
        </p:txBody>
      </p:sp>
      <p:sp>
        <p:nvSpPr>
          <p:cNvPr id="6" name="Espaço Reservado para Rodapé 5"/>
          <p:cNvSpPr>
            <a:spLocks noGrp="1"/>
          </p:cNvSpPr>
          <p:nvPr>
            <p:ph type="ftr" sz="quarter" idx="11"/>
          </p:nvPr>
        </p:nvSpPr>
        <p:spPr/>
        <p:txBody>
          <a:bodyPr/>
          <a:lstStyle/>
          <a:p>
            <a:endParaRPr lang="ru-RU">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0A07D05D-D326-4878-A62F-E3CD402CB142}"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p14="http://schemas.microsoft.com/office/powerpoint/2010/main" val="3893417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ru-RU" smtClean="0"/>
              <a:t>Образец заголовка</a:t>
            </a:r>
            <a:endParaRPr lang="ru-RU"/>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Espaço Reservado para Data 6"/>
          <p:cNvSpPr>
            <a:spLocks noGrp="1"/>
          </p:cNvSpPr>
          <p:nvPr>
            <p:ph type="dt" sz="half" idx="10"/>
          </p:nvPr>
        </p:nvSpPr>
        <p:spPr/>
        <p:txBody>
          <a:bodyPr/>
          <a:lstStyle/>
          <a:p>
            <a:fld id="{E0F31559-10BF-4FA3-BEBC-50ADB22BFF21}" type="datetimeFigureOut">
              <a:rPr lang="ru-RU" smtClean="0">
                <a:solidFill>
                  <a:prstClr val="white">
                    <a:lumMod val="95000"/>
                    <a:lumOff val="5000"/>
                  </a:prstClr>
                </a:solidFill>
              </a:rPr>
              <a:pPr/>
              <a:t>15.02.2015</a:t>
            </a:fld>
            <a:endParaRPr lang="ru-RU">
              <a:solidFill>
                <a:prstClr val="white">
                  <a:lumMod val="95000"/>
                  <a:lumOff val="5000"/>
                </a:prstClr>
              </a:solidFill>
            </a:endParaRPr>
          </a:p>
        </p:txBody>
      </p:sp>
      <p:sp>
        <p:nvSpPr>
          <p:cNvPr id="8" name="Espaço Reservado para Rodapé 7"/>
          <p:cNvSpPr>
            <a:spLocks noGrp="1"/>
          </p:cNvSpPr>
          <p:nvPr>
            <p:ph type="ftr" sz="quarter" idx="11"/>
          </p:nvPr>
        </p:nvSpPr>
        <p:spPr/>
        <p:txBody>
          <a:bodyPr/>
          <a:lstStyle/>
          <a:p>
            <a:endParaRPr lang="ru-RU">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0A07D05D-D326-4878-A62F-E3CD402CB142}"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p14="http://schemas.microsoft.com/office/powerpoint/2010/main" val="2024849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mtClean="0"/>
              <a:t>Образец заголовка</a:t>
            </a:r>
            <a:endParaRPr lang="ru-RU"/>
          </a:p>
        </p:txBody>
      </p:sp>
      <p:sp>
        <p:nvSpPr>
          <p:cNvPr id="3" name="Espaço Reservado para Data 2"/>
          <p:cNvSpPr>
            <a:spLocks noGrp="1"/>
          </p:cNvSpPr>
          <p:nvPr>
            <p:ph type="dt" sz="half" idx="10"/>
          </p:nvPr>
        </p:nvSpPr>
        <p:spPr/>
        <p:txBody>
          <a:bodyPr/>
          <a:lstStyle/>
          <a:p>
            <a:fld id="{E0F31559-10BF-4FA3-BEBC-50ADB22BFF21}" type="datetimeFigureOut">
              <a:rPr lang="ru-RU" smtClean="0">
                <a:solidFill>
                  <a:prstClr val="white">
                    <a:lumMod val="95000"/>
                    <a:lumOff val="5000"/>
                  </a:prstClr>
                </a:solidFill>
              </a:rPr>
              <a:pPr/>
              <a:t>15.02.2015</a:t>
            </a:fld>
            <a:endParaRPr lang="ru-RU">
              <a:solidFill>
                <a:prstClr val="white">
                  <a:lumMod val="95000"/>
                  <a:lumOff val="5000"/>
                </a:prstClr>
              </a:solidFill>
            </a:endParaRPr>
          </a:p>
        </p:txBody>
      </p:sp>
      <p:sp>
        <p:nvSpPr>
          <p:cNvPr id="4" name="Espaço Reservado para Rodapé 3"/>
          <p:cNvSpPr>
            <a:spLocks noGrp="1"/>
          </p:cNvSpPr>
          <p:nvPr>
            <p:ph type="ftr" sz="quarter" idx="11"/>
          </p:nvPr>
        </p:nvSpPr>
        <p:spPr/>
        <p:txBody>
          <a:bodyPr/>
          <a:lstStyle/>
          <a:p>
            <a:endParaRPr lang="ru-RU">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0A07D05D-D326-4878-A62F-E3CD402CB142}"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p14="http://schemas.microsoft.com/office/powerpoint/2010/main" val="3902336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0F31559-10BF-4FA3-BEBC-50ADB22BFF21}" type="datetimeFigureOut">
              <a:rPr lang="ru-RU" smtClean="0">
                <a:solidFill>
                  <a:prstClr val="white">
                    <a:lumMod val="95000"/>
                    <a:lumOff val="5000"/>
                  </a:prstClr>
                </a:solidFill>
              </a:rPr>
              <a:pPr/>
              <a:t>15.02.2015</a:t>
            </a:fld>
            <a:endParaRPr lang="ru-RU">
              <a:solidFill>
                <a:prstClr val="white">
                  <a:lumMod val="95000"/>
                  <a:lumOff val="5000"/>
                </a:prstClr>
              </a:solidFill>
            </a:endParaRPr>
          </a:p>
        </p:txBody>
      </p:sp>
      <p:sp>
        <p:nvSpPr>
          <p:cNvPr id="3" name="Espaço Reservado para Rodapé 2"/>
          <p:cNvSpPr>
            <a:spLocks noGrp="1"/>
          </p:cNvSpPr>
          <p:nvPr>
            <p:ph type="ftr" sz="quarter" idx="11"/>
          </p:nvPr>
        </p:nvSpPr>
        <p:spPr/>
        <p:txBody>
          <a:bodyPr/>
          <a:lstStyle/>
          <a:p>
            <a:endParaRPr lang="ru-RU">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0A07D05D-D326-4878-A62F-E3CD402CB142}"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p14="http://schemas.microsoft.com/office/powerpoint/2010/main" val="4293361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ço Reservado para Data 4"/>
          <p:cNvSpPr>
            <a:spLocks noGrp="1"/>
          </p:cNvSpPr>
          <p:nvPr>
            <p:ph type="dt" sz="half" idx="10"/>
          </p:nvPr>
        </p:nvSpPr>
        <p:spPr/>
        <p:txBody>
          <a:bodyPr/>
          <a:lstStyle/>
          <a:p>
            <a:fld id="{E0F31559-10BF-4FA3-BEBC-50ADB22BFF21}" type="datetimeFigureOut">
              <a:rPr lang="ru-RU" smtClean="0">
                <a:solidFill>
                  <a:prstClr val="white">
                    <a:lumMod val="95000"/>
                    <a:lumOff val="5000"/>
                  </a:prstClr>
                </a:solidFill>
              </a:rPr>
              <a:pPr/>
              <a:t>15.02.2015</a:t>
            </a:fld>
            <a:endParaRPr lang="ru-RU">
              <a:solidFill>
                <a:prstClr val="white">
                  <a:lumMod val="95000"/>
                  <a:lumOff val="5000"/>
                </a:prstClr>
              </a:solidFill>
            </a:endParaRPr>
          </a:p>
        </p:txBody>
      </p:sp>
      <p:sp>
        <p:nvSpPr>
          <p:cNvPr id="6" name="Espaço Reservado para Rodapé 5"/>
          <p:cNvSpPr>
            <a:spLocks noGrp="1"/>
          </p:cNvSpPr>
          <p:nvPr>
            <p:ph type="ftr" sz="quarter" idx="11"/>
          </p:nvPr>
        </p:nvSpPr>
        <p:spPr/>
        <p:txBody>
          <a:bodyPr/>
          <a:lstStyle/>
          <a:p>
            <a:endParaRPr lang="ru-RU">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0A07D05D-D326-4878-A62F-E3CD402CB142}"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p14="http://schemas.microsoft.com/office/powerpoint/2010/main" val="1447895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ço Reservado para Data 4"/>
          <p:cNvSpPr>
            <a:spLocks noGrp="1"/>
          </p:cNvSpPr>
          <p:nvPr>
            <p:ph type="dt" sz="half" idx="10"/>
          </p:nvPr>
        </p:nvSpPr>
        <p:spPr/>
        <p:txBody>
          <a:bodyPr/>
          <a:lstStyle/>
          <a:p>
            <a:fld id="{E0F31559-10BF-4FA3-BEBC-50ADB22BFF21}" type="datetimeFigureOut">
              <a:rPr lang="ru-RU" smtClean="0">
                <a:solidFill>
                  <a:prstClr val="white">
                    <a:lumMod val="95000"/>
                    <a:lumOff val="5000"/>
                  </a:prstClr>
                </a:solidFill>
              </a:rPr>
              <a:pPr/>
              <a:t>15.02.2015</a:t>
            </a:fld>
            <a:endParaRPr lang="ru-RU">
              <a:solidFill>
                <a:prstClr val="white">
                  <a:lumMod val="95000"/>
                  <a:lumOff val="5000"/>
                </a:prstClr>
              </a:solidFill>
            </a:endParaRPr>
          </a:p>
        </p:txBody>
      </p:sp>
      <p:sp>
        <p:nvSpPr>
          <p:cNvPr id="6" name="Espaço Reservado para Rodapé 5"/>
          <p:cNvSpPr>
            <a:spLocks noGrp="1"/>
          </p:cNvSpPr>
          <p:nvPr>
            <p:ph type="ftr" sz="quarter" idx="11"/>
          </p:nvPr>
        </p:nvSpPr>
        <p:spPr/>
        <p:txBody>
          <a:bodyPr/>
          <a:lstStyle/>
          <a:p>
            <a:endParaRPr lang="ru-RU">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0A07D05D-D326-4878-A62F-E3CD402CB142}"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p14="http://schemas.microsoft.com/office/powerpoint/2010/main" val="834921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ru-RU" smtClean="0"/>
              <a:t>Образец заголовка</a:t>
            </a:r>
            <a:endParaRPr lang="ru-RU"/>
          </a:p>
        </p:txBody>
      </p:sp>
      <p:sp>
        <p:nvSpPr>
          <p:cNvPr id="3" name="Espaço Reservado para Texto Vertical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Data 3"/>
          <p:cNvSpPr>
            <a:spLocks noGrp="1"/>
          </p:cNvSpPr>
          <p:nvPr>
            <p:ph type="dt" sz="half" idx="10"/>
          </p:nvPr>
        </p:nvSpPr>
        <p:spPr/>
        <p:txBody>
          <a:bodyPr/>
          <a:lstStyle/>
          <a:p>
            <a:fld id="{E0F31559-10BF-4FA3-BEBC-50ADB22BFF21}" type="datetimeFigureOut">
              <a:rPr lang="ru-RU" smtClean="0">
                <a:solidFill>
                  <a:prstClr val="white">
                    <a:lumMod val="95000"/>
                    <a:lumOff val="5000"/>
                  </a:prstClr>
                </a:solidFill>
              </a:rPr>
              <a:pPr/>
              <a:t>15.02.2015</a:t>
            </a:fld>
            <a:endParaRPr lang="ru-RU">
              <a:solidFill>
                <a:prstClr val="white">
                  <a:lumMod val="95000"/>
                  <a:lumOff val="5000"/>
                </a:prstClr>
              </a:solidFill>
            </a:endParaRPr>
          </a:p>
        </p:txBody>
      </p:sp>
      <p:sp>
        <p:nvSpPr>
          <p:cNvPr id="5" name="Espaço Reservado para Rodapé 4"/>
          <p:cNvSpPr>
            <a:spLocks noGrp="1"/>
          </p:cNvSpPr>
          <p:nvPr>
            <p:ph type="ftr" sz="quarter" idx="11"/>
          </p:nvPr>
        </p:nvSpPr>
        <p:spPr/>
        <p:txBody>
          <a:bodyPr/>
          <a:lstStyle/>
          <a:p>
            <a:endParaRPr lang="ru-RU">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0A07D05D-D326-4878-A62F-E3CD402CB142}"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p14="http://schemas.microsoft.com/office/powerpoint/2010/main" val="3055766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Data 3"/>
          <p:cNvSpPr>
            <a:spLocks noGrp="1"/>
          </p:cNvSpPr>
          <p:nvPr>
            <p:ph type="dt" sz="half" idx="10"/>
          </p:nvPr>
        </p:nvSpPr>
        <p:spPr/>
        <p:txBody>
          <a:bodyPr/>
          <a:lstStyle/>
          <a:p>
            <a:fld id="{E0F31559-10BF-4FA3-BEBC-50ADB22BFF21}" type="datetimeFigureOut">
              <a:rPr lang="ru-RU" smtClean="0">
                <a:solidFill>
                  <a:prstClr val="white">
                    <a:lumMod val="95000"/>
                    <a:lumOff val="5000"/>
                  </a:prstClr>
                </a:solidFill>
              </a:rPr>
              <a:pPr/>
              <a:t>15.02.2015</a:t>
            </a:fld>
            <a:endParaRPr lang="ru-RU">
              <a:solidFill>
                <a:prstClr val="white">
                  <a:lumMod val="95000"/>
                  <a:lumOff val="5000"/>
                </a:prstClr>
              </a:solidFill>
            </a:endParaRPr>
          </a:p>
        </p:txBody>
      </p:sp>
      <p:sp>
        <p:nvSpPr>
          <p:cNvPr id="5" name="Espaço Reservado para Rodapé 4"/>
          <p:cNvSpPr>
            <a:spLocks noGrp="1"/>
          </p:cNvSpPr>
          <p:nvPr>
            <p:ph type="ftr" sz="quarter" idx="11"/>
          </p:nvPr>
        </p:nvSpPr>
        <p:spPr/>
        <p:txBody>
          <a:bodyPr/>
          <a:lstStyle/>
          <a:p>
            <a:endParaRPr lang="ru-RU">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0A07D05D-D326-4878-A62F-E3CD402CB142}" type="slidenum">
              <a:rPr lang="ru-RU" smtClean="0">
                <a:solidFill>
                  <a:prstClr val="black">
                    <a:lumMod val="85000"/>
                    <a:lumOff val="15000"/>
                  </a:prstClr>
                </a:solidFill>
              </a:rPr>
              <a:pPr/>
              <a:t>‹#›</a:t>
            </a:fld>
            <a:endParaRPr lang="ru-RU">
              <a:solidFill>
                <a:prstClr val="black">
                  <a:lumMod val="85000"/>
                  <a:lumOff val="15000"/>
                </a:prstClr>
              </a:solidFill>
            </a:endParaRPr>
          </a:p>
        </p:txBody>
      </p:sp>
    </p:spTree>
    <p:extLst>
      <p:ext uri="{BB962C8B-B14F-4D97-AF65-F5344CB8AC3E}">
        <p14:creationId xmlns:p14="http://schemas.microsoft.com/office/powerpoint/2010/main" val="1970619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59988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43205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343031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426868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1195254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15.02.2015</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dirty="0"/>
          </a:p>
        </p:txBody>
      </p:sp>
    </p:spTree>
    <p:extLst>
      <p:ext uri="{BB962C8B-B14F-4D97-AF65-F5344CB8AC3E}">
        <p14:creationId xmlns:p14="http://schemas.microsoft.com/office/powerpoint/2010/main" val="222286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4C71EC6-210F-42DE-9C53-41977AD35B3D}" type="datetimeFigureOut">
              <a:rPr lang="ru-RU" smtClean="0"/>
              <a:t>15.02.2015</a:t>
            </a:fld>
            <a:endParaRPr lang="ru-RU"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B19B0651-EE4F-4900-A07F-96A6BFA9D0F0}" type="slidenum">
              <a:rPr lang="ru-RU" smtClean="0"/>
              <a:t>‹#›</a:t>
            </a:fld>
            <a:endParaRPr lang="ru-RU" dirty="0"/>
          </a:p>
        </p:txBody>
      </p:sp>
    </p:spTree>
    <p:extLst>
      <p:ext uri="{BB962C8B-B14F-4D97-AF65-F5344CB8AC3E}">
        <p14:creationId xmlns:p14="http://schemas.microsoft.com/office/powerpoint/2010/main" val="73710703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uk-UA"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ru-RU" altLang="uk-UA"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ru-RU" altLang="uk-UA"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C5C28C5-E59B-4E44-8BF1-8D6D794BDCAC}" type="slidenum">
              <a:rPr lang="ru-RU" altLang="uk-UA" smtClean="0">
                <a:solidFill>
                  <a:srgbClr val="000000"/>
                </a:solidFill>
              </a:rPr>
              <a:pPr fontAlgn="base">
                <a:spcBef>
                  <a:spcPct val="0"/>
                </a:spcBef>
                <a:spcAft>
                  <a:spcPct val="0"/>
                </a:spcAft>
              </a:pPr>
              <a:t>‹#›</a:t>
            </a:fld>
            <a:endParaRPr lang="ru-RU" altLang="uk-UA" smtClean="0">
              <a:solidFill>
                <a:srgbClr val="000000"/>
              </a:solidFill>
            </a:endParaRPr>
          </a:p>
        </p:txBody>
      </p:sp>
    </p:spTree>
    <p:extLst>
      <p:ext uri="{BB962C8B-B14F-4D97-AF65-F5344CB8AC3E}">
        <p14:creationId xmlns:p14="http://schemas.microsoft.com/office/powerpoint/2010/main" val="205942472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3" descr="C:\Users\malves\AppData\Local\Microsoft\Windows\Temporary Internet Files\Content.IE5\QMPKWOLA\MPj04331930000[1].jpg"/>
          <p:cNvPicPr>
            <a:picLocks noChangeAspect="1" noChangeArrowheads="1"/>
          </p:cNvPicPr>
          <p:nvPr/>
        </p:nvPicPr>
        <p:blipFill>
          <a:blip r:embed="rId13" cstate="print">
            <a:lum bright="92000" contrast="-90000"/>
          </a:blip>
          <a:srcRect/>
          <a:stretch>
            <a:fillRect/>
          </a:stretch>
        </p:blipFill>
        <p:spPr bwMode="auto">
          <a:xfrm>
            <a:off x="0" y="0"/>
            <a:ext cx="9144000" cy="6932840"/>
          </a:xfrm>
          <a:prstGeom prst="rect">
            <a:avLst/>
          </a:prstGeom>
          <a:noFill/>
        </p:spPr>
      </p:pic>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dirty="0"/>
          </a:p>
        </p:txBody>
      </p:sp>
      <p:sp>
        <p:nvSpPr>
          <p:cNvPr id="3" name="Espaço Reservado para Texto 2"/>
          <p:cNvSpPr>
            <a:spLocks noGrp="1"/>
          </p:cNvSpPr>
          <p:nvPr>
            <p:ph type="body" idx="1"/>
          </p:nvPr>
        </p:nvSpPr>
        <p:spPr>
          <a:xfrm>
            <a:off x="457200" y="16764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lumMod val="95000"/>
                    <a:lumOff val="5000"/>
                  </a:schemeClr>
                </a:solidFill>
              </a:defRPr>
            </a:lvl1pPr>
          </a:lstStyle>
          <a:p>
            <a:fld id="{E0F31559-10BF-4FA3-BEBC-50ADB22BFF21}" type="datetimeFigureOut">
              <a:rPr lang="ru-RU" smtClean="0">
                <a:solidFill>
                  <a:prstClr val="white">
                    <a:lumMod val="95000"/>
                    <a:lumOff val="5000"/>
                  </a:prstClr>
                </a:solidFill>
              </a:rPr>
              <a:pPr/>
              <a:t>15.02.2015</a:t>
            </a:fld>
            <a:endParaRPr lang="ru-RU" dirty="0">
              <a:solidFill>
                <a:prstClr val="white">
                  <a:lumMod val="95000"/>
                  <a:lumOff val="5000"/>
                </a:prstClr>
              </a:solidFill>
            </a:endParaRP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85000"/>
                    <a:lumOff val="15000"/>
                  </a:schemeClr>
                </a:solidFill>
              </a:defRPr>
            </a:lvl1pPr>
          </a:lstStyle>
          <a:p>
            <a:fld id="{0A07D05D-D326-4878-A62F-E3CD402CB142}" type="slidenum">
              <a:rPr lang="ru-RU" smtClean="0">
                <a:solidFill>
                  <a:prstClr val="black">
                    <a:lumMod val="85000"/>
                    <a:lumOff val="15000"/>
                  </a:prstClr>
                </a:solidFill>
              </a:rPr>
              <a:pPr/>
              <a:t>‹#›</a:t>
            </a:fld>
            <a:endParaRPr lang="ru-RU" dirty="0">
              <a:solidFill>
                <a:prstClr val="black">
                  <a:lumMod val="85000"/>
                  <a:lumOff val="15000"/>
                </a:prstClr>
              </a:solidFill>
            </a:endParaRPr>
          </a:p>
        </p:txBody>
      </p:sp>
    </p:spTree>
    <p:extLst>
      <p:ext uri="{BB962C8B-B14F-4D97-AF65-F5344CB8AC3E}">
        <p14:creationId xmlns:p14="http://schemas.microsoft.com/office/powerpoint/2010/main" val="162191811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914400" rtl="0" eaLnBrk="1" latinLnBrk="0" hangingPunct="1">
        <a:spcBef>
          <a:spcPct val="0"/>
        </a:spcBef>
        <a:buNone/>
        <a:defRPr lang="ru-RU" sz="4800" b="1" kern="1200" cap="none" spc="0" dirty="0">
          <a:ln w="1905"/>
          <a:solidFill>
            <a:srgbClr val="0070C0"/>
          </a:solidFill>
          <a:effectLst>
            <a:innerShdw blurRad="69850" dist="43180" dir="5400000">
              <a:srgbClr val="000000">
                <a:alpha val="65000"/>
              </a:srgbClr>
            </a:inn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3.xml"/><Relationship Id="rId1" Type="http://schemas.openxmlformats.org/officeDocument/2006/relationships/vmlDrawing" Target="../drawings/vmlDrawing1.vml"/><Relationship Id="rId5" Type="http://schemas.openxmlformats.org/officeDocument/2006/relationships/image" Target="../media/image48.e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990000"/>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flipV="1">
            <a:off x="6911594" y="4050835"/>
            <a:ext cx="45719" cy="45719"/>
          </a:xfrm>
        </p:spPr>
        <p:txBody>
          <a:bodyPr/>
          <a:lstStyle/>
          <a:p>
            <a:r>
              <a:rPr lang="en-US" dirty="0" smtClean="0"/>
              <a:t> </a:t>
            </a:r>
            <a:endParaRPr lang="uk-UA" dirty="0"/>
          </a:p>
        </p:txBody>
      </p:sp>
      <p:sp>
        <p:nvSpPr>
          <p:cNvPr id="3" name="Подзаголовок 2"/>
          <p:cNvSpPr>
            <a:spLocks noGrp="1"/>
          </p:cNvSpPr>
          <p:nvPr>
            <p:ph type="subTitle" idx="1"/>
          </p:nvPr>
        </p:nvSpPr>
        <p:spPr>
          <a:xfrm flipH="1">
            <a:off x="6957314" y="5013176"/>
            <a:ext cx="422998" cy="134557"/>
          </a:xfrm>
        </p:spPr>
        <p:txBody>
          <a:bodyPr>
            <a:normAutofit fontScale="25000" lnSpcReduction="20000"/>
          </a:bodyPr>
          <a:lstStyle/>
          <a:p>
            <a:r>
              <a:rPr lang="en-US" dirty="0" smtClean="0"/>
              <a:t> </a:t>
            </a:r>
            <a:endParaRPr lang="uk-UA" dirty="0"/>
          </a:p>
        </p:txBody>
      </p:sp>
    </p:spTree>
    <p:extLst>
      <p:ext uri="{BB962C8B-B14F-4D97-AF65-F5344CB8AC3E}">
        <p14:creationId xmlns:p14="http://schemas.microsoft.com/office/powerpoint/2010/main" val="2507672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3000"/>
            <a:lum/>
          </a:blip>
          <a:srcRect/>
          <a:stretch>
            <a:fillRect t="-17000" b="-17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640960" cy="2952328"/>
          </a:xfrm>
        </p:spPr>
        <p:txBody>
          <a:bodyPr>
            <a:normAutofit/>
          </a:bodyPr>
          <a:lstStyle/>
          <a:p>
            <a:r>
              <a:rPr lang="uk-UA" sz="1600" dirty="0" smtClean="0">
                <a:solidFill>
                  <a:srgbClr val="990099"/>
                </a:solidFill>
                <a:latin typeface="Arial" pitchFamily="34" charset="0"/>
                <a:cs typeface="Arial" pitchFamily="34" charset="0"/>
              </a:rPr>
              <a:t>Інформація спочатку поширювалась усно, а з розвитком писемності – письмово: на папірусі, папері, камені.  Газети, які дещо нагадували сучасні, виникли після винаходу Йоганном Гутенбергом у 1450 р. друкарського станка. </a:t>
            </a:r>
          </a:p>
          <a:p>
            <a:r>
              <a:rPr lang="uk-UA" sz="1600" dirty="0" smtClean="0">
                <a:solidFill>
                  <a:srgbClr val="990099"/>
                </a:solidFill>
                <a:latin typeface="Arial" pitchFamily="34" charset="0"/>
                <a:cs typeface="Arial" pitchFamily="34" charset="0"/>
              </a:rPr>
              <a:t>Наступний прорив у розвитку ЗМІ відбувся у ХІХ ст. із винаходом телеграфу, телефону та радіо. На початку ХХ ст. розпочали регулярно транслювати радіопередачі, а з 30-х років минулого століття в наше життя упевнено ввійшло телебачення. Радянський Союз транслював першу телевізійну програму в 1939 р., а регулярне мовлення розпочалося 1946 р. в Москві.</a:t>
            </a:r>
          </a:p>
          <a:p>
            <a:r>
              <a:rPr lang="uk-UA" sz="1600" dirty="0" smtClean="0">
                <a:solidFill>
                  <a:srgbClr val="990099"/>
                </a:solidFill>
                <a:latin typeface="Arial" pitchFamily="34" charset="0"/>
                <a:cs typeface="Arial" pitchFamily="34" charset="0"/>
              </a:rPr>
              <a:t>Справжня революція відбулась із винаходженням Інтернету, комп</a:t>
            </a:r>
            <a:r>
              <a:rPr lang="en-US" sz="1600" dirty="0" smtClean="0">
                <a:solidFill>
                  <a:srgbClr val="990099"/>
                </a:solidFill>
                <a:latin typeface="Arial" pitchFamily="34" charset="0"/>
                <a:cs typeface="Arial" pitchFamily="34" charset="0"/>
              </a:rPr>
              <a:t>’</a:t>
            </a:r>
            <a:r>
              <a:rPr lang="uk-UA" sz="1600" dirty="0" smtClean="0">
                <a:solidFill>
                  <a:srgbClr val="990099"/>
                </a:solidFill>
                <a:latin typeface="Arial" pitchFamily="34" charset="0"/>
                <a:cs typeface="Arial" pitchFamily="34" charset="0"/>
              </a:rPr>
              <a:t>ютерних мереж, електронної пошти.</a:t>
            </a:r>
            <a:endParaRPr lang="ru-RU" sz="1600" dirty="0">
              <a:solidFill>
                <a:srgbClr val="990099"/>
              </a:solidFill>
              <a:latin typeface="Arial" pitchFamily="34" charset="0"/>
              <a:cs typeface="Arial"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067975"/>
            <a:ext cx="3024336" cy="20142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3429000"/>
            <a:ext cx="3092062" cy="21030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3987249"/>
            <a:ext cx="2232248" cy="2682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97574539"/>
      </p:ext>
    </p:extLst>
  </p:cSld>
  <p:clrMapOvr>
    <a:masterClrMapping/>
  </p:clrMapOvr>
  <mc:AlternateContent xmlns:mc="http://schemas.openxmlformats.org/markup-compatibility/2006">
    <mc:Choice xmlns:p14="http://schemas.microsoft.com/office/powerpoint/2010/main" Requires="p14">
      <p:transition spd="slow" p14:dur="1500" advClick="0" advTm="20000">
        <p:random/>
      </p:transition>
    </mc:Choice>
    <mc:Fallback>
      <p:transition spd="slow" advClick="0" advTm="20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500"/>
                                        <p:tgtEl>
                                          <p:spTgt spid="3">
                                            <p:txEl>
                                              <p:pRg st="0" end="0"/>
                                            </p:txEl>
                                          </p:spTgt>
                                        </p:tgtEl>
                                      </p:cBhvr>
                                    </p:animEffect>
                                  </p:childTnLst>
                                </p:cTn>
                              </p:par>
                            </p:childTnLst>
                          </p:cTn>
                        </p:par>
                        <p:par>
                          <p:cTn id="8" fill="hold">
                            <p:stCondLst>
                              <p:cond delay="1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500"/>
                                        <p:tgtEl>
                                          <p:spTgt spid="3">
                                            <p:txEl>
                                              <p:pRg st="1" end="1"/>
                                            </p:txEl>
                                          </p:spTgt>
                                        </p:tgtEl>
                                      </p:cBhvr>
                                    </p:animEffect>
                                  </p:childTnLst>
                                </p:cTn>
                              </p:par>
                            </p:childTnLst>
                          </p:cTn>
                        </p:par>
                        <p:par>
                          <p:cTn id="12" fill="hold">
                            <p:stCondLst>
                              <p:cond delay="3000"/>
                            </p:stCondLst>
                            <p:childTnLst>
                              <p:par>
                                <p:cTn id="13" presetID="2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500"/>
                                        <p:tgtEl>
                                          <p:spTgt spid="3">
                                            <p:txEl>
                                              <p:pRg st="2" end="2"/>
                                            </p:txEl>
                                          </p:spTgt>
                                        </p:tgtEl>
                                      </p:cBhvr>
                                    </p:animEffect>
                                  </p:childTnLst>
                                </p:cTn>
                              </p:par>
                            </p:childTnLst>
                          </p:cTn>
                        </p:par>
                        <p:par>
                          <p:cTn id="16" fill="hold">
                            <p:stCondLst>
                              <p:cond delay="4500"/>
                            </p:stCondLst>
                            <p:childTnLst>
                              <p:par>
                                <p:cTn id="17" presetID="26"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par>
                          <p:cTn id="33" fill="hold">
                            <p:stCondLst>
                              <p:cond delay="650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500"/>
                                        <p:tgtEl>
                                          <p:spTgt spid="4"/>
                                        </p:tgtEl>
                                      </p:cBhvr>
                                    </p:animEffect>
                                    <p:anim calcmode="lin" valueType="num">
                                      <p:cBhvr>
                                        <p:cTn id="37" dur="1500" fill="hold"/>
                                        <p:tgtEl>
                                          <p:spTgt spid="4"/>
                                        </p:tgtEl>
                                        <p:attrNameLst>
                                          <p:attrName>ppt_x</p:attrName>
                                        </p:attrNameLst>
                                      </p:cBhvr>
                                      <p:tavLst>
                                        <p:tav tm="0">
                                          <p:val>
                                            <p:strVal val="#ppt_x"/>
                                          </p:val>
                                        </p:tav>
                                        <p:tav tm="100000">
                                          <p:val>
                                            <p:strVal val="#ppt_x"/>
                                          </p:val>
                                        </p:tav>
                                      </p:tavLst>
                                    </p:anim>
                                    <p:anim calcmode="lin" valueType="num">
                                      <p:cBhvr>
                                        <p:cTn id="38" dur="1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8000"/>
                            </p:stCondLst>
                            <p:childTnLst>
                              <p:par>
                                <p:cTn id="40" presetID="14" presetClass="entr" presetSubtype="1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84976" cy="3600400"/>
          </a:xfrm>
        </p:spPr>
        <p:txBody>
          <a:bodyPr/>
          <a:lstStyle/>
          <a:p>
            <a:r>
              <a:rPr lang="uk-UA" sz="1600" dirty="0" smtClean="0">
                <a:solidFill>
                  <a:schemeClr val="accent3">
                    <a:lumMod val="60000"/>
                    <a:lumOff val="40000"/>
                  </a:schemeClr>
                </a:solidFill>
                <a:latin typeface="Arial" pitchFamily="34" charset="0"/>
                <a:cs typeface="Arial" pitchFamily="34" charset="0"/>
              </a:rPr>
              <a:t>До головних функцій ЗМІ в демократичному суспільстві належать такі:</a:t>
            </a:r>
            <a:br>
              <a:rPr lang="uk-UA" sz="1600" dirty="0" smtClean="0">
                <a:solidFill>
                  <a:schemeClr val="accent3">
                    <a:lumMod val="60000"/>
                    <a:lumOff val="40000"/>
                  </a:schemeClr>
                </a:solidFill>
                <a:latin typeface="Arial" pitchFamily="34" charset="0"/>
                <a:cs typeface="Arial" pitchFamily="34" charset="0"/>
              </a:rPr>
            </a:br>
            <a:r>
              <a:rPr lang="uk-UA" sz="1600" b="1" dirty="0" smtClean="0">
                <a:solidFill>
                  <a:srgbClr val="FF0000"/>
                </a:solidFill>
                <a:latin typeface="Arial" pitchFamily="34" charset="0"/>
                <a:cs typeface="Arial" pitchFamily="34" charset="0"/>
              </a:rPr>
              <a:t>інформаційна</a:t>
            </a:r>
            <a:r>
              <a:rPr lang="uk-UA" sz="1600" dirty="0" smtClean="0">
                <a:latin typeface="Arial" pitchFamily="34" charset="0"/>
                <a:cs typeface="Arial" pitchFamily="34" charset="0"/>
              </a:rPr>
              <a:t> </a:t>
            </a:r>
            <a:r>
              <a:rPr lang="uk-UA" sz="1600" dirty="0" smtClean="0">
                <a:solidFill>
                  <a:schemeClr val="accent4"/>
                </a:solidFill>
                <a:latin typeface="Arial" pitchFamily="34" charset="0"/>
                <a:cs typeface="Arial" pitchFamily="34" charset="0"/>
              </a:rPr>
              <a:t>– отримання й поширення інформації про найважливіші події в суспільстві, яка впливає на формування громадської думки з різних питань;</a:t>
            </a:r>
          </a:p>
          <a:p>
            <a:r>
              <a:rPr lang="uk-UA" sz="1600" b="1" dirty="0">
                <a:solidFill>
                  <a:srgbClr val="FF0000"/>
                </a:solidFill>
                <a:latin typeface="Arial" pitchFamily="34" charset="0"/>
                <a:cs typeface="Arial" pitchFamily="34" charset="0"/>
              </a:rPr>
              <a:t>о</a:t>
            </a:r>
            <a:r>
              <a:rPr lang="uk-UA" sz="1600" b="1" dirty="0" smtClean="0">
                <a:solidFill>
                  <a:srgbClr val="FF0000"/>
                </a:solidFill>
                <a:latin typeface="Arial" pitchFamily="34" charset="0"/>
                <a:cs typeface="Arial" pitchFamily="34" charset="0"/>
              </a:rPr>
              <a:t>світня</a:t>
            </a:r>
            <a:r>
              <a:rPr lang="uk-UA" sz="1600" dirty="0" smtClean="0">
                <a:latin typeface="Arial" pitchFamily="34" charset="0"/>
                <a:cs typeface="Arial" pitchFamily="34" charset="0"/>
              </a:rPr>
              <a:t> </a:t>
            </a:r>
            <a:r>
              <a:rPr lang="uk-UA" sz="1600" dirty="0" smtClean="0">
                <a:solidFill>
                  <a:srgbClr val="0070C0"/>
                </a:solidFill>
                <a:latin typeface="Arial" pitchFamily="34" charset="0"/>
                <a:cs typeface="Arial" pitchFamily="34" charset="0"/>
              </a:rPr>
              <a:t>– ЗМІ доносять до громадян певні знання, які в подальшому дозволяють їм орієнтуватися в суперечливих потоках інформації;</a:t>
            </a:r>
          </a:p>
          <a:p>
            <a:r>
              <a:rPr lang="uk-UA" sz="1600" b="1" dirty="0">
                <a:solidFill>
                  <a:srgbClr val="FF0000"/>
                </a:solidFill>
                <a:latin typeface="Arial" pitchFamily="34" charset="0"/>
                <a:cs typeface="Arial" pitchFamily="34" charset="0"/>
              </a:rPr>
              <a:t>п</a:t>
            </a:r>
            <a:r>
              <a:rPr lang="uk-UA" sz="1600" b="1" dirty="0" smtClean="0">
                <a:solidFill>
                  <a:srgbClr val="FF0000"/>
                </a:solidFill>
                <a:latin typeface="Arial" pitchFamily="34" charset="0"/>
                <a:cs typeface="Arial" pitchFamily="34" charset="0"/>
              </a:rPr>
              <a:t>олітичної соціалізації </a:t>
            </a:r>
            <a:r>
              <a:rPr lang="uk-UA" sz="1600" dirty="0" smtClean="0">
                <a:solidFill>
                  <a:srgbClr val="660066"/>
                </a:solidFill>
                <a:latin typeface="Arial" pitchFamily="34" charset="0"/>
                <a:cs typeface="Arial" pitchFamily="34" charset="0"/>
              </a:rPr>
              <a:t>– через ЗМІ громадяни засвоюють певні стандарти політичної поведінки, цінності й норми, що дозволяють їм адаптуватися до реальності; </a:t>
            </a:r>
          </a:p>
          <a:p>
            <a:r>
              <a:rPr lang="uk-UA" sz="1600" b="1" dirty="0">
                <a:solidFill>
                  <a:srgbClr val="FF0000"/>
                </a:solidFill>
                <a:latin typeface="Arial" pitchFamily="34" charset="0"/>
                <a:cs typeface="Arial" pitchFamily="34" charset="0"/>
              </a:rPr>
              <a:t>к</a:t>
            </a:r>
            <a:r>
              <a:rPr lang="uk-UA" sz="1600" b="1" dirty="0" smtClean="0">
                <a:solidFill>
                  <a:srgbClr val="FF0000"/>
                </a:solidFill>
                <a:latin typeface="Arial" pitchFamily="34" charset="0"/>
                <a:cs typeface="Arial" pitchFamily="34" charset="0"/>
              </a:rPr>
              <a:t>онтролю за діяльністю суб</a:t>
            </a:r>
            <a:r>
              <a:rPr lang="en-US" sz="1600" b="1" dirty="0" smtClean="0">
                <a:solidFill>
                  <a:srgbClr val="FF0000"/>
                </a:solidFill>
                <a:latin typeface="Arial" pitchFamily="34" charset="0"/>
                <a:cs typeface="Arial" pitchFamily="34" charset="0"/>
              </a:rPr>
              <a:t>’</a:t>
            </a:r>
            <a:r>
              <a:rPr lang="uk-UA" sz="1600" b="1" dirty="0" smtClean="0">
                <a:solidFill>
                  <a:srgbClr val="FF0000"/>
                </a:solidFill>
                <a:latin typeface="Arial" pitchFamily="34" charset="0"/>
                <a:cs typeface="Arial" pitchFamily="34" charset="0"/>
              </a:rPr>
              <a:t>єктів влади, їх критики </a:t>
            </a:r>
            <a:r>
              <a:rPr lang="uk-UA" sz="1600" dirty="0" smtClean="0">
                <a:solidFill>
                  <a:srgbClr val="990099"/>
                </a:solidFill>
                <a:latin typeface="Arial" pitchFamily="34" charset="0"/>
                <a:cs typeface="Arial" pitchFamily="34" charset="0"/>
              </a:rPr>
              <a:t>– ЗМІ інформують як про позитивні, так і про негативні факти діяльності уряду, окремих посадовців;</a:t>
            </a:r>
          </a:p>
          <a:p>
            <a:r>
              <a:rPr lang="uk-UA" sz="1600" dirty="0" smtClean="0">
                <a:solidFill>
                  <a:srgbClr val="00FF00"/>
                </a:solidFill>
                <a:latin typeface="Arial" pitchFamily="34" charset="0"/>
                <a:cs typeface="Arial" pitchFamily="34" charset="0"/>
              </a:rPr>
              <a:t>Мобілізаційна – ЗМІ спонукають людей до певних дій чи до бездіяльності.</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458985"/>
            <a:ext cx="8136904" cy="3235146"/>
          </a:xfrm>
          <a:prstGeom prst="rect">
            <a:avLst/>
          </a:prstGeom>
          <a:ln>
            <a:noFill/>
          </a:ln>
          <a:effectLst>
            <a:softEdge rad="112500"/>
          </a:effectLst>
        </p:spPr>
      </p:pic>
    </p:spTree>
    <p:extLst>
      <p:ext uri="{BB962C8B-B14F-4D97-AF65-F5344CB8AC3E}">
        <p14:creationId xmlns:p14="http://schemas.microsoft.com/office/powerpoint/2010/main" val="3384686438"/>
      </p:ext>
    </p:extLst>
  </p:cSld>
  <p:clrMapOvr>
    <a:masterClrMapping/>
  </p:clrMapOvr>
  <mc:AlternateContent xmlns:mc="http://schemas.openxmlformats.org/markup-compatibility/2006">
    <mc:Choice xmlns:p14="http://schemas.microsoft.com/office/powerpoint/2010/main" Requires="p14">
      <p:transition spd="slow" p14:dur="1500" advClick="0" advTm="14000">
        <p:random/>
      </p:transition>
    </mc:Choice>
    <mc:Fallback>
      <p:transition spd="slow" advClick="0" advTm="1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500"/>
                                        <p:tgtEl>
                                          <p:spTgt spid="3">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500"/>
                                        <p:tgtEl>
                                          <p:spTgt spid="3">
                                            <p:txEl>
                                              <p:pRg st="2" end="2"/>
                                            </p:txEl>
                                          </p:spTgt>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500"/>
                                        <p:tgtEl>
                                          <p:spTgt spid="3">
                                            <p:txEl>
                                              <p:pRg st="3" end="3"/>
                                            </p:txEl>
                                          </p:spTgt>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500"/>
                                        <p:tgtEl>
                                          <p:spTgt spid="3">
                                            <p:txEl>
                                              <p:pRg st="4" end="4"/>
                                            </p:txEl>
                                          </p:spTgt>
                                        </p:tgtEl>
                                      </p:cBhvr>
                                    </p:animEffect>
                                  </p:childTnLst>
                                </p:cTn>
                              </p:par>
                            </p:childTnLst>
                          </p:cTn>
                        </p:par>
                        <p:par>
                          <p:cTn id="24" fill="hold">
                            <p:stCondLst>
                              <p:cond delay="7500"/>
                            </p:stCondLst>
                            <p:childTnLst>
                              <p:par>
                                <p:cTn id="25" presetID="45"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ppt_w</p:attrName>
                                        </p:attrNameLst>
                                      </p:cBhvr>
                                      <p:tavLst>
                                        <p:tav tm="0" fmla="#ppt_w*sin(2.5*pi*$)">
                                          <p:val>
                                            <p:fltVal val="0"/>
                                          </p:val>
                                        </p:tav>
                                        <p:tav tm="100000">
                                          <p:val>
                                            <p:fltVal val="1"/>
                                          </p:val>
                                        </p:tav>
                                      </p:tavLst>
                                    </p:anim>
                                    <p:anim calcmode="lin" valueType="num">
                                      <p:cBhvr>
                                        <p:cTn id="2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7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84976" cy="2304256"/>
          </a:xfrm>
        </p:spPr>
        <p:txBody>
          <a:bodyPr>
            <a:normAutofit/>
          </a:bodyPr>
          <a:lstStyle/>
          <a:p>
            <a:r>
              <a:rPr lang="ru-RU" sz="1600" dirty="0">
                <a:solidFill>
                  <a:srgbClr val="FF3300"/>
                </a:solidFill>
                <a:latin typeface="Arial" pitchFamily="34" charset="0"/>
                <a:cs typeface="Arial" pitchFamily="34" charset="0"/>
              </a:rPr>
              <a:t>Політика як сфера суспільної діяльності найбільше потребує засобів масової інформації для встановлення і підтримки постійних зв'язків між її суб'єктами. Політика є неможлива без опосередкованих форм спілкування і спеціальних засобів зв'язку між різними носіями влади, а також між державою та громадянами. У сучасному суспільстві ЗМІ все більше </a:t>
            </a:r>
            <a:r>
              <a:rPr lang="ru-RU" sz="1600" dirty="0" smtClean="0">
                <a:solidFill>
                  <a:srgbClr val="FF3300"/>
                </a:solidFill>
                <a:latin typeface="Arial" pitchFamily="34" charset="0"/>
                <a:cs typeface="Arial" pitchFamily="34" charset="0"/>
              </a:rPr>
              <a:t>виступають </a:t>
            </a:r>
            <a:r>
              <a:rPr lang="ru-RU" sz="1600" dirty="0">
                <a:solidFill>
                  <a:srgbClr val="FF3300"/>
                </a:solidFill>
                <a:latin typeface="Arial" pitchFamily="34" charset="0"/>
                <a:cs typeface="Arial" pitchFamily="34" charset="0"/>
              </a:rPr>
              <a:t>не лише необхідною передавальною ланкою у складі механізмів політики, але й її творцем.</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80917"/>
            <a:ext cx="3448732" cy="2232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4113165"/>
            <a:ext cx="3518696" cy="23932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40" y="3212974"/>
            <a:ext cx="3108345" cy="23312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51166556"/>
      </p:ext>
    </p:extLst>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500"/>
                                        <p:tgtEl>
                                          <p:spTgt spid="3">
                                            <p:txEl>
                                              <p:pRg st="0" end="0"/>
                                            </p:txEl>
                                          </p:spTgt>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1500"/>
                                        <p:tgtEl>
                                          <p:spTgt spid="6"/>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500" fill="hold"/>
                                        <p:tgtEl>
                                          <p:spTgt spid="5"/>
                                        </p:tgtEl>
                                        <p:attrNameLst>
                                          <p:attrName>ppt_w</p:attrName>
                                        </p:attrNameLst>
                                      </p:cBhvr>
                                      <p:tavLst>
                                        <p:tav tm="0">
                                          <p:val>
                                            <p:fltVal val="0"/>
                                          </p:val>
                                        </p:tav>
                                        <p:tav tm="100000">
                                          <p:val>
                                            <p:strVal val="#ppt_w"/>
                                          </p:val>
                                        </p:tav>
                                      </p:tavLst>
                                    </p:anim>
                                    <p:anim calcmode="lin" valueType="num">
                                      <p:cBhvr>
                                        <p:cTn id="16" dur="1500" fill="hold"/>
                                        <p:tgtEl>
                                          <p:spTgt spid="5"/>
                                        </p:tgtEl>
                                        <p:attrNameLst>
                                          <p:attrName>ppt_h</p:attrName>
                                        </p:attrNameLst>
                                      </p:cBhvr>
                                      <p:tavLst>
                                        <p:tav tm="0">
                                          <p:val>
                                            <p:fltVal val="0"/>
                                          </p:val>
                                        </p:tav>
                                        <p:tav tm="100000">
                                          <p:val>
                                            <p:strVal val="#ppt_h"/>
                                          </p:val>
                                        </p:tav>
                                      </p:tavLst>
                                    </p:anim>
                                    <p:animEffect transition="in" filter="fade">
                                      <p:cBhvr>
                                        <p:cTn id="17" dur="1500"/>
                                        <p:tgtEl>
                                          <p:spTgt spid="5"/>
                                        </p:tgtEl>
                                      </p:cBhvr>
                                    </p:animEffect>
                                  </p:childTnLst>
                                </p:cTn>
                              </p:par>
                            </p:childTnLst>
                          </p:cTn>
                        </p:par>
                        <p:par>
                          <p:cTn id="18" fill="hold">
                            <p:stCondLst>
                              <p:cond delay="4500"/>
                            </p:stCondLst>
                            <p:childTnLst>
                              <p:par>
                                <p:cTn id="19" presetID="45"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anim calcmode="lin" valueType="num">
                                      <p:cBhvr>
                                        <p:cTn id="22" dur="2000" fill="hold"/>
                                        <p:tgtEl>
                                          <p:spTgt spid="4"/>
                                        </p:tgtEl>
                                        <p:attrNameLst>
                                          <p:attrName>ppt_w</p:attrName>
                                        </p:attrNameLst>
                                      </p:cBhvr>
                                      <p:tavLst>
                                        <p:tav tm="0" fmla="#ppt_w*sin(2.5*pi*$)">
                                          <p:val>
                                            <p:fltVal val="0"/>
                                          </p:val>
                                        </p:tav>
                                        <p:tav tm="100000">
                                          <p:val>
                                            <p:fltVal val="1"/>
                                          </p:val>
                                        </p:tav>
                                      </p:tavLst>
                                    </p:anim>
                                    <p:anim calcmode="lin" valueType="num">
                                      <p:cBhvr>
                                        <p:cTn id="2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34000" r="-3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928992" cy="508918"/>
          </a:xfrm>
        </p:spPr>
        <p:txBody>
          <a:bodyPr/>
          <a:lstStyle/>
          <a:p>
            <a:pPr algn="ctr"/>
            <a:r>
              <a:rPr lang="ru-RU" sz="2000" dirty="0">
                <a:solidFill>
                  <a:srgbClr val="FF0000"/>
                </a:solidFill>
                <a:latin typeface="Arial" pitchFamily="34" charset="0"/>
                <a:cs typeface="Arial" pitchFamily="34" charset="0"/>
              </a:rPr>
              <a:t>Характерні риси засобів масової інформації:</a:t>
            </a:r>
          </a:p>
        </p:txBody>
      </p:sp>
      <p:sp>
        <p:nvSpPr>
          <p:cNvPr id="3" name="Объект 2"/>
          <p:cNvSpPr>
            <a:spLocks noGrp="1"/>
          </p:cNvSpPr>
          <p:nvPr>
            <p:ph idx="1"/>
          </p:nvPr>
        </p:nvSpPr>
        <p:spPr>
          <a:xfrm>
            <a:off x="251520" y="908720"/>
            <a:ext cx="8640960" cy="2116832"/>
          </a:xfrm>
        </p:spPr>
        <p:txBody>
          <a:bodyPr>
            <a:normAutofit/>
          </a:bodyPr>
          <a:lstStyle/>
          <a:p>
            <a:r>
              <a:rPr lang="ru-RU" sz="1600" dirty="0">
                <a:solidFill>
                  <a:srgbClr val="813B20"/>
                </a:solidFill>
                <a:latin typeface="Arial" pitchFamily="34" charset="0"/>
                <a:cs typeface="Arial" pitchFamily="34" charset="0"/>
              </a:rPr>
              <a:t>публічність (необмежене, неперсоніфіковане коло споживачів</a:t>
            </a:r>
            <a:r>
              <a:rPr lang="ru-RU" sz="1600" dirty="0" smtClean="0">
                <a:solidFill>
                  <a:srgbClr val="813B20"/>
                </a:solidFill>
                <a:latin typeface="Arial" pitchFamily="34" charset="0"/>
                <a:cs typeface="Arial" pitchFamily="34" charset="0"/>
              </a:rPr>
              <a:t>);</a:t>
            </a:r>
          </a:p>
          <a:p>
            <a:r>
              <a:rPr lang="ru-RU" sz="1600" dirty="0">
                <a:solidFill>
                  <a:srgbClr val="813B20"/>
                </a:solidFill>
                <a:latin typeface="Arial" pitchFamily="34" charset="0"/>
                <a:cs typeface="Arial" pitchFamily="34" charset="0"/>
              </a:rPr>
              <a:t>наявність спеціальних технічних засобів</a:t>
            </a:r>
            <a:r>
              <a:rPr lang="ru-RU" sz="1600" dirty="0" smtClean="0">
                <a:solidFill>
                  <a:srgbClr val="813B20"/>
                </a:solidFill>
                <a:latin typeface="Arial" pitchFamily="34" charset="0"/>
                <a:cs typeface="Arial" pitchFamily="34" charset="0"/>
              </a:rPr>
              <a:t>;</a:t>
            </a:r>
          </a:p>
          <a:p>
            <a:r>
              <a:rPr lang="ru-RU" sz="1600" dirty="0">
                <a:solidFill>
                  <a:srgbClr val="813B20"/>
                </a:solidFill>
                <a:latin typeface="Arial" pitchFamily="34" charset="0"/>
                <a:cs typeface="Arial" pitchFamily="34" charset="0"/>
              </a:rPr>
              <a:t>непряма, розділена в просторі та часі взаємодія комунікаційних </a:t>
            </a:r>
            <a:r>
              <a:rPr lang="ru-RU" sz="1600" dirty="0" smtClean="0">
                <a:solidFill>
                  <a:srgbClr val="813B20"/>
                </a:solidFill>
                <a:latin typeface="Arial" pitchFamily="34" charset="0"/>
                <a:cs typeface="Arial" pitchFamily="34" charset="0"/>
              </a:rPr>
              <a:t>партнерів;</a:t>
            </a:r>
          </a:p>
          <a:p>
            <a:r>
              <a:rPr lang="ru-RU" sz="1600" dirty="0">
                <a:solidFill>
                  <a:srgbClr val="813B20"/>
                </a:solidFill>
                <a:latin typeface="Arial" pitchFamily="34" charset="0"/>
                <a:cs typeface="Arial" pitchFamily="34" charset="0"/>
              </a:rPr>
              <a:t>непостійний характер аудиторії</a:t>
            </a:r>
            <a:r>
              <a:rPr lang="ru-RU" sz="1600" dirty="0" smtClean="0">
                <a:solidFill>
                  <a:srgbClr val="813B20"/>
                </a:solidFill>
                <a:latin typeface="Arial" pitchFamily="34" charset="0"/>
                <a:cs typeface="Arial" pitchFamily="34" charset="0"/>
              </a:rPr>
              <a:t>;</a:t>
            </a:r>
          </a:p>
          <a:p>
            <a:r>
              <a:rPr lang="ru-RU" sz="1600" dirty="0">
                <a:solidFill>
                  <a:srgbClr val="813B20"/>
                </a:solidFill>
                <a:latin typeface="Arial" pitchFamily="34" charset="0"/>
                <a:cs typeface="Arial" pitchFamily="34" charset="0"/>
              </a:rPr>
              <a:t>переважна односпрямованість впливу від комунікатора до </a:t>
            </a:r>
            <a:r>
              <a:rPr lang="ru-RU" sz="1600" dirty="0" smtClean="0">
                <a:solidFill>
                  <a:srgbClr val="813B20"/>
                </a:solidFill>
                <a:latin typeface="Arial" pitchFamily="34" charset="0"/>
                <a:cs typeface="Arial" pitchFamily="34" charset="0"/>
              </a:rPr>
              <a:t>реципієнта</a:t>
            </a:r>
            <a:r>
              <a:rPr lang="ru-RU" sz="1600" dirty="0">
                <a:solidFill>
                  <a:srgbClr val="813B20"/>
                </a:solidFill>
                <a:latin typeface="Arial" pitchFamily="34" charset="0"/>
                <a:cs typeface="Arial" pitchFamily="34" charset="0"/>
              </a:rPr>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140968"/>
            <a:ext cx="8352928" cy="3506460"/>
          </a:xfrm>
          <a:prstGeom prst="ellipse">
            <a:avLst/>
          </a:prstGeom>
          <a:ln>
            <a:noFill/>
          </a:ln>
          <a:effectLst>
            <a:softEdge rad="112500"/>
          </a:effectLst>
        </p:spPr>
      </p:pic>
    </p:spTree>
    <p:extLst>
      <p:ext uri="{BB962C8B-B14F-4D97-AF65-F5344CB8AC3E}">
        <p14:creationId xmlns:p14="http://schemas.microsoft.com/office/powerpoint/2010/main" val="3208490168"/>
      </p:ext>
    </p:extLst>
  </p:cSld>
  <p:clrMapOvr>
    <a:masterClrMapping/>
  </p:clrMapOvr>
  <mc:AlternateContent xmlns:mc="http://schemas.openxmlformats.org/markup-compatibility/2006">
    <mc:Choice xmlns:p14="http://schemas.microsoft.com/office/powerpoint/2010/main" Requires="p14">
      <p:transition spd="slow" p14:dur="1500" advClick="0" advTm="12000">
        <p:random/>
      </p:transition>
    </mc:Choice>
    <mc:Fallback>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par>
                          <p:cTn id="11" fill="hold">
                            <p:stCondLst>
                              <p:cond delay="1500"/>
                            </p:stCondLst>
                            <p:childTnLst>
                              <p:par>
                                <p:cTn id="12" presetID="42"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500"/>
                                        <p:tgtEl>
                                          <p:spTgt spid="3">
                                            <p:txEl>
                                              <p:pRg st="0" end="0"/>
                                            </p:txEl>
                                          </p:spTgt>
                                        </p:tgtEl>
                                      </p:cBhvr>
                                    </p:animEffect>
                                    <p:anim calcmode="lin" valueType="num">
                                      <p:cBhvr>
                                        <p:cTn id="15"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2" presetClass="entr" presetSubtype="0"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500"/>
                                        <p:tgtEl>
                                          <p:spTgt spid="3">
                                            <p:txEl>
                                              <p:pRg st="1" end="1"/>
                                            </p:txEl>
                                          </p:spTgt>
                                        </p:tgtEl>
                                      </p:cBhvr>
                                    </p:animEffect>
                                    <p:anim calcmode="lin" valueType="num">
                                      <p:cBhvr>
                                        <p:cTn id="21"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4500"/>
                            </p:stCondLst>
                            <p:childTnLst>
                              <p:par>
                                <p:cTn id="24" presetID="42" presetClass="entr" presetSubtype="0"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500"/>
                                        <p:tgtEl>
                                          <p:spTgt spid="3">
                                            <p:txEl>
                                              <p:pRg st="2" end="2"/>
                                            </p:txEl>
                                          </p:spTgt>
                                        </p:tgtEl>
                                      </p:cBhvr>
                                    </p:animEffect>
                                    <p:anim calcmode="lin" valueType="num">
                                      <p:cBhvr>
                                        <p:cTn id="27"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6000"/>
                            </p:stCondLst>
                            <p:childTnLst>
                              <p:par>
                                <p:cTn id="30" presetID="42" presetClass="entr" presetSubtype="0"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500"/>
                                        <p:tgtEl>
                                          <p:spTgt spid="3">
                                            <p:txEl>
                                              <p:pRg st="3" end="3"/>
                                            </p:txEl>
                                          </p:spTgt>
                                        </p:tgtEl>
                                      </p:cBhvr>
                                    </p:animEffect>
                                    <p:anim calcmode="lin" valueType="num">
                                      <p:cBhvr>
                                        <p:cTn id="33"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7500"/>
                            </p:stCondLst>
                            <p:childTnLst>
                              <p:par>
                                <p:cTn id="36" presetID="42" presetClass="entr" presetSubtype="0" fill="hold"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500"/>
                                        <p:tgtEl>
                                          <p:spTgt spid="3">
                                            <p:txEl>
                                              <p:pRg st="4" end="4"/>
                                            </p:txEl>
                                          </p:spTgt>
                                        </p:tgtEl>
                                      </p:cBhvr>
                                    </p:animEffect>
                                    <p:anim calcmode="lin" valueType="num">
                                      <p:cBhvr>
                                        <p:cTn id="39"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9000"/>
                            </p:stCondLst>
                            <p:childTnLst>
                              <p:par>
                                <p:cTn id="42" presetID="6" presetClass="entr" presetSubtype="16"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ircle(in)">
                                      <p:cBhvr>
                                        <p:cTn id="4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84976" cy="1584176"/>
          </a:xfrm>
        </p:spPr>
        <p:txBody>
          <a:bodyPr>
            <a:noAutofit/>
          </a:bodyPr>
          <a:lstStyle/>
          <a:p>
            <a:r>
              <a:rPr lang="ru-RU" sz="2000" dirty="0">
                <a:solidFill>
                  <a:schemeClr val="tx2">
                    <a:lumMod val="60000"/>
                    <a:lumOff val="40000"/>
                  </a:schemeClr>
                </a:solidFill>
                <a:latin typeface="Arial" pitchFamily="34" charset="0"/>
                <a:cs typeface="Arial" pitchFamily="34" charset="0"/>
              </a:rPr>
              <a:t>Найбільш масовий і сильний політичний вплив на суспільство мають аудіовізуальні засоби масової інформації, насамперед телебачення. Думку про першість телебачення за ступенем охоплення населення України підтверджують результати опитування </a:t>
            </a:r>
            <a:r>
              <a:rPr lang="ru-RU" sz="2000" dirty="0">
                <a:solidFill>
                  <a:srgbClr val="FF0000"/>
                </a:solidFill>
                <a:latin typeface="Arial" pitchFamily="34" charset="0"/>
                <a:cs typeface="Arial" pitchFamily="34" charset="0"/>
              </a:rPr>
              <a:t>"</a:t>
            </a:r>
            <a:r>
              <a:rPr lang="ru-RU" sz="2000" dirty="0" err="1">
                <a:solidFill>
                  <a:srgbClr val="FF0000"/>
                </a:solidFill>
                <a:latin typeface="Arial" pitchFamily="34" charset="0"/>
                <a:cs typeface="Arial" pitchFamily="34" charset="0"/>
              </a:rPr>
              <a:t>Української</a:t>
            </a:r>
            <a:r>
              <a:rPr lang="ru-RU" sz="2000" dirty="0">
                <a:solidFill>
                  <a:srgbClr val="FF0000"/>
                </a:solidFill>
                <a:latin typeface="Arial" pitchFamily="34" charset="0"/>
                <a:cs typeface="Arial" pitchFamily="34" charset="0"/>
              </a:rPr>
              <a:t> </a:t>
            </a:r>
            <a:r>
              <a:rPr lang="uk-UA" sz="2000" dirty="0" smtClean="0">
                <a:solidFill>
                  <a:srgbClr val="FF0000"/>
                </a:solidFill>
                <a:latin typeface="Arial" pitchFamily="34" charset="0"/>
                <a:cs typeface="Arial" pitchFamily="34" charset="0"/>
              </a:rPr>
              <a:t>маркетингової</a:t>
            </a:r>
            <a:r>
              <a:rPr lang="ru-RU" sz="2000" dirty="0" smtClean="0">
                <a:solidFill>
                  <a:srgbClr val="FF0000"/>
                </a:solidFill>
                <a:latin typeface="Arial" pitchFamily="34" charset="0"/>
                <a:cs typeface="Arial" pitchFamily="34" charset="0"/>
              </a:rPr>
              <a:t> </a:t>
            </a:r>
            <a:r>
              <a:rPr lang="uk-UA" sz="2000" dirty="0" smtClean="0">
                <a:solidFill>
                  <a:srgbClr val="FF0000"/>
                </a:solidFill>
                <a:latin typeface="Arial" pitchFamily="34" charset="0"/>
                <a:cs typeface="Arial" pitchFamily="34" charset="0"/>
              </a:rPr>
              <a:t>групи</a:t>
            </a:r>
            <a:r>
              <a:rPr lang="ru-RU" sz="2000" dirty="0" smtClean="0">
                <a:solidFill>
                  <a:srgbClr val="FF0000"/>
                </a:solidFill>
                <a:latin typeface="Arial" pitchFamily="34" charset="0"/>
                <a:cs typeface="Arial" pitchFamily="34" charset="0"/>
              </a:rPr>
              <a:t>"</a:t>
            </a:r>
            <a:endParaRPr lang="ru-RU" sz="2000" dirty="0">
              <a:latin typeface="Arial" pitchFamily="34" charset="0"/>
              <a:cs typeface="Arial"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4222126"/>
            <a:ext cx="3354240" cy="24267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786" y="2884149"/>
            <a:ext cx="24384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6096" y="1700808"/>
            <a:ext cx="3600400" cy="2664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8860263"/>
      </p:ext>
    </p:extLst>
  </p:cSld>
  <p:clrMapOvr>
    <a:masterClrMapping/>
  </p:clrMapOvr>
  <mc:AlternateContent xmlns:mc="http://schemas.openxmlformats.org/markup-compatibility/2006">
    <mc:Choice xmlns:p14="http://schemas.microsoft.com/office/powerpoint/2010/main" Requires="p14">
      <p:transition spd="slow" p14:dur="1500" advClick="0" advTm="13000">
        <p:random/>
      </p:transition>
    </mc:Choice>
    <mc:Fallback>
      <p:transition spd="slow" advClick="0" advTm="1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anim calcmode="lin" valueType="num">
                                      <p:cBhvr>
                                        <p:cTn id="13" dur="1500" fill="hold"/>
                                        <p:tgtEl>
                                          <p:spTgt spid="5"/>
                                        </p:tgtEl>
                                        <p:attrNameLst>
                                          <p:attrName>ppt_x</p:attrName>
                                        </p:attrNameLst>
                                      </p:cBhvr>
                                      <p:tavLst>
                                        <p:tav tm="0">
                                          <p:val>
                                            <p:strVal val="#ppt_x"/>
                                          </p:val>
                                        </p:tav>
                                        <p:tav tm="100000">
                                          <p:val>
                                            <p:strVal val="#ppt_x"/>
                                          </p:val>
                                        </p:tav>
                                      </p:tavLst>
                                    </p:anim>
                                    <p:anim calcmode="lin" valueType="num">
                                      <p:cBhvr>
                                        <p:cTn id="14" dur="1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3000"/>
                            </p:stCondLst>
                            <p:childTnLst>
                              <p:par>
                                <p:cTn id="16" presetID="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500" fill="hold"/>
                                        <p:tgtEl>
                                          <p:spTgt spid="6"/>
                                        </p:tgtEl>
                                        <p:attrNameLst>
                                          <p:attrName>ppt_x</p:attrName>
                                        </p:attrNameLst>
                                      </p:cBhvr>
                                      <p:tavLst>
                                        <p:tav tm="0">
                                          <p:val>
                                            <p:strVal val="#ppt_x"/>
                                          </p:val>
                                        </p:tav>
                                        <p:tav tm="100000">
                                          <p:val>
                                            <p:strVal val="#ppt_x"/>
                                          </p:val>
                                        </p:tav>
                                      </p:tavLst>
                                    </p:anim>
                                    <p:anim calcmode="lin" valueType="num">
                                      <p:cBhvr additive="base">
                                        <p:cTn id="19" dur="1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4500"/>
                            </p:stCondLst>
                            <p:childTnLst>
                              <p:par>
                                <p:cTn id="21" presetID="10" presetClass="entr" presetSubtype="0" fill="hold"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4000">
              <a:srgbClr val="C5E1FB"/>
            </a:gs>
            <a:gs pos="17000">
              <a:schemeClr val="accent6">
                <a:lumMod val="40000"/>
                <a:lumOff val="60000"/>
              </a:schemeClr>
            </a:gs>
            <a:gs pos="2000">
              <a:srgbClr val="83BFF6"/>
            </a:gs>
            <a:gs pos="69000">
              <a:schemeClr val="accent1">
                <a:lumMod val="45000"/>
                <a:lumOff val="55000"/>
              </a:schemeClr>
            </a:gs>
            <a:gs pos="51000">
              <a:srgbClr val="FF99CC"/>
            </a:gs>
            <a:gs pos="85000">
              <a:srgbClr val="FFFFCC"/>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512" y="5157192"/>
            <a:ext cx="8784976" cy="1468760"/>
          </a:xfrm>
        </p:spPr>
        <p:txBody>
          <a:bodyPr>
            <a:normAutofit/>
          </a:bodyPr>
          <a:lstStyle/>
          <a:p>
            <a:r>
              <a:rPr lang="ru-RU" sz="1600" dirty="0">
                <a:solidFill>
                  <a:srgbClr val="C00000"/>
                </a:solidFill>
                <a:latin typeface="Arial" pitchFamily="34" charset="0"/>
                <a:cs typeface="Arial" pitchFamily="34" charset="0"/>
              </a:rPr>
              <a:t>ЗМІ забезпечують представникам різних суспільних груп можливість публічно виражати свої думки, знаходити та об'єднувати однодумців, чітко формулювати та представляти в громадській думці свої інтереси. Без преси, телебачення, радіомовлення жоден громадянин не може правильно зорієнтуватися у політичних процесах, визначити свою політичну орієнтацію, приймати відповідальні рішення.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536" y="241339"/>
            <a:ext cx="3076382" cy="2139770"/>
          </a:xfrm>
          <a:prstGeom prst="ellipse">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60648"/>
            <a:ext cx="3542641" cy="196813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4336" y="1917700"/>
            <a:ext cx="4229100" cy="3022600"/>
          </a:xfrm>
          <a:prstGeom prst="rect">
            <a:avLst/>
          </a:prstGeom>
          <a:ln>
            <a:noFill/>
          </a:ln>
          <a:effectLst>
            <a:softEdge rad="112500"/>
          </a:effectLst>
        </p:spPr>
      </p:pic>
    </p:spTree>
    <p:extLst>
      <p:ext uri="{BB962C8B-B14F-4D97-AF65-F5344CB8AC3E}">
        <p14:creationId xmlns:p14="http://schemas.microsoft.com/office/powerpoint/2010/main" val="2992544465"/>
      </p:ext>
    </p:extLst>
  </p:cSld>
  <p:clrMapOvr>
    <a:masterClrMapping/>
  </p:clrMapOvr>
  <mc:AlternateContent xmlns:mc="http://schemas.openxmlformats.org/markup-compatibility/2006">
    <mc:Choice xmlns:p14="http://schemas.microsoft.com/office/powerpoint/2010/main" Requires="p14">
      <p:transition spd="slow" p14:dur="1500" advClick="0" advTm="14000">
        <p:random/>
      </p:transition>
    </mc:Choice>
    <mc:Fallback>
      <p:transition spd="slow" advClick="0" advTm="1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500"/>
                                        <p:tgtEl>
                                          <p:spTgt spid="3">
                                            <p:txEl>
                                              <p:pRg st="0" end="0"/>
                                            </p:txEl>
                                          </p:spTgt>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500" fill="hold"/>
                                        <p:tgtEl>
                                          <p:spTgt spid="6"/>
                                        </p:tgtEl>
                                        <p:attrNameLst>
                                          <p:attrName>ppt_w</p:attrName>
                                        </p:attrNameLst>
                                      </p:cBhvr>
                                      <p:tavLst>
                                        <p:tav tm="0">
                                          <p:val>
                                            <p:fltVal val="0"/>
                                          </p:val>
                                        </p:tav>
                                        <p:tav tm="100000">
                                          <p:val>
                                            <p:strVal val="#ppt_w"/>
                                          </p:val>
                                        </p:tav>
                                      </p:tavLst>
                                    </p:anim>
                                    <p:anim calcmode="lin" valueType="num">
                                      <p:cBhvr>
                                        <p:cTn id="12" dur="1500" fill="hold"/>
                                        <p:tgtEl>
                                          <p:spTgt spid="6"/>
                                        </p:tgtEl>
                                        <p:attrNameLst>
                                          <p:attrName>ppt_h</p:attrName>
                                        </p:attrNameLst>
                                      </p:cBhvr>
                                      <p:tavLst>
                                        <p:tav tm="0">
                                          <p:val>
                                            <p:fltVal val="0"/>
                                          </p:val>
                                        </p:tav>
                                        <p:tav tm="100000">
                                          <p:val>
                                            <p:strVal val="#ppt_h"/>
                                          </p:val>
                                        </p:tav>
                                      </p:tavLst>
                                    </p:anim>
                                    <p:animEffect transition="in" filter="fade">
                                      <p:cBhvr>
                                        <p:cTn id="13" dur="1500"/>
                                        <p:tgtEl>
                                          <p:spTgt spid="6"/>
                                        </p:tgtEl>
                                      </p:cBhvr>
                                    </p:animEffect>
                                  </p:childTnLst>
                                </p:cTn>
                              </p:par>
                            </p:childTnLst>
                          </p:cTn>
                        </p:par>
                        <p:par>
                          <p:cTn id="14" fill="hold">
                            <p:stCondLst>
                              <p:cond delay="3000"/>
                            </p:stCondLst>
                            <p:childTnLst>
                              <p:par>
                                <p:cTn id="15" presetID="4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ppt_w</p:attrName>
                                        </p:attrNameLst>
                                      </p:cBhvr>
                                      <p:tavLst>
                                        <p:tav tm="0" fmla="#ppt_w*sin(2.5*pi*$)">
                                          <p:val>
                                            <p:fltVal val="0"/>
                                          </p:val>
                                        </p:tav>
                                        <p:tav tm="100000">
                                          <p:val>
                                            <p:fltVal val="1"/>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5000">
              <a:srgbClr val="0BD8E1"/>
            </a:gs>
            <a:gs pos="44000">
              <a:srgbClr val="EEDCC9"/>
            </a:gs>
            <a:gs pos="67000">
              <a:srgbClr val="7030A0"/>
            </a:gs>
            <a:gs pos="79000">
              <a:srgbClr val="0BD4DC"/>
            </a:gs>
            <a:gs pos="33000">
              <a:srgbClr val="0BCFD7"/>
            </a:gs>
            <a:gs pos="22000">
              <a:srgbClr val="E8DD6B"/>
            </a:gs>
            <a:gs pos="11000">
              <a:srgbClr val="09B2B9"/>
            </a:gs>
            <a:gs pos="0">
              <a:srgbClr val="00FF00"/>
            </a:gs>
            <a:gs pos="90000">
              <a:srgbClr val="92D050"/>
            </a:gs>
            <a:gs pos="100000">
              <a:schemeClr val="accent3">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856984" cy="1396752"/>
          </a:xfrm>
        </p:spPr>
        <p:style>
          <a:lnRef idx="1">
            <a:schemeClr val="accent6"/>
          </a:lnRef>
          <a:fillRef idx="2">
            <a:schemeClr val="accent6"/>
          </a:fillRef>
          <a:effectRef idx="1">
            <a:schemeClr val="accent6"/>
          </a:effectRef>
          <a:fontRef idx="minor">
            <a:schemeClr val="dk1"/>
          </a:fontRef>
        </p:style>
        <p:txBody>
          <a:bodyPr>
            <a:normAutofit/>
          </a:bodyPr>
          <a:lstStyle/>
          <a:p>
            <a:r>
              <a:rPr lang="ru-RU" sz="1600" dirty="0">
                <a:latin typeface="Arial" pitchFamily="34" charset="0"/>
                <a:cs typeface="Arial" pitchFamily="34" charset="0"/>
              </a:rPr>
              <a:t> </a:t>
            </a:r>
            <a:r>
              <a:rPr lang="ru-RU" sz="1600" dirty="0" smtClean="0">
                <a:latin typeface="Arial" pitchFamily="34" charset="0"/>
                <a:cs typeface="Arial" pitchFamily="34" charset="0"/>
              </a:rPr>
              <a:t>Історичний </a:t>
            </a:r>
            <a:r>
              <a:rPr lang="ru-RU" sz="1600" dirty="0">
                <a:latin typeface="Arial" pitchFamily="34" charset="0"/>
                <a:cs typeface="Arial" pitchFamily="34" charset="0"/>
              </a:rPr>
              <a:t>досвід свідчить, що ЗМІ можуть служити різним, не тільки демократичним, політичним цілям: як розвивати у людей прагнення до свободи, соціальної справедливості, допомагати їм у компетентній участі в політиці, так і духовно закріпачувати, дезінформувати, залякувати населення, сіяти недовіру і страх.</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35" y="1772816"/>
            <a:ext cx="4228043" cy="269875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772816"/>
            <a:ext cx="3937000" cy="269875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608" y="3861048"/>
            <a:ext cx="4114800" cy="2834640"/>
          </a:xfrm>
          <a:prstGeom prst="rect">
            <a:avLst/>
          </a:prstGeom>
        </p:spPr>
      </p:pic>
    </p:spTree>
    <p:extLst>
      <p:ext uri="{BB962C8B-B14F-4D97-AF65-F5344CB8AC3E}">
        <p14:creationId xmlns:p14="http://schemas.microsoft.com/office/powerpoint/2010/main" val="4197625797"/>
      </p:ext>
    </p:extLst>
  </p:cSld>
  <p:clrMapOvr>
    <a:masterClrMapping/>
  </p:clrMapOvr>
  <mc:AlternateContent xmlns:mc="http://schemas.openxmlformats.org/markup-compatibility/2006">
    <mc:Choice xmlns:p14="http://schemas.microsoft.com/office/powerpoint/2010/main" Requires="p14">
      <p:transition spd="slow" p14:dur="1500" advClick="0" advTm="14000">
        <p:random/>
      </p:transition>
    </mc:Choice>
    <mc:Fallback>
      <p:transition spd="slow" advClick="0" advTm="1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1500"/>
                                        <p:tgtEl>
                                          <p:spTgt spid="5"/>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500"/>
                                        <p:tgtEl>
                                          <p:spTgt spid="3">
                                            <p:txEl>
                                              <p:pRg st="0" end="0"/>
                                            </p:txEl>
                                          </p:spTgt>
                                        </p:tgtEl>
                                      </p:cBhvr>
                                    </p:animEffect>
                                  </p:childTnLst>
                                </p:cTn>
                              </p:par>
                            </p:childTnLst>
                          </p:cTn>
                        </p:par>
                        <p:par>
                          <p:cTn id="15" fill="hold">
                            <p:stCondLst>
                              <p:cond delay="3000"/>
                            </p:stCondLst>
                            <p:childTnLst>
                              <p:par>
                                <p:cTn id="16" presetID="3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500" fill="hold"/>
                                        <p:tgtEl>
                                          <p:spTgt spid="6"/>
                                        </p:tgtEl>
                                        <p:attrNameLst>
                                          <p:attrName>ppt_w</p:attrName>
                                        </p:attrNameLst>
                                      </p:cBhvr>
                                      <p:tavLst>
                                        <p:tav tm="0">
                                          <p:val>
                                            <p:fltVal val="0"/>
                                          </p:val>
                                        </p:tav>
                                        <p:tav tm="100000">
                                          <p:val>
                                            <p:strVal val="#ppt_w"/>
                                          </p:val>
                                        </p:tav>
                                      </p:tavLst>
                                    </p:anim>
                                    <p:anim calcmode="lin" valueType="num">
                                      <p:cBhvr>
                                        <p:cTn id="19" dur="1500" fill="hold"/>
                                        <p:tgtEl>
                                          <p:spTgt spid="6"/>
                                        </p:tgtEl>
                                        <p:attrNameLst>
                                          <p:attrName>ppt_h</p:attrName>
                                        </p:attrNameLst>
                                      </p:cBhvr>
                                      <p:tavLst>
                                        <p:tav tm="0">
                                          <p:val>
                                            <p:fltVal val="0"/>
                                          </p:val>
                                        </p:tav>
                                        <p:tav tm="100000">
                                          <p:val>
                                            <p:strVal val="#ppt_h"/>
                                          </p:val>
                                        </p:tav>
                                      </p:tavLst>
                                    </p:anim>
                                    <p:anim calcmode="lin" valueType="num">
                                      <p:cBhvr>
                                        <p:cTn id="20" dur="1500" fill="hold"/>
                                        <p:tgtEl>
                                          <p:spTgt spid="6"/>
                                        </p:tgtEl>
                                        <p:attrNameLst>
                                          <p:attrName>style.rotation</p:attrName>
                                        </p:attrNameLst>
                                      </p:cBhvr>
                                      <p:tavLst>
                                        <p:tav tm="0">
                                          <p:val>
                                            <p:fltVal val="90"/>
                                          </p:val>
                                        </p:tav>
                                        <p:tav tm="100000">
                                          <p:val>
                                            <p:fltVal val="0"/>
                                          </p:val>
                                        </p:tav>
                                      </p:tavLst>
                                    </p:anim>
                                    <p:animEffect transition="in" filter="fade">
                                      <p:cBhvr>
                                        <p:cTn id="21"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55000">
              <a:srgbClr val="0BD8E1"/>
            </a:gs>
            <a:gs pos="44000">
              <a:srgbClr val="EEDCC9"/>
            </a:gs>
            <a:gs pos="67000">
              <a:srgbClr val="7030A0"/>
            </a:gs>
            <a:gs pos="79000">
              <a:srgbClr val="0BD4DC"/>
            </a:gs>
            <a:gs pos="33000">
              <a:srgbClr val="0BCFD7"/>
            </a:gs>
            <a:gs pos="22000">
              <a:srgbClr val="E8DD6B"/>
            </a:gs>
            <a:gs pos="11000">
              <a:srgbClr val="09B2B9"/>
            </a:gs>
            <a:gs pos="0">
              <a:srgbClr val="00FF00"/>
            </a:gs>
            <a:gs pos="90000">
              <a:srgbClr val="92D050"/>
            </a:gs>
            <a:gs pos="100000">
              <a:schemeClr val="accent3">
                <a:lumMod val="60000"/>
                <a:lumOff val="40000"/>
              </a:schemeClr>
            </a:gs>
          </a:gsLst>
          <a:path path="rect">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924800" cy="580926"/>
          </a:xfrm>
        </p:spPr>
        <p:txBody>
          <a:bodyPr>
            <a:noAutofit/>
          </a:bodyPr>
          <a:lstStyle/>
          <a:p>
            <a:pPr algn="ctr"/>
            <a:r>
              <a:rPr lang="uk-UA" sz="4000" dirty="0" smtClean="0">
                <a:solidFill>
                  <a:srgbClr val="FF0000"/>
                </a:solidFill>
                <a:latin typeface="Arial" pitchFamily="34" charset="0"/>
                <a:cs typeface="Arial" pitchFamily="34" charset="0"/>
              </a:rPr>
              <a:t>Політичне маніпулювання</a:t>
            </a:r>
            <a:endParaRPr lang="ru-RU" sz="4000"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179512" y="1268760"/>
            <a:ext cx="8784976" cy="1972816"/>
          </a:xfrm>
        </p:spPr>
        <p:style>
          <a:lnRef idx="1">
            <a:schemeClr val="dk1"/>
          </a:lnRef>
          <a:fillRef idx="2">
            <a:schemeClr val="dk1"/>
          </a:fillRef>
          <a:effectRef idx="1">
            <a:schemeClr val="dk1"/>
          </a:effectRef>
          <a:fontRef idx="minor">
            <a:schemeClr val="dk1"/>
          </a:fontRef>
        </p:style>
        <p:txBody>
          <a:bodyPr>
            <a:normAutofit/>
          </a:bodyPr>
          <a:lstStyle/>
          <a:p>
            <a:r>
              <a:rPr lang="ru-RU" sz="1600" dirty="0" smtClean="0">
                <a:solidFill>
                  <a:schemeClr val="bg1"/>
                </a:solidFill>
                <a:latin typeface="Arial" pitchFamily="34" charset="0"/>
                <a:cs typeface="Arial" pitchFamily="34" charset="0"/>
              </a:rPr>
              <a:t> </a:t>
            </a:r>
            <a:r>
              <a:rPr lang="ru-RU" sz="1600" dirty="0">
                <a:solidFill>
                  <a:schemeClr val="bg1"/>
                </a:solidFill>
                <a:latin typeface="Arial" pitchFamily="34" charset="0"/>
                <a:cs typeface="Arial" pitchFamily="34" charset="0"/>
              </a:rPr>
              <a:t>Під поняттям </a:t>
            </a:r>
            <a:r>
              <a:rPr lang="ru-RU" sz="1600" dirty="0">
                <a:solidFill>
                  <a:srgbClr val="FF0000"/>
                </a:solidFill>
                <a:latin typeface="Arial" pitchFamily="34" charset="0"/>
                <a:cs typeface="Arial" pitchFamily="34" charset="0"/>
              </a:rPr>
              <a:t>"політичне </a:t>
            </a:r>
            <a:r>
              <a:rPr lang="ru-RU" sz="1600" dirty="0" smtClean="0">
                <a:solidFill>
                  <a:srgbClr val="FF0000"/>
                </a:solidFill>
                <a:latin typeface="Arial" pitchFamily="34" charset="0"/>
                <a:cs typeface="Arial" pitchFamily="34" charset="0"/>
              </a:rPr>
              <a:t>маніпулювання</a:t>
            </a:r>
            <a:r>
              <a:rPr lang="ru-RU" sz="1600" dirty="0">
                <a:solidFill>
                  <a:srgbClr val="FF0000"/>
                </a:solidFill>
                <a:latin typeface="Arial" pitchFamily="34" charset="0"/>
                <a:cs typeface="Arial" pitchFamily="34" charset="0"/>
              </a:rPr>
              <a:t>" </a:t>
            </a:r>
            <a:r>
              <a:rPr lang="ru-RU" sz="1600" dirty="0">
                <a:solidFill>
                  <a:schemeClr val="bg1"/>
                </a:solidFill>
                <a:latin typeface="Arial" pitchFamily="34" charset="0"/>
                <a:cs typeface="Arial" pitchFamily="34" charset="0"/>
              </a:rPr>
              <a:t>розуміють приховане управління політичною свідомістю та </a:t>
            </a:r>
            <a:r>
              <a:rPr lang="ru-RU" sz="1600" dirty="0" smtClean="0">
                <a:solidFill>
                  <a:schemeClr val="bg1"/>
                </a:solidFill>
                <a:latin typeface="Arial" pitchFamily="34" charset="0"/>
                <a:cs typeface="Arial" pitchFamily="34" charset="0"/>
              </a:rPr>
              <a:t>поведінкою </a:t>
            </a:r>
            <a:r>
              <a:rPr lang="ru-RU" sz="1600" dirty="0">
                <a:solidFill>
                  <a:schemeClr val="bg1"/>
                </a:solidFill>
                <a:latin typeface="Arial" pitchFamily="34" charset="0"/>
                <a:cs typeface="Arial" pitchFamily="34" charset="0"/>
              </a:rPr>
              <a:t>людей з метою примусити їх до дії (бездіяльності) всупереч </a:t>
            </a:r>
            <a:r>
              <a:rPr lang="ru-RU" sz="1600" dirty="0" smtClean="0">
                <a:solidFill>
                  <a:schemeClr val="bg1"/>
                </a:solidFill>
                <a:latin typeface="Arial" pitchFamily="34" charset="0"/>
                <a:cs typeface="Arial" pitchFamily="34" charset="0"/>
              </a:rPr>
              <a:t>власним </a:t>
            </a:r>
            <a:r>
              <a:rPr lang="ru-RU" sz="1600" dirty="0">
                <a:solidFill>
                  <a:schemeClr val="bg1"/>
                </a:solidFill>
                <a:latin typeface="Arial" pitchFamily="34" charset="0"/>
                <a:cs typeface="Arial" pitchFamily="34" charset="0"/>
              </a:rPr>
              <a:t>інтересам. Маніпулювання здійснюється непомітно для тих, ким </a:t>
            </a:r>
            <a:r>
              <a:rPr lang="ru-RU" sz="1600" dirty="0" smtClean="0">
                <a:solidFill>
                  <a:schemeClr val="bg1"/>
                </a:solidFill>
                <a:latin typeface="Arial" pitchFamily="34" charset="0"/>
                <a:cs typeface="Arial" pitchFamily="34" charset="0"/>
              </a:rPr>
              <a:t>управляють</a:t>
            </a:r>
            <a:r>
              <a:rPr lang="ru-RU" sz="1600" dirty="0">
                <a:solidFill>
                  <a:schemeClr val="bg1"/>
                </a:solidFill>
                <a:latin typeface="Arial" pitchFamily="34" charset="0"/>
                <a:cs typeface="Arial" pitchFamily="34" charset="0"/>
              </a:rPr>
              <a:t>; воно не тягне за собою безпосередніх жертв і крові, не потребує величезних матеріальних затрат. Політичне маніпулювання переважно </a:t>
            </a:r>
            <a:r>
              <a:rPr lang="ru-RU" sz="1600" dirty="0" smtClean="0">
                <a:solidFill>
                  <a:schemeClr val="bg1"/>
                </a:solidFill>
                <a:latin typeface="Arial" pitchFamily="34" charset="0"/>
                <a:cs typeface="Arial" pitchFamily="34" charset="0"/>
              </a:rPr>
              <a:t>ґрунтується </a:t>
            </a:r>
            <a:r>
              <a:rPr lang="ru-RU" sz="1600" dirty="0">
                <a:solidFill>
                  <a:schemeClr val="bg1"/>
                </a:solidFill>
                <a:latin typeface="Arial" pitchFamily="34" charset="0"/>
                <a:cs typeface="Arial" pitchFamily="34" charset="0"/>
              </a:rPr>
              <a:t>на систематичному впровадженні у масову свідомість </a:t>
            </a:r>
            <a:r>
              <a:rPr lang="ru-RU" sz="1600" dirty="0" smtClean="0">
                <a:solidFill>
                  <a:schemeClr val="bg1"/>
                </a:solidFill>
                <a:latin typeface="Arial" pitchFamily="34" charset="0"/>
                <a:cs typeface="Arial" pitchFamily="34" charset="0"/>
              </a:rPr>
              <a:t>соціальнонолітичних </a:t>
            </a:r>
            <a:r>
              <a:rPr lang="ru-RU" sz="1600" dirty="0">
                <a:solidFill>
                  <a:schemeClr val="bg1"/>
                </a:solidFill>
                <a:latin typeface="Arial" pitchFamily="34" charset="0"/>
                <a:cs typeface="Arial" pitchFamily="34" charset="0"/>
              </a:rPr>
              <a:t>міфів.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157268"/>
            <a:ext cx="4805013" cy="3438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3157268"/>
            <a:ext cx="3467100" cy="34385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300930617"/>
      </p:ext>
    </p:extLst>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500"/>
                                        <p:tgtEl>
                                          <p:spTgt spid="4"/>
                                        </p:tgtEl>
                                      </p:cBhvr>
                                    </p:animEffect>
                                  </p:childTnLst>
                                </p:cTn>
                              </p:par>
                            </p:childTnLst>
                          </p:cTn>
                        </p:par>
                        <p:par>
                          <p:cTn id="25" fill="hold">
                            <p:stCondLst>
                              <p:cond delay="3500"/>
                            </p:stCondLst>
                            <p:childTnLst>
                              <p:par>
                                <p:cTn id="26" presetID="22" presetClass="entr" presetSubtype="4"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1500"/>
                                        <p:tgtEl>
                                          <p:spTgt spid="5"/>
                                        </p:tgtEl>
                                      </p:cBhvr>
                                    </p:animEffect>
                                  </p:childTnLst>
                                </p:cTn>
                              </p:par>
                            </p:childTnLst>
                          </p:cTn>
                        </p:par>
                        <p:par>
                          <p:cTn id="29" fill="hold">
                            <p:stCondLst>
                              <p:cond delay="5000"/>
                            </p:stCondLst>
                            <p:childTnLst>
                              <p:par>
                                <p:cTn id="30" presetID="21" presetClass="entr" presetSubtype="1" fill="hold" nodeType="after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heel(1)">
                                      <p:cBhvr>
                                        <p:cTn id="3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68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784976" cy="508918"/>
          </a:xfrm>
        </p:spPr>
        <p:txBody>
          <a:bodyPr>
            <a:noAutofit/>
          </a:bodyPr>
          <a:lstStyle/>
          <a:p>
            <a:pPr algn="ctr"/>
            <a:r>
              <a:rPr lang="ru-RU" sz="2800" dirty="0">
                <a:solidFill>
                  <a:srgbClr val="FF0000"/>
                </a:solidFill>
                <a:latin typeface="Arial" pitchFamily="34" charset="0"/>
                <a:cs typeface="Arial" pitchFamily="34" charset="0"/>
              </a:rPr>
              <a:t>Способи політичного </a:t>
            </a:r>
            <a:r>
              <a:rPr lang="ru-RU" sz="2800" dirty="0" smtClean="0">
                <a:solidFill>
                  <a:srgbClr val="FF0000"/>
                </a:solidFill>
                <a:latin typeface="Arial" pitchFamily="34" charset="0"/>
                <a:cs typeface="Arial" pitchFamily="34" charset="0"/>
              </a:rPr>
              <a:t>маніпулювання:</a:t>
            </a:r>
            <a:endParaRPr lang="ru-RU" sz="2800" dirty="0">
              <a:solidFill>
                <a:srgbClr val="FF0000"/>
              </a:solidFill>
              <a:latin typeface="Arial" pitchFamily="34" charset="0"/>
              <a:cs typeface="Arial" pitchFamily="34" charset="0"/>
            </a:endParaRPr>
          </a:p>
        </p:txBody>
      </p:sp>
      <p:sp>
        <p:nvSpPr>
          <p:cNvPr id="3" name="Объект 2"/>
          <p:cNvSpPr>
            <a:spLocks noGrp="1"/>
          </p:cNvSpPr>
          <p:nvPr>
            <p:ph idx="1"/>
          </p:nvPr>
        </p:nvSpPr>
        <p:spPr>
          <a:xfrm>
            <a:off x="251520" y="836712"/>
            <a:ext cx="8784976" cy="2664296"/>
          </a:xfrm>
        </p:spPr>
        <p:txBody>
          <a:bodyPr>
            <a:normAutofit/>
          </a:bodyPr>
          <a:lstStyle/>
          <a:p>
            <a:r>
              <a:rPr lang="ru-RU" dirty="0">
                <a:solidFill>
                  <a:srgbClr val="813B20"/>
                </a:solidFill>
                <a:latin typeface="Arial" pitchFamily="34" charset="0"/>
                <a:cs typeface="Arial" pitchFamily="34" charset="0"/>
              </a:rPr>
              <a:t>пряма підтасовка фактів; </a:t>
            </a:r>
            <a:endParaRPr lang="ru-RU" dirty="0" smtClean="0">
              <a:solidFill>
                <a:srgbClr val="813B20"/>
              </a:solidFill>
              <a:latin typeface="Arial" pitchFamily="34" charset="0"/>
              <a:cs typeface="Arial" pitchFamily="34" charset="0"/>
            </a:endParaRPr>
          </a:p>
          <a:p>
            <a:r>
              <a:rPr lang="uk-UA" dirty="0" smtClean="0">
                <a:solidFill>
                  <a:srgbClr val="813B20"/>
                </a:solidFill>
                <a:latin typeface="Arial" pitchFamily="34" charset="0"/>
                <a:cs typeface="Arial" pitchFamily="34" charset="0"/>
              </a:rPr>
              <a:t>замовчування</a:t>
            </a:r>
            <a:r>
              <a:rPr lang="ru-RU" dirty="0" smtClean="0">
                <a:solidFill>
                  <a:srgbClr val="813B20"/>
                </a:solidFill>
                <a:latin typeface="Arial" pitchFamily="34" charset="0"/>
                <a:cs typeface="Arial" pitchFamily="34" charset="0"/>
              </a:rPr>
              <a:t> </a:t>
            </a:r>
            <a:r>
              <a:rPr lang="ru-RU" dirty="0">
                <a:solidFill>
                  <a:srgbClr val="813B20"/>
                </a:solidFill>
                <a:latin typeface="Arial" pitchFamily="34" charset="0"/>
                <a:cs typeface="Arial" pitchFamily="34" charset="0"/>
              </a:rPr>
              <a:t>невигідної інформації, </a:t>
            </a:r>
            <a:endParaRPr lang="ru-RU" dirty="0" smtClean="0">
              <a:solidFill>
                <a:srgbClr val="813B20"/>
              </a:solidFill>
              <a:latin typeface="Arial" pitchFamily="34" charset="0"/>
              <a:cs typeface="Arial" pitchFamily="34" charset="0"/>
            </a:endParaRPr>
          </a:p>
          <a:p>
            <a:r>
              <a:rPr lang="ru-RU" dirty="0">
                <a:solidFill>
                  <a:srgbClr val="813B20"/>
                </a:solidFill>
                <a:latin typeface="Arial" pitchFamily="34" charset="0"/>
                <a:cs typeface="Arial" pitchFamily="34" charset="0"/>
              </a:rPr>
              <a:t>розповсюдження брехні та наклепів</a:t>
            </a:r>
            <a:r>
              <a:rPr lang="ru-RU" dirty="0" smtClean="0">
                <a:solidFill>
                  <a:srgbClr val="813B20"/>
                </a:solidFill>
                <a:latin typeface="Arial" pitchFamily="34" charset="0"/>
                <a:cs typeface="Arial" pitchFamily="34" charset="0"/>
              </a:rPr>
              <a:t>;</a:t>
            </a:r>
          </a:p>
          <a:p>
            <a:r>
              <a:rPr lang="ru-RU" dirty="0">
                <a:solidFill>
                  <a:srgbClr val="813B20"/>
                </a:solidFill>
                <a:latin typeface="Arial" pitchFamily="34" charset="0"/>
                <a:cs typeface="Arial" pitchFamily="34" charset="0"/>
              </a:rPr>
              <a:t>напівправда (висвітлення конкретних, незначущих деталей при </a:t>
            </a:r>
            <a:r>
              <a:rPr lang="ru-RU" dirty="0" smtClean="0">
                <a:solidFill>
                  <a:srgbClr val="813B20"/>
                </a:solidFill>
                <a:latin typeface="Arial" pitchFamily="34" charset="0"/>
                <a:cs typeface="Arial" pitchFamily="34" charset="0"/>
              </a:rPr>
              <a:t>одночасному </a:t>
            </a:r>
            <a:r>
              <a:rPr lang="ru-RU" dirty="0">
                <a:solidFill>
                  <a:srgbClr val="813B20"/>
                </a:solidFill>
                <a:latin typeface="Arial" pitchFamily="34" charset="0"/>
                <a:cs typeface="Arial" pitchFamily="34" charset="0"/>
              </a:rPr>
              <a:t>замовчуванні більш важливих фактів або загальна неправдива інтерпретація подій</a:t>
            </a:r>
            <a:r>
              <a:rPr lang="ru-RU" dirty="0" smtClean="0">
                <a:solidFill>
                  <a:srgbClr val="813B20"/>
                </a:solidFill>
                <a:latin typeface="Arial" pitchFamily="34" charset="0"/>
                <a:cs typeface="Arial" pitchFamily="34" charset="0"/>
              </a:rPr>
              <a:t>);</a:t>
            </a:r>
          </a:p>
          <a:p>
            <a:r>
              <a:rPr lang="ru-RU" dirty="0">
                <a:solidFill>
                  <a:srgbClr val="813B20"/>
                </a:solidFill>
                <a:latin typeface="Arial" pitchFamily="34" charset="0"/>
                <a:cs typeface="Arial" pitchFamily="34" charset="0"/>
              </a:rPr>
              <a:t>навішування ярликів для компроментації політиків чи політичних ідей тощо</a:t>
            </a:r>
            <a:r>
              <a:rPr lang="ru-RU" dirty="0" smtClean="0">
                <a:solidFill>
                  <a:srgbClr val="813B20"/>
                </a:solidFill>
                <a:latin typeface="Arial" pitchFamily="34" charset="0"/>
                <a:cs typeface="Arial" pitchFamily="34" charset="0"/>
              </a:rPr>
              <a:t>. </a:t>
            </a:r>
            <a:endParaRPr lang="ru-RU" dirty="0">
              <a:solidFill>
                <a:srgbClr val="813B20"/>
              </a:solidFill>
              <a:latin typeface="Arial" pitchFamily="34" charset="0"/>
              <a:cs typeface="Arial" pitchFamily="34"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774" y="3429000"/>
            <a:ext cx="5999576"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3055283"/>
      </p:ext>
    </p:extLst>
  </p:cSld>
  <p:clrMapOvr>
    <a:masterClrMapping/>
  </p:clrMapOvr>
  <mc:AlternateContent xmlns:mc="http://schemas.openxmlformats.org/markup-compatibility/2006">
    <mc:Choice xmlns:p14="http://schemas.microsoft.com/office/powerpoint/2010/main" Requires="p14">
      <p:transition spd="slow" p14:dur="1500" advClick="0" advTm="13000">
        <p:random/>
      </p:transition>
    </mc:Choice>
    <mc:Fallback>
      <p:transition spd="slow" advClick="0" advTm="1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anim calcmode="lin" valueType="num">
                                      <p:cBhvr>
                                        <p:cTn id="12" dur="1500" fill="hold"/>
                                        <p:tgtEl>
                                          <p:spTgt spid="4"/>
                                        </p:tgtEl>
                                        <p:attrNameLst>
                                          <p:attrName>ppt_x</p:attrName>
                                        </p:attrNameLst>
                                      </p:cBhvr>
                                      <p:tavLst>
                                        <p:tav tm="0">
                                          <p:val>
                                            <p:strVal val="#ppt_x"/>
                                          </p:val>
                                        </p:tav>
                                        <p:tav tm="100000">
                                          <p:val>
                                            <p:strVal val="#ppt_x"/>
                                          </p:val>
                                        </p:tav>
                                      </p:tavLst>
                                    </p:anim>
                                    <p:anim calcmode="lin" valueType="num">
                                      <p:cBhvr>
                                        <p:cTn id="13" dur="1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4"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4" fill="hold"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1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2" presetClass="entr" presetSubtype="4" fill="hold"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1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1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pattFill prst="lgGrid">
          <a:fgClr>
            <a:schemeClr val="accent1">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856984" cy="1284737"/>
          </a:xfrm>
        </p:spPr>
        <p:txBody>
          <a:bodyPr>
            <a:noAutofit/>
          </a:bodyPr>
          <a:lstStyle/>
          <a:p>
            <a:r>
              <a:rPr lang="uk-UA" sz="2000" b="1" dirty="0" smtClean="0">
                <a:solidFill>
                  <a:srgbClr val="FF0000"/>
                </a:solidFill>
                <a:latin typeface="Arial" pitchFamily="34" charset="0"/>
                <a:cs typeface="Arial" pitchFamily="34" charset="0"/>
              </a:rPr>
              <a:t>Цензура</a:t>
            </a:r>
            <a:r>
              <a:rPr lang="uk-UA" dirty="0" smtClean="0">
                <a:latin typeface="Arial" pitchFamily="34" charset="0"/>
                <a:cs typeface="Arial" pitchFamily="34" charset="0"/>
              </a:rPr>
              <a:t> – це контроль офіційної влади за змістом, випуском та поширенням друкованої продукції, змістом і виконанням (показом) сценічних постановок, радіо- й телевізійних передач, а інколи й приватного листування (перлюстрація) з метою недопущення або обмеження поширення ідей та відомостей, які ця влада визнає за небажані чи шкідливі.</a:t>
            </a:r>
            <a:endParaRPr lang="ru-RU" dirty="0">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75" y="1844824"/>
            <a:ext cx="4552950" cy="2286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594571"/>
            <a:ext cx="4073623" cy="2304256"/>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5110" y="3678614"/>
            <a:ext cx="4544840" cy="2978590"/>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4000500"/>
            <a:ext cx="3810000" cy="2857500"/>
          </a:xfrm>
          <a:prstGeom prst="rect">
            <a:avLst/>
          </a:prstGeom>
        </p:spPr>
      </p:pic>
    </p:spTree>
    <p:extLst>
      <p:ext uri="{BB962C8B-B14F-4D97-AF65-F5344CB8AC3E}">
        <p14:creationId xmlns:p14="http://schemas.microsoft.com/office/powerpoint/2010/main" val="1508421608"/>
      </p:ext>
    </p:extLst>
  </p:cSld>
  <p:clrMapOvr>
    <a:masterClrMapping/>
  </p:clrMapOvr>
  <mc:AlternateContent xmlns:mc="http://schemas.openxmlformats.org/markup-compatibility/2006">
    <mc:Choice xmlns:p14="http://schemas.microsoft.com/office/powerpoint/2010/main" Requires="p14">
      <p:transition spd="slow" p14:dur="1500" advClick="0" advTm="21000">
        <p:random/>
      </p:transition>
    </mc:Choice>
    <mc:Fallback>
      <p:transition spd="slow" advClick="0" advTm="2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1500"/>
                                        <p:tgtEl>
                                          <p:spTgt spid="2"/>
                                        </p:tgtEl>
                                      </p:cBhvr>
                                    </p:animEffect>
                                  </p:childTnLst>
                                </p:cTn>
                              </p:par>
                            </p:childTnLst>
                          </p:cTn>
                        </p:par>
                        <p:par>
                          <p:cTn id="11" fill="hold">
                            <p:stCondLst>
                              <p:cond delay="1500"/>
                            </p:stCondLst>
                            <p:childTnLst>
                              <p:par>
                                <p:cTn id="12" presetID="14" presetClass="entr" presetSubtype="5" fill="hold" nodeType="afterEffect">
                                  <p:stCondLst>
                                    <p:cond delay="0"/>
                                  </p:stCondLst>
                                  <p:iterate type="wd">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vertical)">
                                      <p:cBhvr>
                                        <p:cTn id="14" dur="3000"/>
                                        <p:tgtEl>
                                          <p:spTgt spid="3">
                                            <p:txEl>
                                              <p:pRg st="0" end="0"/>
                                            </p:txEl>
                                          </p:spTgt>
                                        </p:tgtEl>
                                      </p:cBhvr>
                                    </p:animEffect>
                                  </p:childTnLst>
                                </p:cTn>
                              </p:par>
                            </p:childTnLst>
                          </p:cTn>
                        </p:par>
                        <p:par>
                          <p:cTn id="15" fill="hold">
                            <p:stCondLst>
                              <p:cond delay="21000"/>
                            </p:stCondLst>
                            <p:childTnLst>
                              <p:par>
                                <p:cTn id="16" presetID="45"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anim calcmode="lin" valueType="num">
                                      <p:cBhvr>
                                        <p:cTn id="19" dur="2000" fill="hold"/>
                                        <p:tgtEl>
                                          <p:spTgt spid="6"/>
                                        </p:tgtEl>
                                        <p:attrNameLst>
                                          <p:attrName>ppt_w</p:attrName>
                                        </p:attrNameLst>
                                      </p:cBhvr>
                                      <p:tavLst>
                                        <p:tav tm="0" fmla="#ppt_w*sin(2.5*pi*$)">
                                          <p:val>
                                            <p:fltVal val="0"/>
                                          </p:val>
                                        </p:tav>
                                        <p:tav tm="100000">
                                          <p:val>
                                            <p:fltVal val="1"/>
                                          </p:val>
                                        </p:tav>
                                      </p:tavLst>
                                    </p:anim>
                                    <p:anim calcmode="lin" valueType="num">
                                      <p:cBhvr>
                                        <p:cTn id="20" dur="2000" fill="hold"/>
                                        <p:tgtEl>
                                          <p:spTgt spid="6"/>
                                        </p:tgtEl>
                                        <p:attrNameLst>
                                          <p:attrName>ppt_h</p:attrName>
                                        </p:attrNameLst>
                                      </p:cBhvr>
                                      <p:tavLst>
                                        <p:tav tm="0">
                                          <p:val>
                                            <p:strVal val="#ppt_h"/>
                                          </p:val>
                                        </p:tav>
                                        <p:tav tm="100000">
                                          <p:val>
                                            <p:strVal val="#ppt_h"/>
                                          </p:val>
                                        </p:tav>
                                      </p:tavLst>
                                    </p:anim>
                                  </p:childTnLst>
                                </p:cTn>
                              </p:par>
                              <p:par>
                                <p:cTn id="21" presetID="45"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anim calcmode="lin" valueType="num">
                                      <p:cBhvr>
                                        <p:cTn id="24" dur="2000" fill="hold"/>
                                        <p:tgtEl>
                                          <p:spTgt spid="5"/>
                                        </p:tgtEl>
                                        <p:attrNameLst>
                                          <p:attrName>ppt_w</p:attrName>
                                        </p:attrNameLst>
                                      </p:cBhvr>
                                      <p:tavLst>
                                        <p:tav tm="0" fmla="#ppt_w*sin(2.5*pi*$)">
                                          <p:val>
                                            <p:fltVal val="0"/>
                                          </p:val>
                                        </p:tav>
                                        <p:tav tm="100000">
                                          <p:val>
                                            <p:fltVal val="1"/>
                                          </p:val>
                                        </p:tav>
                                      </p:tavLst>
                                    </p:anim>
                                    <p:anim calcmode="lin" valueType="num">
                                      <p:cBhvr>
                                        <p:cTn id="2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6000"/>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stretch>
            <a:fillRect/>
          </a:stretch>
        </p:blipFill>
        <p:spPr>
          <a:xfrm>
            <a:off x="2195736" y="260648"/>
            <a:ext cx="4176464" cy="2619138"/>
          </a:xfrm>
          <a:prstGeom prst="rect">
            <a:avLst/>
          </a:prstGeom>
          <a:effectLst>
            <a:glow rad="342900">
              <a:schemeClr val="accent1">
                <a:alpha val="23000"/>
              </a:schemeClr>
            </a:glow>
            <a:outerShdw blurRad="215900" dist="355600" dir="5400000" algn="ctr" rotWithShape="0">
              <a:srgbClr val="000000">
                <a:alpha val="80000"/>
              </a:srgbClr>
            </a:outerShdw>
            <a:reflection blurRad="63500" stA="59000" endPos="69000" dir="5400000" sy="-100000" algn="bl" rotWithShape="0"/>
            <a:softEdge rad="749300"/>
          </a:effectLst>
        </p:spPr>
      </p:pic>
      <p:sp>
        <p:nvSpPr>
          <p:cNvPr id="2" name="Заголовок 1"/>
          <p:cNvSpPr>
            <a:spLocks noGrp="1"/>
          </p:cNvSpPr>
          <p:nvPr>
            <p:ph type="ctrTitle"/>
          </p:nvPr>
        </p:nvSpPr>
        <p:spPr>
          <a:xfrm>
            <a:off x="611560" y="2996952"/>
            <a:ext cx="8064896" cy="2155305"/>
          </a:xfrm>
        </p:spPr>
        <p:txBody>
          <a:bodyPr/>
          <a:lstStyle/>
          <a:p>
            <a:r>
              <a:rPr lang="en-US" dirty="0" smtClean="0">
                <a:solidFill>
                  <a:srgbClr val="0000CC"/>
                </a:solidFill>
                <a:latin typeface="Arial" pitchFamily="34" charset="0"/>
                <a:cs typeface="Arial" pitchFamily="34" charset="0"/>
              </a:rPr>
              <a:t>“</a:t>
            </a:r>
            <a:r>
              <a:rPr lang="uk-UA" dirty="0" smtClean="0">
                <a:solidFill>
                  <a:srgbClr val="0000CC"/>
                </a:solidFill>
                <a:latin typeface="Arial" pitchFamily="34" charset="0"/>
                <a:cs typeface="Arial" pitchFamily="34" charset="0"/>
              </a:rPr>
              <a:t>Засоби</a:t>
            </a:r>
            <a:r>
              <a:rPr lang="ru-RU" dirty="0" smtClean="0">
                <a:solidFill>
                  <a:srgbClr val="0000CC"/>
                </a:solidFill>
                <a:latin typeface="Arial" pitchFamily="34" charset="0"/>
                <a:cs typeface="Arial" pitchFamily="34" charset="0"/>
              </a:rPr>
              <a:t> масової інформації</a:t>
            </a:r>
            <a:r>
              <a:rPr lang="en-US" dirty="0" smtClean="0">
                <a:solidFill>
                  <a:srgbClr val="0000CC"/>
                </a:solidFill>
                <a:latin typeface="Arial" pitchFamily="34" charset="0"/>
                <a:cs typeface="Arial" pitchFamily="34" charset="0"/>
              </a:rPr>
              <a:t>”</a:t>
            </a:r>
            <a:endParaRPr lang="ru-RU" dirty="0">
              <a:solidFill>
                <a:srgbClr val="0000CC"/>
              </a:solidFill>
              <a:latin typeface="Arial" pitchFamily="34" charset="0"/>
              <a:cs typeface="Arial" pitchFamily="34" charset="0"/>
            </a:endParaRPr>
          </a:p>
        </p:txBody>
      </p:sp>
      <p:sp>
        <p:nvSpPr>
          <p:cNvPr id="3" name="Подзаголовок 2"/>
          <p:cNvSpPr>
            <a:spLocks noGrp="1"/>
          </p:cNvSpPr>
          <p:nvPr>
            <p:ph type="subTitle" idx="1"/>
          </p:nvPr>
        </p:nvSpPr>
        <p:spPr>
          <a:xfrm>
            <a:off x="5867400" y="5717196"/>
            <a:ext cx="6553200" cy="1105272"/>
          </a:xfrm>
        </p:spPr>
        <p:txBody>
          <a:bodyPr>
            <a:normAutofit/>
          </a:bodyPr>
          <a:lstStyle/>
          <a:p>
            <a:pPr algn="l"/>
            <a:r>
              <a:rPr lang="uk-UA" sz="1600" dirty="0" smtClean="0">
                <a:solidFill>
                  <a:srgbClr val="FF0000"/>
                </a:solidFill>
                <a:latin typeface="Arial" pitchFamily="34" charset="0"/>
                <a:cs typeface="Arial" pitchFamily="34" charset="0"/>
              </a:rPr>
              <a:t>Підготував учень 11 класу </a:t>
            </a:r>
          </a:p>
          <a:p>
            <a:pPr algn="l"/>
            <a:r>
              <a:rPr lang="uk-UA" sz="1600" dirty="0" smtClean="0">
                <a:solidFill>
                  <a:srgbClr val="FF0000"/>
                </a:solidFill>
                <a:latin typeface="Arial" pitchFamily="34" charset="0"/>
                <a:cs typeface="Arial" pitchFamily="34" charset="0"/>
              </a:rPr>
              <a:t>Шелюк Олександр</a:t>
            </a:r>
            <a:endParaRPr lang="ru-RU" sz="1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579881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advTm="20000">
        <p15:prstTrans prst="curtains"/>
      </p:transition>
    </mc:Choice>
    <mc:Fallback>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870">
                                          <p:stCondLst>
                                            <p:cond delay="0"/>
                                          </p:stCondLst>
                                        </p:cTn>
                                        <p:tgtEl>
                                          <p:spTgt spid="4"/>
                                        </p:tgtEl>
                                      </p:cBhvr>
                                    </p:animEffect>
                                    <p:anim calcmode="lin" valueType="num">
                                      <p:cBhvr>
                                        <p:cTn id="8" dur="273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4"/>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4"/>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4"/>
                                        </p:tgtEl>
                                        <p:attrNameLst>
                                          <p:attrName>ppt_y</p:attrName>
                                        </p:attrNameLst>
                                      </p:cBhvr>
                                      <p:tavLst>
                                        <p:tav tm="0" fmla="#ppt_y-sin(pi*$)/81">
                                          <p:val>
                                            <p:fltVal val="0"/>
                                          </p:val>
                                        </p:tav>
                                        <p:tav tm="100000">
                                          <p:val>
                                            <p:fltVal val="1"/>
                                          </p:val>
                                        </p:tav>
                                      </p:tavLst>
                                    </p:anim>
                                    <p:animScale>
                                      <p:cBhvr>
                                        <p:cTn id="13" dur="39">
                                          <p:stCondLst>
                                            <p:cond delay="975"/>
                                          </p:stCondLst>
                                        </p:cTn>
                                        <p:tgtEl>
                                          <p:spTgt spid="4"/>
                                        </p:tgtEl>
                                      </p:cBhvr>
                                      <p:to x="100000" y="60000"/>
                                    </p:animScale>
                                    <p:animScale>
                                      <p:cBhvr>
                                        <p:cTn id="14" dur="249" decel="50000">
                                          <p:stCondLst>
                                            <p:cond delay="1014"/>
                                          </p:stCondLst>
                                        </p:cTn>
                                        <p:tgtEl>
                                          <p:spTgt spid="4"/>
                                        </p:tgtEl>
                                      </p:cBhvr>
                                      <p:to x="100000" y="100000"/>
                                    </p:animScale>
                                    <p:animScale>
                                      <p:cBhvr>
                                        <p:cTn id="15" dur="39">
                                          <p:stCondLst>
                                            <p:cond delay="1968"/>
                                          </p:stCondLst>
                                        </p:cTn>
                                        <p:tgtEl>
                                          <p:spTgt spid="4"/>
                                        </p:tgtEl>
                                      </p:cBhvr>
                                      <p:to x="100000" y="80000"/>
                                    </p:animScale>
                                    <p:animScale>
                                      <p:cBhvr>
                                        <p:cTn id="16" dur="249" decel="50000">
                                          <p:stCondLst>
                                            <p:cond delay="2007"/>
                                          </p:stCondLst>
                                        </p:cTn>
                                        <p:tgtEl>
                                          <p:spTgt spid="4"/>
                                        </p:tgtEl>
                                      </p:cBhvr>
                                      <p:to x="100000" y="100000"/>
                                    </p:animScale>
                                    <p:animScale>
                                      <p:cBhvr>
                                        <p:cTn id="17" dur="39">
                                          <p:stCondLst>
                                            <p:cond delay="2463"/>
                                          </p:stCondLst>
                                        </p:cTn>
                                        <p:tgtEl>
                                          <p:spTgt spid="4"/>
                                        </p:tgtEl>
                                      </p:cBhvr>
                                      <p:to x="100000" y="90000"/>
                                    </p:animScale>
                                    <p:animScale>
                                      <p:cBhvr>
                                        <p:cTn id="18" dur="249" decel="50000">
                                          <p:stCondLst>
                                            <p:cond delay="2502"/>
                                          </p:stCondLst>
                                        </p:cTn>
                                        <p:tgtEl>
                                          <p:spTgt spid="4"/>
                                        </p:tgtEl>
                                      </p:cBhvr>
                                      <p:to x="100000" y="100000"/>
                                    </p:animScale>
                                    <p:animScale>
                                      <p:cBhvr>
                                        <p:cTn id="19" dur="39">
                                          <p:stCondLst>
                                            <p:cond delay="2712"/>
                                          </p:stCondLst>
                                        </p:cTn>
                                        <p:tgtEl>
                                          <p:spTgt spid="4"/>
                                        </p:tgtEl>
                                      </p:cBhvr>
                                      <p:to x="100000" y="95000"/>
                                    </p:animScale>
                                    <p:animScale>
                                      <p:cBhvr>
                                        <p:cTn id="20" dur="249" decel="50000">
                                          <p:stCondLst>
                                            <p:cond delay="2751"/>
                                          </p:stCondLst>
                                        </p:cTn>
                                        <p:tgtEl>
                                          <p:spTgt spid="4"/>
                                        </p:tgtEl>
                                      </p:cBhvr>
                                      <p:to x="100000" y="100000"/>
                                    </p:animScale>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3500"/>
                                        <p:tgtEl>
                                          <p:spTgt spid="2"/>
                                        </p:tgtEl>
                                      </p:cBhvr>
                                    </p:animEffect>
                                  </p:childTnLst>
                                </p:cTn>
                              </p:par>
                            </p:childTnLst>
                          </p:cTn>
                        </p:par>
                        <p:par>
                          <p:cTn id="25" fill="hold">
                            <p:stCondLst>
                              <p:cond delay="6500"/>
                            </p:stCondLst>
                            <p:childTnLst>
                              <p:par>
                                <p:cTn id="26" presetID="31" presetClass="entr" presetSubtype="0" fill="hold"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30"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31" dur="1500"/>
                                        <p:tgtEl>
                                          <p:spTgt spid="3">
                                            <p:txEl>
                                              <p:pRg st="0" end="0"/>
                                            </p:txEl>
                                          </p:spTgt>
                                        </p:tgtEl>
                                      </p:cBhvr>
                                    </p:animEffect>
                                  </p:childTnLst>
                                </p:cTn>
                              </p:par>
                            </p:childTnLst>
                          </p:cTn>
                        </p:par>
                        <p:par>
                          <p:cTn id="32" fill="hold">
                            <p:stCondLst>
                              <p:cond delay="8000"/>
                            </p:stCondLst>
                            <p:childTnLst>
                              <p:par>
                                <p:cTn id="33" presetID="31" presetClass="entr" presetSubtype="0" fill="hold" nodeType="after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1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7" dur="15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8"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CC99">
                <a:gamma/>
                <a:shade val="46275"/>
                <a:invGamma/>
              </a:srgbClr>
            </a:gs>
            <a:gs pos="50000">
              <a:srgbClr val="FFCC99"/>
            </a:gs>
            <a:gs pos="100000">
              <a:srgbClr val="FFCC99">
                <a:gamma/>
                <a:shade val="46275"/>
                <a:invGamma/>
              </a:srgbClr>
            </a:gs>
          </a:gsLst>
          <a:lin ang="2700000" scaled="1"/>
        </a:gradFill>
        <a:effectLst/>
      </p:bgPr>
    </p:bg>
    <p:spTree>
      <p:nvGrpSpPr>
        <p:cNvPr id="1" name=""/>
        <p:cNvGrpSpPr/>
        <p:nvPr/>
      </p:nvGrpSpPr>
      <p:grpSpPr>
        <a:xfrm>
          <a:off x="0" y="0"/>
          <a:ext cx="0" cy="0"/>
          <a:chOff x="0" y="0"/>
          <a:chExt cx="0" cy="0"/>
        </a:xfrm>
      </p:grpSpPr>
      <p:sp>
        <p:nvSpPr>
          <p:cNvPr id="19461" name="WordArt 5" descr="Белый мрамор"/>
          <p:cNvSpPr>
            <a:spLocks noChangeArrowheads="1" noChangeShapeType="1" noTextEdit="1"/>
          </p:cNvSpPr>
          <p:nvPr/>
        </p:nvSpPr>
        <p:spPr bwMode="auto">
          <a:xfrm>
            <a:off x="685800" y="304800"/>
            <a:ext cx="7848600" cy="117633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CC99"/>
              </a:contourClr>
            </a:sp3d>
          </a:bodyPr>
          <a:lstStyle/>
          <a:p>
            <a:pPr algn="ctr" fontAlgn="base">
              <a:spcBef>
                <a:spcPct val="0"/>
              </a:spcBef>
              <a:spcAft>
                <a:spcPct val="0"/>
              </a:spcAft>
            </a:pPr>
            <a:r>
              <a:rPr lang="ru-RU" sz="3600" kern="10" dirty="0" smtClean="0">
                <a:ln w="9525">
                  <a:round/>
                  <a:headEnd/>
                  <a:tailEnd/>
                </a:ln>
                <a:solidFill>
                  <a:srgbClr val="00B050"/>
                </a:solidFill>
                <a:cs typeface="Arial" panose="020B0604020202020204" pitchFamily="34" charset="0"/>
              </a:rPr>
              <a:t>- </a:t>
            </a:r>
            <a:r>
              <a:rPr lang="uk-UA" sz="3600" kern="10" dirty="0" smtClean="0">
                <a:ln w="9525">
                  <a:round/>
                  <a:headEnd/>
                  <a:tailEnd/>
                </a:ln>
                <a:solidFill>
                  <a:srgbClr val="00B050"/>
                </a:solidFill>
                <a:cs typeface="Arial" panose="020B0604020202020204" pitchFamily="34" charset="0"/>
              </a:rPr>
              <a:t>Чи</a:t>
            </a:r>
            <a:r>
              <a:rPr lang="ru-RU" sz="3600" kern="10" dirty="0" smtClean="0">
                <a:ln w="9525">
                  <a:round/>
                  <a:headEnd/>
                  <a:tailEnd/>
                </a:ln>
                <a:solidFill>
                  <a:srgbClr val="00B050"/>
                </a:solidFill>
                <a:cs typeface="Arial" panose="020B0604020202020204" pitchFamily="34" charset="0"/>
              </a:rPr>
              <a:t> </a:t>
            </a:r>
            <a:r>
              <a:rPr lang="uk-UA" sz="3600" kern="10" dirty="0" smtClean="0">
                <a:ln w="9525">
                  <a:round/>
                  <a:headEnd/>
                  <a:tailEnd/>
                </a:ln>
                <a:solidFill>
                  <a:srgbClr val="00B050"/>
                </a:solidFill>
                <a:cs typeface="Arial" panose="020B0604020202020204" pitchFamily="34" charset="0"/>
              </a:rPr>
              <a:t>помічаєте</a:t>
            </a:r>
            <a:r>
              <a:rPr lang="ru-RU" sz="3600" kern="10" dirty="0" smtClean="0">
                <a:ln w="9525">
                  <a:round/>
                  <a:headEnd/>
                  <a:tailEnd/>
                </a:ln>
                <a:solidFill>
                  <a:srgbClr val="00B050"/>
                </a:solidFill>
                <a:cs typeface="Arial" panose="020B0604020202020204" pitchFamily="34" charset="0"/>
              </a:rPr>
              <a:t> </a:t>
            </a:r>
            <a:r>
              <a:rPr lang="uk-UA" sz="3600" kern="10" dirty="0" smtClean="0">
                <a:ln w="9525">
                  <a:round/>
                  <a:headEnd/>
                  <a:tailEnd/>
                </a:ln>
                <a:solidFill>
                  <a:srgbClr val="00B050"/>
                </a:solidFill>
                <a:cs typeface="Arial" panose="020B0604020202020204" pitchFamily="34" charset="0"/>
              </a:rPr>
              <a:t>ви</a:t>
            </a:r>
            <a:r>
              <a:rPr lang="ru-RU" sz="3600" kern="10" dirty="0" smtClean="0">
                <a:ln w="9525">
                  <a:round/>
                  <a:headEnd/>
                  <a:tailEnd/>
                </a:ln>
                <a:solidFill>
                  <a:srgbClr val="00B050"/>
                </a:solidFill>
                <a:cs typeface="Arial" panose="020B0604020202020204" pitchFamily="34" charset="0"/>
              </a:rPr>
              <a:t> </a:t>
            </a:r>
            <a:r>
              <a:rPr lang="uk-UA" sz="3600" kern="10" dirty="0" smtClean="0">
                <a:ln w="9525">
                  <a:round/>
                  <a:headEnd/>
                  <a:tailEnd/>
                </a:ln>
                <a:solidFill>
                  <a:srgbClr val="00B050"/>
                </a:solidFill>
                <a:cs typeface="Arial" panose="020B0604020202020204" pitchFamily="34" charset="0"/>
              </a:rPr>
              <a:t>помилки</a:t>
            </a:r>
          </a:p>
          <a:p>
            <a:pPr algn="ctr" fontAlgn="base">
              <a:spcBef>
                <a:spcPct val="0"/>
              </a:spcBef>
              <a:spcAft>
                <a:spcPct val="0"/>
              </a:spcAft>
            </a:pPr>
            <a:r>
              <a:rPr lang="ru-RU" sz="3600" kern="10" dirty="0" smtClean="0">
                <a:ln w="9525">
                  <a:round/>
                  <a:headEnd/>
                  <a:tailEnd/>
                </a:ln>
                <a:solidFill>
                  <a:srgbClr val="00B050"/>
                </a:solidFill>
                <a:cs typeface="Arial" panose="020B0604020202020204" pitchFamily="34" charset="0"/>
              </a:rPr>
              <a:t> у </a:t>
            </a:r>
            <a:r>
              <a:rPr lang="uk-UA" sz="3600" kern="10" dirty="0" smtClean="0">
                <a:ln w="9525">
                  <a:round/>
                  <a:headEnd/>
                  <a:tailEnd/>
                </a:ln>
                <a:solidFill>
                  <a:srgbClr val="00B050"/>
                </a:solidFill>
                <a:cs typeface="Arial" panose="020B0604020202020204" pitchFamily="34" charset="0"/>
              </a:rPr>
              <a:t>засобах</a:t>
            </a:r>
            <a:r>
              <a:rPr lang="ru-RU" sz="3600" kern="10" dirty="0" smtClean="0">
                <a:ln w="9525">
                  <a:round/>
                  <a:headEnd/>
                  <a:tailEnd/>
                </a:ln>
                <a:solidFill>
                  <a:srgbClr val="00B050"/>
                </a:solidFill>
                <a:cs typeface="Arial" panose="020B0604020202020204" pitchFamily="34" charset="0"/>
              </a:rPr>
              <a:t> масової інформації?</a:t>
            </a:r>
          </a:p>
          <a:p>
            <a:pPr algn="ctr" fontAlgn="base">
              <a:spcBef>
                <a:spcPct val="0"/>
              </a:spcBef>
              <a:spcAft>
                <a:spcPct val="0"/>
              </a:spcAft>
            </a:pPr>
            <a:r>
              <a:rPr lang="ru-RU" sz="3600" kern="10" dirty="0" smtClean="0">
                <a:ln w="9525">
                  <a:round/>
                  <a:headEnd/>
                  <a:tailEnd/>
                </a:ln>
                <a:solidFill>
                  <a:srgbClr val="00B050"/>
                </a:solidFill>
                <a:cs typeface="Arial" panose="020B0604020202020204" pitchFamily="34" charset="0"/>
              </a:rPr>
              <a:t>- Як </a:t>
            </a:r>
            <a:r>
              <a:rPr lang="ru-RU" sz="3600" kern="10" dirty="0" err="1" smtClean="0">
                <a:ln w="9525">
                  <a:round/>
                  <a:headEnd/>
                  <a:tailEnd/>
                </a:ln>
                <a:solidFill>
                  <a:srgbClr val="00B050"/>
                </a:solidFill>
                <a:cs typeface="Arial" panose="020B0604020202020204" pitchFamily="34" charset="0"/>
              </a:rPr>
              <a:t>ви</a:t>
            </a:r>
            <a:r>
              <a:rPr lang="ru-RU" sz="3600" kern="10" dirty="0" smtClean="0">
                <a:ln w="9525">
                  <a:round/>
                  <a:headEnd/>
                  <a:tailEnd/>
                </a:ln>
                <a:solidFill>
                  <a:srgbClr val="00B050"/>
                </a:solidFill>
                <a:cs typeface="Arial" panose="020B0604020202020204" pitchFamily="34" charset="0"/>
              </a:rPr>
              <a:t> до них ставитесь?</a:t>
            </a:r>
            <a:endParaRPr lang="uk-UA" sz="3600" kern="10" dirty="0" smtClean="0">
              <a:ln w="9525">
                <a:round/>
                <a:headEnd/>
                <a:tailEnd/>
              </a:ln>
              <a:solidFill>
                <a:srgbClr val="00B050"/>
              </a:solidFill>
              <a:cs typeface="Arial" panose="020B0604020202020204" pitchFamily="34" charset="0"/>
            </a:endParaRPr>
          </a:p>
        </p:txBody>
      </p:sp>
      <p:graphicFrame>
        <p:nvGraphicFramePr>
          <p:cNvPr id="2" name="Object 7"/>
          <p:cNvGraphicFramePr>
            <a:graphicFrameLocks noChangeAspect="1"/>
          </p:cNvGraphicFramePr>
          <p:nvPr>
            <p:extLst>
              <p:ext uri="{D42A27DB-BD31-4B8C-83A1-F6EECF244321}">
                <p14:modId xmlns:p14="http://schemas.microsoft.com/office/powerpoint/2010/main" val="2472549300"/>
              </p:ext>
            </p:extLst>
          </p:nvPr>
        </p:nvGraphicFramePr>
        <p:xfrm>
          <a:off x="812800" y="1803400"/>
          <a:ext cx="3155950" cy="4298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464" name="Object 8"/>
          <p:cNvGraphicFramePr>
            <a:graphicFrameLocks noChangeAspect="1"/>
          </p:cNvGraphicFramePr>
          <p:nvPr/>
        </p:nvGraphicFramePr>
        <p:xfrm>
          <a:off x="4324350" y="1638300"/>
          <a:ext cx="4495800" cy="5143500"/>
        </p:xfrm>
        <a:graphic>
          <a:graphicData uri="http://schemas.openxmlformats.org/presentationml/2006/ole">
            <mc:AlternateContent xmlns:mc="http://schemas.openxmlformats.org/markup-compatibility/2006">
              <mc:Choice xmlns:v="urn:schemas-microsoft-com:vml" Requires="v">
                <p:oleObj spid="_x0000_s1040" name="Диаграмма" r:id="rId4" imgW="4495935" imgH="5143470" progId="MSGraph.Chart.8">
                  <p:embed followColorScheme="full"/>
                </p:oleObj>
              </mc:Choice>
              <mc:Fallback>
                <p:oleObj name="Диаграмма" r:id="rId4" imgW="4495935" imgH="5143470" progId="MSGraph.Chart.8">
                  <p:embed followColorScheme="full"/>
                  <p:pic>
                    <p:nvPicPr>
                      <p:cNvPr id="0" name=""/>
                      <p:cNvPicPr>
                        <a:picLocks noChangeAspect="1" noChangeArrowheads="1"/>
                      </p:cNvPicPr>
                      <p:nvPr/>
                    </p:nvPicPr>
                    <p:blipFill>
                      <a:blip r:embed="rId5"/>
                      <a:srcRect/>
                      <a:stretch>
                        <a:fillRect/>
                      </a:stretch>
                    </p:blipFill>
                    <p:spPr bwMode="auto">
                      <a:xfrm>
                        <a:off x="4324350" y="1638300"/>
                        <a:ext cx="4495800"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324333509"/>
      </p:ext>
    </p:extLst>
  </p:cSld>
  <p:clrMapOvr>
    <a:masterClrMapping/>
  </p:clrMapOvr>
  <mc:AlternateContent xmlns:mc="http://schemas.openxmlformats.org/markup-compatibility/2006">
    <mc:Choice xmlns:p14="http://schemas.microsoft.com/office/powerpoint/2010/main" Requires="p14">
      <p:transition spd="slow" p14:dur="1500" advClick="0" advTm="15000">
        <p:random/>
      </p:transition>
    </mc:Choice>
    <mc:Fallback>
      <p:transition spd="slow" advClick="0" advTm="1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barn(inVertical)">
                                      <p:cBhvr>
                                        <p:cTn id="7" dur="1500"/>
                                        <p:tgtEl>
                                          <p:spTgt spid="19461">
                                            <p:txEl>
                                              <p:pRg st="0" end="0"/>
                                            </p:txEl>
                                          </p:spTgt>
                                        </p:tgtEl>
                                      </p:cBhvr>
                                    </p:animEffect>
                                  </p:childTnLst>
                                </p:cTn>
                              </p:par>
                            </p:childTnLst>
                          </p:cTn>
                        </p:par>
                        <p:par>
                          <p:cTn id="8" fill="hold">
                            <p:stCondLst>
                              <p:cond delay="1500"/>
                            </p:stCondLst>
                            <p:childTnLst>
                              <p:par>
                                <p:cTn id="9" presetID="16" presetClass="entr" presetSubtype="21" fill="hold" nodeType="afterEffect">
                                  <p:stCondLst>
                                    <p:cond delay="0"/>
                                  </p:stCondLst>
                                  <p:childTnLst>
                                    <p:set>
                                      <p:cBhvr>
                                        <p:cTn id="10" dur="1" fill="hold">
                                          <p:stCondLst>
                                            <p:cond delay="0"/>
                                          </p:stCondLst>
                                        </p:cTn>
                                        <p:tgtEl>
                                          <p:spTgt spid="19461">
                                            <p:txEl>
                                              <p:pRg st="1" end="1"/>
                                            </p:txEl>
                                          </p:spTgt>
                                        </p:tgtEl>
                                        <p:attrNameLst>
                                          <p:attrName>style.visibility</p:attrName>
                                        </p:attrNameLst>
                                      </p:cBhvr>
                                      <p:to>
                                        <p:strVal val="visible"/>
                                      </p:to>
                                    </p:set>
                                    <p:animEffect transition="in" filter="barn(inVertical)">
                                      <p:cBhvr>
                                        <p:cTn id="11" dur="1500"/>
                                        <p:tgtEl>
                                          <p:spTgt spid="19461">
                                            <p:txEl>
                                              <p:pRg st="1" end="1"/>
                                            </p:txEl>
                                          </p:spTgt>
                                        </p:tgtEl>
                                      </p:cBhvr>
                                    </p:animEffect>
                                  </p:childTnLst>
                                </p:cTn>
                              </p:par>
                            </p:childTnLst>
                          </p:cTn>
                        </p:par>
                        <p:par>
                          <p:cTn id="12" fill="hold">
                            <p:stCondLst>
                              <p:cond delay="3000"/>
                            </p:stCondLst>
                            <p:childTnLst>
                              <p:par>
                                <p:cTn id="13" presetID="16" presetClass="entr" presetSubtype="21" fill="hold" nodeType="afterEffect">
                                  <p:stCondLst>
                                    <p:cond delay="0"/>
                                  </p:stCondLst>
                                  <p:childTnLst>
                                    <p:set>
                                      <p:cBhvr>
                                        <p:cTn id="14" dur="1" fill="hold">
                                          <p:stCondLst>
                                            <p:cond delay="0"/>
                                          </p:stCondLst>
                                        </p:cTn>
                                        <p:tgtEl>
                                          <p:spTgt spid="19461">
                                            <p:txEl>
                                              <p:pRg st="2" end="2"/>
                                            </p:txEl>
                                          </p:spTgt>
                                        </p:tgtEl>
                                        <p:attrNameLst>
                                          <p:attrName>style.visibility</p:attrName>
                                        </p:attrNameLst>
                                      </p:cBhvr>
                                      <p:to>
                                        <p:strVal val="visible"/>
                                      </p:to>
                                    </p:set>
                                    <p:animEffect transition="in" filter="barn(inVertical)">
                                      <p:cBhvr>
                                        <p:cTn id="15" dur="1500"/>
                                        <p:tgtEl>
                                          <p:spTgt spid="19461">
                                            <p:txEl>
                                              <p:pRg st="2" end="2"/>
                                            </p:txEl>
                                          </p:spTgt>
                                        </p:tgtEl>
                                      </p:cBhvr>
                                    </p:animEffect>
                                  </p:childTnLst>
                                </p:cTn>
                              </p:par>
                            </p:childTnLst>
                          </p:cTn>
                        </p:par>
                        <p:par>
                          <p:cTn id="16" fill="hold">
                            <p:stCondLst>
                              <p:cond delay="4500"/>
                            </p:stCondLst>
                            <p:childTnLst>
                              <p:par>
                                <p:cTn id="17" presetID="45"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anim calcmode="lin" valueType="num">
                                      <p:cBhvr>
                                        <p:cTn id="20" dur="2000" fill="hold"/>
                                        <p:tgtEl>
                                          <p:spTgt spid="2"/>
                                        </p:tgtEl>
                                        <p:attrNameLst>
                                          <p:attrName>ppt_w</p:attrName>
                                        </p:attrNameLst>
                                      </p:cBhvr>
                                      <p:tavLst>
                                        <p:tav tm="0" fmla="#ppt_w*sin(2.5*pi*$)">
                                          <p:val>
                                            <p:fltVal val="0"/>
                                          </p:val>
                                        </p:tav>
                                        <p:tav tm="100000">
                                          <p:val>
                                            <p:fltVal val="1"/>
                                          </p:val>
                                        </p:tav>
                                      </p:tavLst>
                                    </p:anim>
                                    <p:anim calcmode="lin" valueType="num">
                                      <p:cBhvr>
                                        <p:cTn id="21" dur="2000" fill="hold"/>
                                        <p:tgtEl>
                                          <p:spTgt spid="2"/>
                                        </p:tgtEl>
                                        <p:attrNameLst>
                                          <p:attrName>ppt_h</p:attrName>
                                        </p:attrNameLst>
                                      </p:cBhvr>
                                      <p:tavLst>
                                        <p:tav tm="0">
                                          <p:val>
                                            <p:strVal val="#ppt_h"/>
                                          </p:val>
                                        </p:tav>
                                        <p:tav tm="100000">
                                          <p:val>
                                            <p:strVal val="#ppt_h"/>
                                          </p:val>
                                        </p:tav>
                                      </p:tavLst>
                                    </p:anim>
                                  </p:childTnLst>
                                </p:cTn>
                              </p:par>
                            </p:childTnLst>
                          </p:cTn>
                        </p:par>
                        <p:par>
                          <p:cTn id="22" fill="hold">
                            <p:stCondLst>
                              <p:cond delay="6500"/>
                            </p:stCondLst>
                            <p:childTnLst>
                              <p:par>
                                <p:cTn id="23" presetID="6" presetClass="entr" presetSubtype="16" fill="hold" grpId="0" nodeType="afterEffect">
                                  <p:stCondLst>
                                    <p:cond delay="0"/>
                                  </p:stCondLst>
                                  <p:childTnLst>
                                    <p:set>
                                      <p:cBhvr>
                                        <p:cTn id="24" dur="1" fill="hold">
                                          <p:stCondLst>
                                            <p:cond delay="0"/>
                                          </p:stCondLst>
                                        </p:cTn>
                                        <p:tgtEl>
                                          <p:spTgt spid="19464"/>
                                        </p:tgtEl>
                                        <p:attrNameLst>
                                          <p:attrName>style.visibility</p:attrName>
                                        </p:attrNameLst>
                                      </p:cBhvr>
                                      <p:to>
                                        <p:strVal val="visible"/>
                                      </p:to>
                                    </p:set>
                                    <p:animEffect transition="in" filter="circle(in)">
                                      <p:cBhvr>
                                        <p:cTn id="25" dur="20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OleChart spid="1946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0">
              <a:srgbClr val="FFFF00"/>
            </a:gs>
            <a:gs pos="52000">
              <a:schemeClr val="accent1">
                <a:lumMod val="40000"/>
                <a:lumOff val="60000"/>
              </a:schemeClr>
            </a:gs>
            <a:gs pos="82000">
              <a:schemeClr val="accent6">
                <a:lumMod val="45000"/>
                <a:lumOff val="55000"/>
              </a:schemeClr>
            </a:gs>
            <a:gs pos="100000">
              <a:srgbClr val="99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08720"/>
            <a:ext cx="7924800" cy="508918"/>
          </a:xfrm>
        </p:spPr>
        <p:txBody>
          <a:bodyPr>
            <a:noAutofit/>
          </a:bodyPr>
          <a:lstStyle/>
          <a:p>
            <a:pPr algn="ctr"/>
            <a:r>
              <a:rPr lang="uk-UA" sz="3200" dirty="0" smtClean="0">
                <a:solidFill>
                  <a:srgbClr val="FF0000"/>
                </a:solidFill>
                <a:latin typeface="Franklin Gothic Demi" panose="020B0703020102020204" pitchFamily="34" charset="0"/>
                <a:cs typeface="Arial" pitchFamily="34" charset="0"/>
              </a:rPr>
              <a:t>Висновок</a:t>
            </a:r>
            <a:endParaRPr lang="ru-RU" sz="3200" dirty="0">
              <a:solidFill>
                <a:srgbClr val="FF0000"/>
              </a:solidFill>
              <a:latin typeface="Franklin Gothic Demi" panose="020B0703020102020204" pitchFamily="34" charset="0"/>
              <a:cs typeface="Arial" pitchFamily="34" charset="0"/>
            </a:endParaRPr>
          </a:p>
        </p:txBody>
      </p:sp>
      <p:sp>
        <p:nvSpPr>
          <p:cNvPr id="3" name="Объект 2"/>
          <p:cNvSpPr>
            <a:spLocks noGrp="1"/>
          </p:cNvSpPr>
          <p:nvPr>
            <p:ph idx="1"/>
          </p:nvPr>
        </p:nvSpPr>
        <p:spPr>
          <a:xfrm>
            <a:off x="251520" y="1700808"/>
            <a:ext cx="8568952" cy="4608512"/>
          </a:xfrm>
        </p:spPr>
        <p:txBody>
          <a:bodyPr>
            <a:normAutofit/>
          </a:bodyPr>
          <a:lstStyle/>
          <a:p>
            <a:r>
              <a:rPr lang="uk-UA" sz="2400" dirty="0" smtClean="0">
                <a:latin typeface="Arial" pitchFamily="34" charset="0"/>
                <a:cs typeface="Arial" pitchFamily="34" charset="0"/>
              </a:rPr>
              <a:t>Бурхливий розвиток засобів масової інформації (ЗМІ) відсунув на другий план такі центри культурної діяльності як університет (освіта, наука), видавництво (книгодрукування), театр (драматичне мистецтво) тощо. Тим самим були остаточно зруйновані бар'єри, що захищали світ інтелектуалів від ринкової стихії капіталізму. Розповсюдження мистецтва, культури відокремилося від їх виробництва. Обсяг і характер їх продукування залежать тепер від попиту. Видання книги чи успіх художньої виставки залежить від реклами у пресі або на радіо і на телебаченні.</a:t>
            </a:r>
            <a:endParaRPr lang="uk-UA" sz="2400" dirty="0">
              <a:latin typeface="Arial" pitchFamily="34" charset="0"/>
              <a:cs typeface="Arial" pitchFamily="34" charset="0"/>
            </a:endParaRPr>
          </a:p>
        </p:txBody>
      </p:sp>
    </p:spTree>
    <p:extLst>
      <p:ext uri="{BB962C8B-B14F-4D97-AF65-F5344CB8AC3E}">
        <p14:creationId xmlns:p14="http://schemas.microsoft.com/office/powerpoint/2010/main" val="3017075984"/>
      </p:ext>
    </p:extLst>
  </p:cSld>
  <p:clrMapOvr>
    <a:masterClrMapping/>
  </p:clrMapOvr>
  <mc:AlternateContent xmlns:mc="http://schemas.openxmlformats.org/markup-compatibility/2006">
    <mc:Choice xmlns:p14="http://schemas.microsoft.com/office/powerpoint/2010/main" Requires="p14">
      <p:transition spd="slow" p14:dur="2000" advClick="0" advTm="30000">
        <p14:ferris dir="l"/>
      </p:transition>
    </mc:Choice>
    <mc:Fallback>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iterate type="wd">
                                    <p:tmPct val="10000"/>
                                  </p:iterate>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6000">
              <a:srgbClr val="FFFFCC"/>
            </a:gs>
            <a:gs pos="50000">
              <a:srgbClr val="FF99CC"/>
            </a:gs>
            <a:gs pos="64000">
              <a:srgbClr val="EEDCC9"/>
            </a:gs>
            <a:gs pos="78000">
              <a:schemeClr val="accent3">
                <a:lumMod val="40000"/>
                <a:lumOff val="6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36712"/>
            <a:ext cx="7924800" cy="508918"/>
          </a:xfrm>
        </p:spPr>
        <p:txBody>
          <a:bodyPr/>
          <a:lstStyle/>
          <a:p>
            <a:pPr algn="ctr"/>
            <a:r>
              <a:rPr lang="uk-UA" sz="2000" dirty="0" smtClean="0">
                <a:solidFill>
                  <a:srgbClr val="FF0000"/>
                </a:solidFill>
              </a:rPr>
              <a:t>Список використаної літератури:</a:t>
            </a:r>
            <a:endParaRPr lang="ru-RU" sz="2000" dirty="0">
              <a:solidFill>
                <a:srgbClr val="FF0000"/>
              </a:solidFill>
            </a:endParaRPr>
          </a:p>
        </p:txBody>
      </p:sp>
      <p:sp>
        <p:nvSpPr>
          <p:cNvPr id="3" name="Объект 2"/>
          <p:cNvSpPr>
            <a:spLocks noGrp="1"/>
          </p:cNvSpPr>
          <p:nvPr>
            <p:ph idx="1"/>
          </p:nvPr>
        </p:nvSpPr>
        <p:spPr>
          <a:xfrm>
            <a:off x="609600" y="1600200"/>
            <a:ext cx="7924800" cy="4637112"/>
          </a:xfrm>
        </p:spPr>
        <p:txBody>
          <a:bodyPr>
            <a:normAutofit lnSpcReduction="10000"/>
          </a:bodyPr>
          <a:lstStyle/>
          <a:p>
            <a:pPr lvl="0"/>
            <a:r>
              <a:rPr lang="uk-UA" sz="1600" dirty="0"/>
              <a:t>http://blog.i.ua/user/1444501/173334</a:t>
            </a:r>
          </a:p>
          <a:p>
            <a:pPr lvl="0"/>
            <a:r>
              <a:rPr lang="uk-UA" sz="1600" dirty="0"/>
              <a:t>http://www.ukrreferat.com/index.php?referat=44592</a:t>
            </a:r>
          </a:p>
          <a:p>
            <a:pPr lvl="0"/>
            <a:r>
              <a:rPr lang="uk-UA" sz="1600" dirty="0"/>
              <a:t>http://uk.wikipedia.org/wiki/%D0%A0%D0%B0%D0%B4%D1%96%D0%BE</a:t>
            </a:r>
          </a:p>
          <a:p>
            <a:pPr lvl="0"/>
            <a:r>
              <a:rPr lang="uk-UA" sz="1600" dirty="0"/>
              <a:t>http://uk.wikipedia.org/wiki/%D0%A2%D0%B5%D0%BB%D0%B5%D0%B1%D0%B0%D1%87%D0%B5%D0%BD%D0%BD%D1%8F</a:t>
            </a:r>
          </a:p>
          <a:p>
            <a:pPr lvl="0"/>
            <a:r>
              <a:rPr lang="uk-UA" sz="1600" dirty="0"/>
              <a:t>http://uk.wikipedia.org/wiki/%D0%9F%D1%80%D0%B5%D1%81%D0%B0</a:t>
            </a:r>
          </a:p>
          <a:p>
            <a:pPr lvl="0"/>
            <a:r>
              <a:rPr lang="uk-UA" sz="1600" dirty="0"/>
              <a:t>http://uk.wikipedia.org/wiki/%D0%86%D0%BD%D1%82%D0%B5%D1%80%D0%BD%D0%B5%D1%82-%D0%97%D0%9C%D0%86</a:t>
            </a:r>
          </a:p>
          <a:p>
            <a:pPr lvl="0"/>
            <a:r>
              <a:rPr lang="uk-UA" sz="1600" dirty="0" err="1"/>
              <a:t>Бакка</a:t>
            </a:r>
            <a:r>
              <a:rPr lang="uk-UA" sz="1600" dirty="0"/>
              <a:t>, Т. В. Б19 Людина і світ : </a:t>
            </a:r>
            <a:r>
              <a:rPr lang="uk-UA" sz="1600" dirty="0" err="1"/>
              <a:t>підруч</a:t>
            </a:r>
            <a:r>
              <a:rPr lang="uk-UA" sz="1600" dirty="0"/>
              <a:t>. Для 11 </a:t>
            </a:r>
            <a:r>
              <a:rPr lang="uk-UA" sz="1600" dirty="0" err="1"/>
              <a:t>кл</a:t>
            </a:r>
            <a:r>
              <a:rPr lang="uk-UA" sz="1600" dirty="0"/>
              <a:t>. </a:t>
            </a:r>
            <a:r>
              <a:rPr lang="uk-UA" sz="1600" dirty="0" err="1"/>
              <a:t>загальноосвіт</a:t>
            </a:r>
            <a:r>
              <a:rPr lang="uk-UA" sz="1600" dirty="0"/>
              <a:t>. </a:t>
            </a:r>
            <a:r>
              <a:rPr lang="uk-UA" sz="1600" dirty="0" err="1"/>
              <a:t>навч</a:t>
            </a:r>
            <a:r>
              <a:rPr lang="uk-UA" sz="1600" dirty="0"/>
              <a:t>. </a:t>
            </a:r>
            <a:r>
              <a:rPr lang="uk-UA" sz="1600" dirty="0" err="1"/>
              <a:t>закл</a:t>
            </a:r>
            <a:r>
              <a:rPr lang="uk-UA" sz="1600" dirty="0"/>
              <a:t>. : (рівень стандарту, академічний рівень, профільний рівень) / Т. В. </a:t>
            </a:r>
            <a:r>
              <a:rPr lang="uk-UA" sz="1600" dirty="0" err="1"/>
              <a:t>Бакка</a:t>
            </a:r>
            <a:r>
              <a:rPr lang="uk-UA" sz="1600" dirty="0"/>
              <a:t>, Л. В. </a:t>
            </a:r>
            <a:r>
              <a:rPr lang="uk-UA" sz="1600" dirty="0" err="1"/>
              <a:t>Марголіна</a:t>
            </a:r>
            <a:r>
              <a:rPr lang="uk-UA" sz="1600" dirty="0"/>
              <a:t>, Т. В. Терещенко. – К. : видавничий дім </a:t>
            </a:r>
            <a:r>
              <a:rPr lang="ru-RU" sz="1600" dirty="0"/>
              <a:t>“</a:t>
            </a:r>
            <a:r>
              <a:rPr lang="ru-RU" sz="1600" dirty="0" err="1"/>
              <a:t>Освіта</a:t>
            </a:r>
            <a:r>
              <a:rPr lang="ru-RU" sz="1600" dirty="0"/>
              <a:t>”, 2012. – 240с.: </a:t>
            </a:r>
            <a:r>
              <a:rPr lang="ru-RU" sz="1600" dirty="0" err="1"/>
              <a:t>іл</a:t>
            </a:r>
            <a:r>
              <a:rPr lang="ru-RU" sz="1600" dirty="0"/>
              <a:t>.</a:t>
            </a:r>
            <a:endParaRPr lang="uk-UA" sz="1600" dirty="0"/>
          </a:p>
          <a:p>
            <a:pPr lvl="0"/>
            <a:r>
              <a:rPr lang="uk-UA" sz="1600" dirty="0" smtClean="0"/>
              <a:t>http</a:t>
            </a:r>
            <a:r>
              <a:rPr lang="uk-UA" sz="1600" dirty="0"/>
              <a:t>://uk.wikipedia.org/wiki/%D0%97%D0%B0%D1%81%D0%BE%D0%B1%D0%B8_%D0%BC%D0%B0%D1%81%D0%BE%D0%B2%D0%BE%D1%97_%D1%96%D0%BD%D1%84%D0%BE%D1%80%D0%BC%D0%B0%D1%86%D1%96%D1%97</a:t>
            </a:r>
          </a:p>
        </p:txBody>
      </p:sp>
    </p:spTree>
    <p:extLst>
      <p:ext uri="{BB962C8B-B14F-4D97-AF65-F5344CB8AC3E}">
        <p14:creationId xmlns:p14="http://schemas.microsoft.com/office/powerpoint/2010/main" val="1669747155"/>
      </p:ext>
    </p:extLst>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4"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4000"/>
                            </p:stCondLst>
                            <p:childTnLst>
                              <p:par>
                                <p:cTn id="21" presetID="2" presetClass="entr" presetSubtype="4" fill="hold"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0"/>
                            </p:stCondLst>
                            <p:childTnLst>
                              <p:par>
                                <p:cTn id="26" presetID="2" presetClass="entr" presetSubtype="4" fill="hold" nodeType="after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5" fill="hold">
                            <p:stCondLst>
                              <p:cond delay="7000"/>
                            </p:stCondLst>
                            <p:childTnLst>
                              <p:par>
                                <p:cTn id="36" presetID="2" presetClass="entr" presetSubtype="4"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8000"/>
                            </p:stCondLst>
                            <p:childTnLst>
                              <p:par>
                                <p:cTn id="41" presetID="2" presetClass="entr" presetSubtype="4"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9000"/>
                            </p:stCondLst>
                            <p:childTnLst>
                              <p:par>
                                <p:cTn id="46" presetID="2" presetClass="entr" presetSubtype="4" fill="hold" nodeType="after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5000"/>
            <a:lum/>
          </a:blip>
          <a:srcRect/>
          <a:stretch>
            <a:fillRect t="-3000" b="-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3" y="457201"/>
            <a:ext cx="3733883" cy="1675655"/>
          </a:xfrm>
        </p:spPr>
        <p:txBody>
          <a:bodyPr>
            <a:normAutofit/>
          </a:bodyPr>
          <a:lstStyle/>
          <a:p>
            <a:r>
              <a:rPr lang="uk-UA" sz="4400" b="1" dirty="0" smtClean="0">
                <a:solidFill>
                  <a:srgbClr val="FF0000"/>
                </a:solidFill>
              </a:rPr>
              <a:t>Мета роботи:</a:t>
            </a:r>
            <a:endParaRPr lang="uk-UA" sz="4400" b="1" dirty="0">
              <a:solidFill>
                <a:srgbClr val="FF0000"/>
              </a:solidFill>
            </a:endParaRPr>
          </a:p>
        </p:txBody>
      </p:sp>
      <p:sp>
        <p:nvSpPr>
          <p:cNvPr id="3" name="Объект 2"/>
          <p:cNvSpPr>
            <a:spLocks noGrp="1"/>
          </p:cNvSpPr>
          <p:nvPr>
            <p:ph idx="1"/>
          </p:nvPr>
        </p:nvSpPr>
        <p:spPr>
          <a:xfrm>
            <a:off x="827585" y="1916832"/>
            <a:ext cx="7859216" cy="4941168"/>
          </a:xfrm>
        </p:spPr>
        <p:txBody>
          <a:bodyPr>
            <a:noAutofit/>
          </a:bodyPr>
          <a:lstStyle/>
          <a:p>
            <a:pPr marL="0" indent="0">
              <a:buNone/>
            </a:pPr>
            <a:r>
              <a:rPr lang="uk-UA" sz="4000" dirty="0">
                <a:solidFill>
                  <a:srgbClr val="000066"/>
                </a:solidFill>
              </a:rPr>
              <a:t>“ЗМІ, впливаючи на свідомість людини, спонукають її до соціальної активності, змінюють її суспільну та виробничу діяльність. Саме життя покликало засоби масової інформації стати на стороні інтересів кожної людини.”</a:t>
            </a:r>
          </a:p>
        </p:txBody>
      </p:sp>
    </p:spTree>
    <p:extLst>
      <p:ext uri="{BB962C8B-B14F-4D97-AF65-F5344CB8AC3E}">
        <p14:creationId xmlns:p14="http://schemas.microsoft.com/office/powerpoint/2010/main" val="960609948"/>
      </p:ext>
    </p:extLst>
  </p:cSld>
  <p:clrMapOvr>
    <a:masterClrMapping/>
  </p:clrMapOvr>
  <mc:AlternateContent xmlns:mc="http://schemas.openxmlformats.org/markup-compatibility/2006">
    <mc:Choice xmlns:p14="http://schemas.microsoft.com/office/powerpoint/2010/main" Requires="p14">
      <p:transition spd="slow" p14:dur="1500" advClick="0" advTm="13000">
        <p:random/>
      </p:transition>
    </mc:Choice>
    <mc:Fallback>
      <p:transition spd="slow" advClick="0" advTm="1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ppt_x"/>
                                          </p:val>
                                        </p:tav>
                                        <p:tav tm="100000">
                                          <p:val>
                                            <p:strVal val="#ppt_x"/>
                                          </p:val>
                                        </p:tav>
                                      </p:tavLst>
                                    </p:anim>
                                    <p:anim calcmode="lin" valueType="num">
                                      <p:cBhvr additive="base">
                                        <p:cTn id="8" dur="1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0" presetClass="entr" presetSubtype="0" fill="hold" nodeType="afterEffect">
                                  <p:stCondLst>
                                    <p:cond delay="50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78000"/>
            <a:lum/>
          </a:blip>
          <a:srcRect/>
          <a:stretch>
            <a:fillRect t="-21000" b="-2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924800" cy="724942"/>
          </a:xfrm>
        </p:spPr>
        <p:txBody>
          <a:bodyPr/>
          <a:lstStyle/>
          <a:p>
            <a:pPr algn="ctr"/>
            <a:r>
              <a:rPr lang="uk-UA" dirty="0" smtClean="0">
                <a:solidFill>
                  <a:srgbClr val="FF0000"/>
                </a:solidFill>
              </a:rPr>
              <a:t>План</a:t>
            </a:r>
            <a:endParaRPr lang="ru-RU" dirty="0">
              <a:solidFill>
                <a:srgbClr val="FF0000"/>
              </a:solidFill>
            </a:endParaRPr>
          </a:p>
        </p:txBody>
      </p:sp>
      <p:sp>
        <p:nvSpPr>
          <p:cNvPr id="3" name="Объект 2"/>
          <p:cNvSpPr>
            <a:spLocks noGrp="1"/>
          </p:cNvSpPr>
          <p:nvPr>
            <p:ph idx="1"/>
          </p:nvPr>
        </p:nvSpPr>
        <p:spPr>
          <a:xfrm>
            <a:off x="179512" y="1052736"/>
            <a:ext cx="8784976" cy="5472608"/>
          </a:xfrm>
        </p:spPr>
        <p:txBody>
          <a:bodyPr>
            <a:normAutofit/>
          </a:bodyPr>
          <a:lstStyle/>
          <a:p>
            <a:r>
              <a:rPr lang="uk-UA" sz="1600" dirty="0" smtClean="0">
                <a:solidFill>
                  <a:srgbClr val="990099"/>
                </a:solidFill>
                <a:latin typeface="Arial" pitchFamily="34" charset="0"/>
                <a:cs typeface="Arial" pitchFamily="34" charset="0"/>
              </a:rPr>
              <a:t>1. Засоби масової інформації.</a:t>
            </a:r>
          </a:p>
          <a:p>
            <a:r>
              <a:rPr lang="uk-UA" sz="1600" dirty="0" smtClean="0">
                <a:solidFill>
                  <a:srgbClr val="990099"/>
                </a:solidFill>
                <a:latin typeface="Arial" pitchFamily="34" charset="0"/>
                <a:cs typeface="Arial" pitchFamily="34" charset="0"/>
              </a:rPr>
              <a:t>2. Радіо</a:t>
            </a:r>
            <a:endParaRPr lang="en-US" sz="1600" dirty="0" smtClean="0">
              <a:solidFill>
                <a:srgbClr val="990099"/>
              </a:solidFill>
              <a:latin typeface="Arial" pitchFamily="34" charset="0"/>
              <a:cs typeface="Arial" pitchFamily="34" charset="0"/>
            </a:endParaRPr>
          </a:p>
          <a:p>
            <a:r>
              <a:rPr lang="uk-UA" sz="1600" dirty="0">
                <a:solidFill>
                  <a:srgbClr val="990099"/>
                </a:solidFill>
                <a:latin typeface="Arial" pitchFamily="34" charset="0"/>
                <a:cs typeface="Arial" pitchFamily="34" charset="0"/>
              </a:rPr>
              <a:t>3</a:t>
            </a:r>
            <a:r>
              <a:rPr lang="uk-UA" sz="1600" dirty="0" smtClean="0">
                <a:solidFill>
                  <a:srgbClr val="990099"/>
                </a:solidFill>
                <a:latin typeface="Arial" pitchFamily="34" charset="0"/>
                <a:cs typeface="Arial" pitchFamily="34" charset="0"/>
              </a:rPr>
              <a:t>. Преса.</a:t>
            </a:r>
          </a:p>
          <a:p>
            <a:r>
              <a:rPr lang="uk-UA" sz="1600" dirty="0">
                <a:solidFill>
                  <a:srgbClr val="990099"/>
                </a:solidFill>
                <a:latin typeface="Arial" pitchFamily="34" charset="0"/>
                <a:cs typeface="Arial" pitchFamily="34" charset="0"/>
              </a:rPr>
              <a:t>4</a:t>
            </a:r>
            <a:r>
              <a:rPr lang="uk-UA" sz="1600" dirty="0" smtClean="0">
                <a:solidFill>
                  <a:srgbClr val="990099"/>
                </a:solidFill>
                <a:latin typeface="Arial" pitchFamily="34" charset="0"/>
                <a:cs typeface="Arial" pitchFamily="34" charset="0"/>
              </a:rPr>
              <a:t>. Телебачення.</a:t>
            </a:r>
          </a:p>
          <a:p>
            <a:r>
              <a:rPr lang="uk-UA" sz="1600" dirty="0">
                <a:solidFill>
                  <a:srgbClr val="990099"/>
                </a:solidFill>
                <a:latin typeface="Arial" pitchFamily="34" charset="0"/>
                <a:cs typeface="Arial" pitchFamily="34" charset="0"/>
              </a:rPr>
              <a:t>5</a:t>
            </a:r>
            <a:r>
              <a:rPr lang="uk-UA" sz="1600" dirty="0" smtClean="0">
                <a:solidFill>
                  <a:srgbClr val="990099"/>
                </a:solidFill>
                <a:latin typeface="Arial" pitchFamily="34" charset="0"/>
                <a:cs typeface="Arial" pitchFamily="34" charset="0"/>
              </a:rPr>
              <a:t>. Інтернет-ЗМІ.</a:t>
            </a:r>
          </a:p>
          <a:p>
            <a:r>
              <a:rPr lang="uk-UA" sz="1600" dirty="0">
                <a:solidFill>
                  <a:srgbClr val="990099"/>
                </a:solidFill>
                <a:latin typeface="Arial" pitchFamily="34" charset="0"/>
                <a:cs typeface="Arial" pitchFamily="34" charset="0"/>
              </a:rPr>
              <a:t>6</a:t>
            </a:r>
            <a:r>
              <a:rPr lang="uk-UA" sz="1600" dirty="0" smtClean="0">
                <a:solidFill>
                  <a:srgbClr val="990099"/>
                </a:solidFill>
                <a:latin typeface="Arial" pitchFamily="34" charset="0"/>
                <a:cs typeface="Arial" pitchFamily="34" charset="0"/>
              </a:rPr>
              <a:t>. Розвиток засобів масової інформації. </a:t>
            </a:r>
          </a:p>
          <a:p>
            <a:r>
              <a:rPr lang="uk-UA" sz="1600" dirty="0">
                <a:solidFill>
                  <a:srgbClr val="990099"/>
                </a:solidFill>
                <a:latin typeface="Arial" pitchFamily="34" charset="0"/>
                <a:cs typeface="Arial" pitchFamily="34" charset="0"/>
              </a:rPr>
              <a:t>7</a:t>
            </a:r>
            <a:r>
              <a:rPr lang="uk-UA" sz="1600" dirty="0" smtClean="0">
                <a:solidFill>
                  <a:srgbClr val="990099"/>
                </a:solidFill>
                <a:latin typeface="Arial" pitchFamily="34" charset="0"/>
                <a:cs typeface="Arial" pitchFamily="34" charset="0"/>
              </a:rPr>
              <a:t>. Головні функції ЗМІ.</a:t>
            </a:r>
          </a:p>
          <a:p>
            <a:r>
              <a:rPr lang="uk-UA" sz="1600" dirty="0" smtClean="0">
                <a:solidFill>
                  <a:srgbClr val="990099"/>
                </a:solidFill>
                <a:latin typeface="Arial" pitchFamily="34" charset="0"/>
                <a:cs typeface="Arial" pitchFamily="34" charset="0"/>
              </a:rPr>
              <a:t>8. Характерні риси  засобів масової інформації. </a:t>
            </a:r>
            <a:endParaRPr lang="uk-UA" sz="1600" dirty="0">
              <a:solidFill>
                <a:srgbClr val="990099"/>
              </a:solidFill>
              <a:latin typeface="Arial" pitchFamily="34" charset="0"/>
              <a:cs typeface="Arial" pitchFamily="34" charset="0"/>
            </a:endParaRPr>
          </a:p>
          <a:p>
            <a:r>
              <a:rPr lang="uk-UA" sz="1600" dirty="0">
                <a:solidFill>
                  <a:srgbClr val="990099"/>
                </a:solidFill>
                <a:latin typeface="Arial" pitchFamily="34" charset="0"/>
                <a:cs typeface="Arial" pitchFamily="34" charset="0"/>
              </a:rPr>
              <a:t>9</a:t>
            </a:r>
            <a:r>
              <a:rPr lang="uk-UA" sz="1600" dirty="0" smtClean="0">
                <a:solidFill>
                  <a:srgbClr val="990099"/>
                </a:solidFill>
                <a:latin typeface="Arial" pitchFamily="34" charset="0"/>
                <a:cs typeface="Arial" pitchFamily="34" charset="0"/>
              </a:rPr>
              <a:t>. Політичне маніпулювання.</a:t>
            </a:r>
          </a:p>
          <a:p>
            <a:r>
              <a:rPr lang="uk-UA" sz="1600" dirty="0" smtClean="0">
                <a:solidFill>
                  <a:srgbClr val="990099"/>
                </a:solidFill>
                <a:latin typeface="Arial" pitchFamily="34" charset="0"/>
                <a:cs typeface="Arial" pitchFamily="34" charset="0"/>
              </a:rPr>
              <a:t>10. Способи політичного маніпулювання.</a:t>
            </a:r>
            <a:endParaRPr lang="uk-UA" sz="1600" dirty="0">
              <a:solidFill>
                <a:srgbClr val="990099"/>
              </a:solidFill>
              <a:latin typeface="Arial" pitchFamily="34" charset="0"/>
              <a:cs typeface="Arial" pitchFamily="34" charset="0"/>
            </a:endParaRPr>
          </a:p>
          <a:p>
            <a:r>
              <a:rPr lang="uk-UA" sz="1600" dirty="0" smtClean="0">
                <a:solidFill>
                  <a:srgbClr val="990099"/>
                </a:solidFill>
                <a:latin typeface="Arial" pitchFamily="34" charset="0"/>
                <a:cs typeface="Arial" pitchFamily="34" charset="0"/>
              </a:rPr>
              <a:t>11. Цензура.</a:t>
            </a:r>
          </a:p>
          <a:p>
            <a:r>
              <a:rPr lang="uk-UA" sz="1600" dirty="0" smtClean="0">
                <a:solidFill>
                  <a:srgbClr val="990099"/>
                </a:solidFill>
                <a:latin typeface="Arial" pitchFamily="34" charset="0"/>
                <a:cs typeface="Arial" pitchFamily="34" charset="0"/>
              </a:rPr>
              <a:t>1</a:t>
            </a:r>
            <a:r>
              <a:rPr lang="uk-UA" sz="1600" dirty="0">
                <a:solidFill>
                  <a:srgbClr val="990099"/>
                </a:solidFill>
                <a:latin typeface="Arial" pitchFamily="34" charset="0"/>
                <a:cs typeface="Arial" pitchFamily="34" charset="0"/>
              </a:rPr>
              <a:t>2</a:t>
            </a:r>
            <a:r>
              <a:rPr lang="uk-UA" sz="1600" dirty="0" smtClean="0">
                <a:solidFill>
                  <a:srgbClr val="990099"/>
                </a:solidFill>
                <a:latin typeface="Arial" pitchFamily="34" charset="0"/>
                <a:cs typeface="Arial" pitchFamily="34" charset="0"/>
              </a:rPr>
              <a:t>. Висновок.</a:t>
            </a:r>
          </a:p>
          <a:p>
            <a:r>
              <a:rPr lang="uk-UA" sz="1600" dirty="0" smtClean="0">
                <a:solidFill>
                  <a:srgbClr val="990099"/>
                </a:solidFill>
                <a:latin typeface="Arial" pitchFamily="34" charset="0"/>
                <a:cs typeface="Arial" pitchFamily="34" charset="0"/>
              </a:rPr>
              <a:t>1</a:t>
            </a:r>
            <a:r>
              <a:rPr lang="uk-UA" sz="1600" dirty="0">
                <a:solidFill>
                  <a:srgbClr val="990099"/>
                </a:solidFill>
                <a:latin typeface="Arial" pitchFamily="34" charset="0"/>
                <a:cs typeface="Arial" pitchFamily="34" charset="0"/>
              </a:rPr>
              <a:t>3</a:t>
            </a:r>
            <a:r>
              <a:rPr lang="uk-UA" sz="1600" dirty="0" smtClean="0">
                <a:solidFill>
                  <a:srgbClr val="990099"/>
                </a:solidFill>
                <a:latin typeface="Arial" pitchFamily="34" charset="0"/>
                <a:cs typeface="Arial" pitchFamily="34" charset="0"/>
              </a:rPr>
              <a:t>. Список використаної літератури.</a:t>
            </a:r>
            <a:endParaRPr lang="ru-RU" sz="1600" dirty="0">
              <a:solidFill>
                <a:srgbClr val="990099"/>
              </a:solidFill>
              <a:latin typeface="Arial" pitchFamily="34" charset="0"/>
              <a:cs typeface="Arial" pitchFamily="34" charset="0"/>
            </a:endParaRPr>
          </a:p>
        </p:txBody>
      </p:sp>
    </p:spTree>
    <p:extLst>
      <p:ext uri="{BB962C8B-B14F-4D97-AF65-F5344CB8AC3E}">
        <p14:creationId xmlns:p14="http://schemas.microsoft.com/office/powerpoint/2010/main" val="880261745"/>
      </p:ext>
    </p:extLst>
  </p:cSld>
  <p:clrMapOvr>
    <a:masterClrMapping/>
  </p:clrMapOvr>
  <mc:AlternateContent xmlns:mc="http://schemas.openxmlformats.org/markup-compatibility/2006" xmlns:p14="http://schemas.microsoft.com/office/powerpoint/2010/main">
    <mc:Choice Requires="p14">
      <p:transition spd="slow" p14:dur="1500" advClick="0" advTm="12000">
        <p:random/>
      </p:transition>
    </mc:Choice>
    <mc:Fallback xmlns="">
      <p:transition spd="slow" advClick="0" advTm="1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par>
                          <p:cTn id="10" fill="hold">
                            <p:stCondLst>
                              <p:cond delay="1500"/>
                            </p:stCondLst>
                            <p:childTnLst>
                              <p:par>
                                <p:cTn id="11" presetID="14" presetClass="entr" presetSubtype="1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1500"/>
                                        <p:tgtEl>
                                          <p:spTgt spid="3">
                                            <p:txEl>
                                              <p:pRg st="0" end="0"/>
                                            </p:txEl>
                                          </p:spTgt>
                                        </p:tgtEl>
                                      </p:cBhvr>
                                    </p:animEffect>
                                  </p:childTnLst>
                                </p:cTn>
                              </p:par>
                            </p:childTnLst>
                          </p:cTn>
                        </p:par>
                        <p:par>
                          <p:cTn id="14" fill="hold">
                            <p:stCondLst>
                              <p:cond delay="3000"/>
                            </p:stCondLst>
                            <p:childTnLst>
                              <p:par>
                                <p:cTn id="15" presetID="14" presetClass="entr" presetSubtype="10"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1500"/>
                                        <p:tgtEl>
                                          <p:spTgt spid="3">
                                            <p:txEl>
                                              <p:pRg st="1" end="1"/>
                                            </p:txEl>
                                          </p:spTgt>
                                        </p:tgtEl>
                                      </p:cBhvr>
                                    </p:animEffect>
                                  </p:childTnLst>
                                </p:cTn>
                              </p:par>
                            </p:childTnLst>
                          </p:cTn>
                        </p:par>
                        <p:par>
                          <p:cTn id="18" fill="hold">
                            <p:stCondLst>
                              <p:cond delay="4500"/>
                            </p:stCondLst>
                            <p:childTnLst>
                              <p:par>
                                <p:cTn id="19" presetID="14" presetClass="entr" presetSubtype="1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1500"/>
                                        <p:tgtEl>
                                          <p:spTgt spid="3">
                                            <p:txEl>
                                              <p:pRg st="2" end="2"/>
                                            </p:txEl>
                                          </p:spTgt>
                                        </p:tgtEl>
                                      </p:cBhvr>
                                    </p:animEffect>
                                  </p:childTnLst>
                                </p:cTn>
                              </p:par>
                            </p:childTnLst>
                          </p:cTn>
                        </p:par>
                        <p:par>
                          <p:cTn id="22" fill="hold">
                            <p:stCondLst>
                              <p:cond delay="6000"/>
                            </p:stCondLst>
                            <p:childTnLst>
                              <p:par>
                                <p:cTn id="23" presetID="14" presetClass="entr" presetSubtype="1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5" dur="1500"/>
                                        <p:tgtEl>
                                          <p:spTgt spid="3">
                                            <p:txEl>
                                              <p:pRg st="3" end="3"/>
                                            </p:txEl>
                                          </p:spTgt>
                                        </p:tgtEl>
                                      </p:cBhvr>
                                    </p:animEffect>
                                  </p:childTnLst>
                                </p:cTn>
                              </p:par>
                            </p:childTnLst>
                          </p:cTn>
                        </p:par>
                        <p:par>
                          <p:cTn id="26" fill="hold">
                            <p:stCondLst>
                              <p:cond delay="7500"/>
                            </p:stCondLst>
                            <p:childTnLst>
                              <p:par>
                                <p:cTn id="27" presetID="14" presetClass="entr" presetSubtype="1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9" dur="1500"/>
                                        <p:tgtEl>
                                          <p:spTgt spid="3">
                                            <p:txEl>
                                              <p:pRg st="4" end="4"/>
                                            </p:txEl>
                                          </p:spTgt>
                                        </p:tgtEl>
                                      </p:cBhvr>
                                    </p:animEffect>
                                  </p:childTnLst>
                                </p:cTn>
                              </p:par>
                            </p:childTnLst>
                          </p:cTn>
                        </p:par>
                        <p:par>
                          <p:cTn id="30" fill="hold">
                            <p:stCondLst>
                              <p:cond delay="9000"/>
                            </p:stCondLst>
                            <p:childTnLst>
                              <p:par>
                                <p:cTn id="31" presetID="14" presetClass="entr" presetSubtype="1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3" dur="1500"/>
                                        <p:tgtEl>
                                          <p:spTgt spid="3">
                                            <p:txEl>
                                              <p:pRg st="5" end="5"/>
                                            </p:txEl>
                                          </p:spTgt>
                                        </p:tgtEl>
                                      </p:cBhvr>
                                    </p:animEffect>
                                  </p:childTnLst>
                                </p:cTn>
                              </p:par>
                            </p:childTnLst>
                          </p:cTn>
                        </p:par>
                        <p:par>
                          <p:cTn id="34" fill="hold">
                            <p:stCondLst>
                              <p:cond delay="10500"/>
                            </p:stCondLst>
                            <p:childTnLst>
                              <p:par>
                                <p:cTn id="35" presetID="14" presetClass="entr" presetSubtype="1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1500"/>
                                        <p:tgtEl>
                                          <p:spTgt spid="3">
                                            <p:txEl>
                                              <p:pRg st="6" end="6"/>
                                            </p:txEl>
                                          </p:spTgt>
                                        </p:tgtEl>
                                      </p:cBhvr>
                                    </p:animEffect>
                                  </p:childTnLst>
                                </p:cTn>
                              </p:par>
                            </p:childTnLst>
                          </p:cTn>
                        </p:par>
                        <p:par>
                          <p:cTn id="38" fill="hold">
                            <p:stCondLst>
                              <p:cond delay="12000"/>
                            </p:stCondLst>
                            <p:childTnLst>
                              <p:par>
                                <p:cTn id="39" presetID="14" presetClass="entr" presetSubtype="10"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1" dur="1500"/>
                                        <p:tgtEl>
                                          <p:spTgt spid="3">
                                            <p:txEl>
                                              <p:pRg st="7" end="7"/>
                                            </p:txEl>
                                          </p:spTgt>
                                        </p:tgtEl>
                                      </p:cBhvr>
                                    </p:animEffect>
                                  </p:childTnLst>
                                </p:cTn>
                              </p:par>
                            </p:childTnLst>
                          </p:cTn>
                        </p:par>
                        <p:par>
                          <p:cTn id="42" fill="hold">
                            <p:stCondLst>
                              <p:cond delay="13500"/>
                            </p:stCondLst>
                            <p:childTnLst>
                              <p:par>
                                <p:cTn id="43" presetID="14" presetClass="entr" presetSubtype="1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5" dur="1500"/>
                                        <p:tgtEl>
                                          <p:spTgt spid="3">
                                            <p:txEl>
                                              <p:pRg st="8" end="8"/>
                                            </p:txEl>
                                          </p:spTgt>
                                        </p:tgtEl>
                                      </p:cBhvr>
                                    </p:animEffect>
                                  </p:childTnLst>
                                </p:cTn>
                              </p:par>
                            </p:childTnLst>
                          </p:cTn>
                        </p:par>
                        <p:par>
                          <p:cTn id="46" fill="hold">
                            <p:stCondLst>
                              <p:cond delay="15000"/>
                            </p:stCondLst>
                            <p:childTnLst>
                              <p:par>
                                <p:cTn id="47" presetID="14" presetClass="entr" presetSubtype="10" fill="hold" nodeType="after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9" dur="1500"/>
                                        <p:tgtEl>
                                          <p:spTgt spid="3">
                                            <p:txEl>
                                              <p:pRg st="9" end="9"/>
                                            </p:txEl>
                                          </p:spTgt>
                                        </p:tgtEl>
                                      </p:cBhvr>
                                    </p:animEffect>
                                  </p:childTnLst>
                                </p:cTn>
                              </p:par>
                            </p:childTnLst>
                          </p:cTn>
                        </p:par>
                        <p:par>
                          <p:cTn id="50" fill="hold">
                            <p:stCondLst>
                              <p:cond delay="16500"/>
                            </p:stCondLst>
                            <p:childTnLst>
                              <p:par>
                                <p:cTn id="51" presetID="14" presetClass="entr" presetSubtype="10" fill="hold"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3" dur="1500"/>
                                        <p:tgtEl>
                                          <p:spTgt spid="3">
                                            <p:txEl>
                                              <p:pRg st="10" end="10"/>
                                            </p:txEl>
                                          </p:spTgt>
                                        </p:tgtEl>
                                      </p:cBhvr>
                                    </p:animEffect>
                                  </p:childTnLst>
                                </p:cTn>
                              </p:par>
                            </p:childTnLst>
                          </p:cTn>
                        </p:par>
                        <p:par>
                          <p:cTn id="54" fill="hold">
                            <p:stCondLst>
                              <p:cond delay="18000"/>
                            </p:stCondLst>
                            <p:childTnLst>
                              <p:par>
                                <p:cTn id="55" presetID="14" presetClass="entr" presetSubtype="10" fill="hold" nodeType="after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57" dur="1500"/>
                                        <p:tgtEl>
                                          <p:spTgt spid="3">
                                            <p:txEl>
                                              <p:pRg st="11" end="11"/>
                                            </p:txEl>
                                          </p:spTgt>
                                        </p:tgtEl>
                                      </p:cBhvr>
                                    </p:animEffect>
                                  </p:childTnLst>
                                </p:cTn>
                              </p:par>
                            </p:childTnLst>
                          </p:cTn>
                        </p:par>
                        <p:par>
                          <p:cTn id="58" fill="hold">
                            <p:stCondLst>
                              <p:cond delay="19500"/>
                            </p:stCondLst>
                            <p:childTnLst>
                              <p:par>
                                <p:cTn id="59" presetID="14" presetClass="entr" presetSubtype="10" fill="hold" nodeType="after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61" dur="1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7000"/>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7924800" cy="2195736"/>
          </a:xfrm>
        </p:spPr>
        <p:txBody>
          <a:bodyPr>
            <a:noAutofit/>
          </a:bodyPr>
          <a:lstStyle/>
          <a:p>
            <a:r>
              <a:rPr lang="uk-UA" sz="2400" b="1" dirty="0" smtClean="0">
                <a:solidFill>
                  <a:srgbClr val="FF0000"/>
                </a:solidFill>
                <a:latin typeface="Arial" pitchFamily="34" charset="0"/>
                <a:cs typeface="Arial" pitchFamily="34" charset="0"/>
              </a:rPr>
              <a:t>Засоби масової інформації </a:t>
            </a:r>
            <a:r>
              <a:rPr lang="uk-UA" sz="2400" dirty="0" smtClean="0">
                <a:solidFill>
                  <a:srgbClr val="00FF00"/>
                </a:solidFill>
                <a:latin typeface="Arial" pitchFamily="34" charset="0"/>
                <a:cs typeface="Arial" pitchFamily="34" charset="0"/>
              </a:rPr>
              <a:t>– це періодичні друковані видання та інші засоби поширення інформації, спрямовані на охоплення необмеженого кола осіб з метою їх оперативного інформування про події та явища у світі, окремій країні, певному регіоні, а також на виконання певних соціальних функцій.</a:t>
            </a:r>
            <a:endParaRPr lang="ru-RU" sz="2400" dirty="0">
              <a:solidFill>
                <a:srgbClr val="00FF00"/>
              </a:solidFill>
              <a:latin typeface="Arial" pitchFamily="34" charset="0"/>
              <a:cs typeface="Arial" pitchFamily="34" charset="0"/>
            </a:endParaRPr>
          </a:p>
        </p:txBody>
      </p:sp>
      <p:graphicFrame>
        <p:nvGraphicFramePr>
          <p:cNvPr id="7" name="Объект 6"/>
          <p:cNvGraphicFramePr>
            <a:graphicFrameLocks noGrp="1"/>
          </p:cNvGraphicFramePr>
          <p:nvPr>
            <p:ph idx="1"/>
            <p:extLst>
              <p:ext uri="{D42A27DB-BD31-4B8C-83A1-F6EECF244321}">
                <p14:modId xmlns:p14="http://schemas.microsoft.com/office/powerpoint/2010/main" val="4027646872"/>
              </p:ext>
            </p:extLst>
          </p:nvPr>
        </p:nvGraphicFramePr>
        <p:xfrm>
          <a:off x="684213" y="2349500"/>
          <a:ext cx="79248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536" y="4501492"/>
            <a:ext cx="2808312" cy="2232248"/>
          </a:xfrm>
          <a:prstGeom prst="rect">
            <a:avLst/>
          </a:prstGeom>
        </p:spPr>
      </p:pic>
      <p:pic>
        <p:nvPicPr>
          <p:cNvPr id="4" name="Рисунок 3"/>
          <p:cNvPicPr>
            <a:picLocks noChangeAspect="1"/>
          </p:cNvPicPr>
          <p:nvPr/>
        </p:nvPicPr>
        <p:blipFill>
          <a:blip r:embed="rId9"/>
          <a:stretch>
            <a:fillRect/>
          </a:stretch>
        </p:blipFill>
        <p:spPr>
          <a:xfrm>
            <a:off x="5940152" y="4365104"/>
            <a:ext cx="3029012" cy="2368636"/>
          </a:xfrm>
          <a:prstGeom prst="rect">
            <a:avLst/>
          </a:prstGeom>
        </p:spPr>
      </p:pic>
    </p:spTree>
    <p:extLst>
      <p:ext uri="{BB962C8B-B14F-4D97-AF65-F5344CB8AC3E}">
        <p14:creationId xmlns:p14="http://schemas.microsoft.com/office/powerpoint/2010/main" val="718133851"/>
      </p:ext>
    </p:extLst>
  </p:cSld>
  <p:clrMapOvr>
    <a:masterClrMapping/>
  </p:clrMapOvr>
  <mc:AlternateContent xmlns:mc="http://schemas.openxmlformats.org/markup-compatibility/2006">
    <mc:Choice xmlns:p14="http://schemas.microsoft.com/office/powerpoint/2010/main" Requires="p14">
      <p:transition spd="slow" p14:dur="1500" advClick="0" advTm="16000">
        <p:random/>
      </p:transition>
    </mc:Choice>
    <mc:Fallback>
      <p:transition spd="slow" advClick="0" advTm="1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0"/>
                                        <p:tgtEl>
                                          <p:spTgt spid="2"/>
                                        </p:tgtEl>
                                      </p:cBhvr>
                                    </p:animEffect>
                                  </p:childTnLst>
                                </p:cTn>
                              </p:par>
                            </p:childTnLst>
                          </p:cTn>
                        </p:par>
                        <p:par>
                          <p:cTn id="8" fill="hold">
                            <p:stCondLst>
                              <p:cond delay="2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2000"/>
                                        <p:tgtEl>
                                          <p:spTgt spid="7"/>
                                        </p:tgtEl>
                                      </p:cBhvr>
                                    </p:animEffect>
                                  </p:childTnLst>
                                </p:cTn>
                              </p:par>
                            </p:childTnLst>
                          </p:cTn>
                        </p:par>
                        <p:par>
                          <p:cTn id="12" fill="hold">
                            <p:stCondLst>
                              <p:cond delay="4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0" fill="hold"/>
                                        <p:tgtEl>
                                          <p:spTgt spid="3"/>
                                        </p:tgtEl>
                                        <p:attrNameLst>
                                          <p:attrName>ppt_w</p:attrName>
                                        </p:attrNameLst>
                                      </p:cBhvr>
                                      <p:tavLst>
                                        <p:tav tm="0">
                                          <p:val>
                                            <p:fltVal val="0"/>
                                          </p:val>
                                        </p:tav>
                                        <p:tav tm="100000">
                                          <p:val>
                                            <p:strVal val="#ppt_w"/>
                                          </p:val>
                                        </p:tav>
                                      </p:tavLst>
                                    </p:anim>
                                    <p:anim calcmode="lin" valueType="num">
                                      <p:cBhvr>
                                        <p:cTn id="16" dur="2500" fill="hold"/>
                                        <p:tgtEl>
                                          <p:spTgt spid="3"/>
                                        </p:tgtEl>
                                        <p:attrNameLst>
                                          <p:attrName>ppt_h</p:attrName>
                                        </p:attrNameLst>
                                      </p:cBhvr>
                                      <p:tavLst>
                                        <p:tav tm="0">
                                          <p:val>
                                            <p:fltVal val="0"/>
                                          </p:val>
                                        </p:tav>
                                        <p:tav tm="100000">
                                          <p:val>
                                            <p:strVal val="#ppt_h"/>
                                          </p:val>
                                        </p:tav>
                                      </p:tavLst>
                                    </p:anim>
                                    <p:animEffect transition="in" filter="fade">
                                      <p:cBhvr>
                                        <p:cTn id="17" dur="2500"/>
                                        <p:tgtEl>
                                          <p:spTgt spid="3"/>
                                        </p:tgtEl>
                                      </p:cBhvr>
                                    </p:animEffect>
                                  </p:childTnLst>
                                </p:cTn>
                              </p:par>
                            </p:childTnLst>
                          </p:cTn>
                        </p:par>
                        <p:par>
                          <p:cTn id="18" fill="hold">
                            <p:stCondLst>
                              <p:cond delay="7000"/>
                            </p:stCondLst>
                            <p:childTnLst>
                              <p:par>
                                <p:cTn id="19" presetID="16" presetClass="entr" presetSubtype="21"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0" y="188640"/>
            <a:ext cx="9144000" cy="1295400"/>
          </a:xfrm>
        </p:spPr>
        <p:txBody>
          <a:bodyPr/>
          <a:lstStyle/>
          <a:p>
            <a:r>
              <a:rPr lang="uk-UA" dirty="0" smtClean="0"/>
              <a:t>Радіо</a:t>
            </a:r>
            <a:endParaRPr lang="ru-RU" dirty="0"/>
          </a:p>
        </p:txBody>
      </p:sp>
      <p:sp>
        <p:nvSpPr>
          <p:cNvPr id="6" name="Прямоугольник 5"/>
          <p:cNvSpPr/>
          <p:nvPr/>
        </p:nvSpPr>
        <p:spPr>
          <a:xfrm>
            <a:off x="179512" y="1196752"/>
            <a:ext cx="4572000" cy="2308324"/>
          </a:xfrm>
          <a:prstGeom prst="rect">
            <a:avLst/>
          </a:prstGeom>
        </p:spPr>
        <p:txBody>
          <a:bodyPr>
            <a:spAutoFit/>
          </a:bodyPr>
          <a:lstStyle/>
          <a:p>
            <a:r>
              <a:rPr lang="vi-VN" b="1" dirty="0" smtClean="0">
                <a:solidFill>
                  <a:srgbClr val="FF0000"/>
                </a:solidFill>
              </a:rPr>
              <a:t>Ра́діо</a:t>
            </a:r>
            <a:r>
              <a:rPr lang="vi-VN" dirty="0" smtClean="0">
                <a:solidFill>
                  <a:srgbClr val="FF0000"/>
                </a:solidFill>
              </a:rPr>
              <a:t> </a:t>
            </a:r>
            <a:r>
              <a:rPr lang="vi-VN" dirty="0" smtClean="0">
                <a:solidFill>
                  <a:srgbClr val="3399FF"/>
                </a:solidFill>
              </a:rPr>
              <a:t>— область науки й техніки, пов'язана з передаванням на відстань електромагнітних коливань високої частоти — радіохвиль, з допомогою якого здійснюється зокрема радіомовлення — передача через радіо</a:t>
            </a:r>
            <a:r>
              <a:rPr lang="uk-UA" dirty="0" smtClean="0">
                <a:solidFill>
                  <a:srgbClr val="3399FF"/>
                </a:solidFill>
              </a:rPr>
              <a:t>:</a:t>
            </a:r>
            <a:r>
              <a:rPr lang="vi-VN" dirty="0" smtClean="0">
                <a:solidFill>
                  <a:srgbClr val="3399FF"/>
                </a:solidFill>
              </a:rPr>
              <a:t> сигналів,мови, музики для необмеженої кількості слухачів.</a:t>
            </a:r>
            <a:endParaRPr lang="ru-RU" dirty="0">
              <a:solidFill>
                <a:srgbClr val="3399FF"/>
              </a:solidFill>
            </a:endParaRPr>
          </a:p>
        </p:txBody>
      </p:sp>
      <p:pic>
        <p:nvPicPr>
          <p:cNvPr id="5122" name="Picture 2" descr="http://upload.wikimedia.org/wikipedia/commons/thumb/7/7b/Dagsnytt2.JPG/250px-Dagsnytt2.JPG"/>
          <p:cNvPicPr>
            <a:picLocks noChangeAspect="1" noChangeArrowheads="1"/>
          </p:cNvPicPr>
          <p:nvPr/>
        </p:nvPicPr>
        <p:blipFill>
          <a:blip r:embed="rId2" cstate="print"/>
          <a:srcRect/>
          <a:stretch>
            <a:fillRect/>
          </a:stretch>
        </p:blipFill>
        <p:spPr bwMode="auto">
          <a:xfrm>
            <a:off x="6084168" y="765001"/>
            <a:ext cx="2381250" cy="3171826"/>
          </a:xfrm>
          <a:prstGeom prst="rect">
            <a:avLst/>
          </a:prstGeom>
          <a:ln>
            <a:noFill/>
          </a:ln>
          <a:effectLst>
            <a:softEdge rad="112500"/>
          </a:effectLst>
        </p:spPr>
      </p:pic>
      <p:pic>
        <p:nvPicPr>
          <p:cNvPr id="5124" name="Picture 4" descr="http://javanonline.ir/images/docs/000493/n00493053-b.jpg"/>
          <p:cNvPicPr>
            <a:picLocks noChangeAspect="1" noChangeArrowheads="1"/>
          </p:cNvPicPr>
          <p:nvPr/>
        </p:nvPicPr>
        <p:blipFill>
          <a:blip r:embed="rId3" cstate="print"/>
          <a:srcRect/>
          <a:stretch>
            <a:fillRect/>
          </a:stretch>
        </p:blipFill>
        <p:spPr bwMode="auto">
          <a:xfrm>
            <a:off x="755576" y="3496816"/>
            <a:ext cx="4530291" cy="3361184"/>
          </a:xfrm>
          <a:prstGeom prst="rect">
            <a:avLst/>
          </a:prstGeom>
          <a:ln>
            <a:noFill/>
          </a:ln>
          <a:effectLst>
            <a:softEdge rad="112500"/>
          </a:effectLst>
        </p:spPr>
      </p:pic>
    </p:spTree>
    <p:extLst>
      <p:ext uri="{BB962C8B-B14F-4D97-AF65-F5344CB8AC3E}">
        <p14:creationId xmlns:p14="http://schemas.microsoft.com/office/powerpoint/2010/main" val="2119245806"/>
      </p:ext>
    </p:extLst>
  </p:cSld>
  <p:clrMapOvr>
    <a:masterClrMapping/>
  </p:clrMapOvr>
  <mc:AlternateContent xmlns:mc="http://schemas.openxmlformats.org/markup-compatibility/2006">
    <mc:Choice xmlns:p14="http://schemas.microsoft.com/office/powerpoint/2010/main" Requires="p14">
      <p:transition spd="slow" p14:dur="1500" advClick="0" advTm="13000">
        <p:random/>
      </p:transition>
    </mc:Choice>
    <mc:Fallback>
      <p:transition spd="slow" advClick="0" advTm="1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500"/>
                                        <p:tgtEl>
                                          <p:spTgt spid="4"/>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fade">
                                      <p:cBhvr>
                                        <p:cTn id="11" dur="1500"/>
                                        <p:tgtEl>
                                          <p:spTgt spid="5122"/>
                                        </p:tgtEl>
                                      </p:cBhvr>
                                    </p:animEffect>
                                    <p:anim calcmode="lin" valueType="num">
                                      <p:cBhvr>
                                        <p:cTn id="12" dur="1500" fill="hold"/>
                                        <p:tgtEl>
                                          <p:spTgt spid="5122"/>
                                        </p:tgtEl>
                                        <p:attrNameLst>
                                          <p:attrName>ppt_x</p:attrName>
                                        </p:attrNameLst>
                                      </p:cBhvr>
                                      <p:tavLst>
                                        <p:tav tm="0">
                                          <p:val>
                                            <p:strVal val="#ppt_x"/>
                                          </p:val>
                                        </p:tav>
                                        <p:tav tm="100000">
                                          <p:val>
                                            <p:strVal val="#ppt_x"/>
                                          </p:val>
                                        </p:tav>
                                      </p:tavLst>
                                    </p:anim>
                                    <p:anim calcmode="lin" valueType="num">
                                      <p:cBhvr>
                                        <p:cTn id="13" dur="1500" fill="hold"/>
                                        <p:tgtEl>
                                          <p:spTgt spid="512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 presetClass="entr" presetSubtype="4" fill="hold"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1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6" presetClass="entr" presetSubtype="0" fill="hold" nodeType="after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wipe(down)">
                                      <p:cBhvr>
                                        <p:cTn id="22" dur="580">
                                          <p:stCondLst>
                                            <p:cond delay="0"/>
                                          </p:stCondLst>
                                        </p:cTn>
                                        <p:tgtEl>
                                          <p:spTgt spid="5124"/>
                                        </p:tgtEl>
                                      </p:cBhvr>
                                    </p:animEffect>
                                    <p:anim calcmode="lin" valueType="num">
                                      <p:cBhvr>
                                        <p:cTn id="23"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28" dur="26">
                                          <p:stCondLst>
                                            <p:cond delay="650"/>
                                          </p:stCondLst>
                                        </p:cTn>
                                        <p:tgtEl>
                                          <p:spTgt spid="5124"/>
                                        </p:tgtEl>
                                      </p:cBhvr>
                                      <p:to x="100000" y="60000"/>
                                    </p:animScale>
                                    <p:animScale>
                                      <p:cBhvr>
                                        <p:cTn id="29" dur="166" decel="50000">
                                          <p:stCondLst>
                                            <p:cond delay="676"/>
                                          </p:stCondLst>
                                        </p:cTn>
                                        <p:tgtEl>
                                          <p:spTgt spid="5124"/>
                                        </p:tgtEl>
                                      </p:cBhvr>
                                      <p:to x="100000" y="100000"/>
                                    </p:animScale>
                                    <p:animScale>
                                      <p:cBhvr>
                                        <p:cTn id="30" dur="26">
                                          <p:stCondLst>
                                            <p:cond delay="1312"/>
                                          </p:stCondLst>
                                        </p:cTn>
                                        <p:tgtEl>
                                          <p:spTgt spid="5124"/>
                                        </p:tgtEl>
                                      </p:cBhvr>
                                      <p:to x="100000" y="80000"/>
                                    </p:animScale>
                                    <p:animScale>
                                      <p:cBhvr>
                                        <p:cTn id="31" dur="166" decel="50000">
                                          <p:stCondLst>
                                            <p:cond delay="1338"/>
                                          </p:stCondLst>
                                        </p:cTn>
                                        <p:tgtEl>
                                          <p:spTgt spid="5124"/>
                                        </p:tgtEl>
                                      </p:cBhvr>
                                      <p:to x="100000" y="100000"/>
                                    </p:animScale>
                                    <p:animScale>
                                      <p:cBhvr>
                                        <p:cTn id="32" dur="26">
                                          <p:stCondLst>
                                            <p:cond delay="1642"/>
                                          </p:stCondLst>
                                        </p:cTn>
                                        <p:tgtEl>
                                          <p:spTgt spid="5124"/>
                                        </p:tgtEl>
                                      </p:cBhvr>
                                      <p:to x="100000" y="90000"/>
                                    </p:animScale>
                                    <p:animScale>
                                      <p:cBhvr>
                                        <p:cTn id="33" dur="166" decel="50000">
                                          <p:stCondLst>
                                            <p:cond delay="1668"/>
                                          </p:stCondLst>
                                        </p:cTn>
                                        <p:tgtEl>
                                          <p:spTgt spid="5124"/>
                                        </p:tgtEl>
                                      </p:cBhvr>
                                      <p:to x="100000" y="100000"/>
                                    </p:animScale>
                                    <p:animScale>
                                      <p:cBhvr>
                                        <p:cTn id="34" dur="26">
                                          <p:stCondLst>
                                            <p:cond delay="1808"/>
                                          </p:stCondLst>
                                        </p:cTn>
                                        <p:tgtEl>
                                          <p:spTgt spid="5124"/>
                                        </p:tgtEl>
                                      </p:cBhvr>
                                      <p:to x="100000" y="95000"/>
                                    </p:animScale>
                                    <p:animScale>
                                      <p:cBhvr>
                                        <p:cTn id="35" dur="166" decel="50000">
                                          <p:stCondLst>
                                            <p:cond delay="1834"/>
                                          </p:stCondLst>
                                        </p:cTn>
                                        <p:tgtEl>
                                          <p:spTgt spid="51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55000"/>
            <a:lum/>
          </a:blip>
          <a:srcRect/>
          <a:stretch>
            <a:fillRect t="-21000" b="-21000"/>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53652" y="4658802"/>
            <a:ext cx="8784976" cy="1828800"/>
          </a:xfrm>
        </p:spPr>
        <p:txBody>
          <a:bodyPr>
            <a:noAutofit/>
          </a:bodyPr>
          <a:lstStyle/>
          <a:p>
            <a:r>
              <a:rPr lang="ru-RU" b="1" dirty="0">
                <a:solidFill>
                  <a:srgbClr val="FF0000"/>
                </a:solidFill>
                <a:latin typeface="Arial" pitchFamily="34" charset="0"/>
                <a:cs typeface="Arial" pitchFamily="34" charset="0"/>
              </a:rPr>
              <a:t> Преса</a:t>
            </a:r>
            <a:r>
              <a:rPr lang="ru-RU" dirty="0">
                <a:latin typeface="Arial" pitchFamily="34" charset="0"/>
                <a:cs typeface="Arial" pitchFamily="34" charset="0"/>
              </a:rPr>
              <a:t> </a:t>
            </a:r>
            <a:r>
              <a:rPr lang="ru-RU" dirty="0">
                <a:solidFill>
                  <a:srgbClr val="0000CC"/>
                </a:solidFill>
                <a:latin typeface="Arial" pitchFamily="34" charset="0"/>
                <a:cs typeface="Arial" pitchFamily="34" charset="0"/>
              </a:rPr>
              <a:t>— друковані засоби масової інформації (періодичні друковані видання), які виходять під постійною назвою, з періодичністю один і більше номерів (випусків) протягом року. Під пресою розуміють газети, журнали, альманахи, збірки, бюлетені, рідше книги, листівки, що мають визначений тираж.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23526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291" y="260648"/>
            <a:ext cx="1474787"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5914" y="391602"/>
            <a:ext cx="276225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1796" y="1964815"/>
            <a:ext cx="3309937"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057462"/>
      </p:ext>
    </p:extLst>
  </p:cSld>
  <p:clrMapOvr>
    <a:masterClrMapping/>
  </p:clrMapOvr>
  <mc:AlternateContent xmlns:mc="http://schemas.openxmlformats.org/markup-compatibility/2006">
    <mc:Choice xmlns:p14="http://schemas.microsoft.com/office/powerpoint/2010/main" Requires="p14">
      <p:transition spd="slow" p14:dur="1500" advClick="0" advTm="14000">
        <p:random/>
      </p:transition>
    </mc:Choice>
    <mc:Fallback>
      <p:transition spd="slow" advClick="0" advTm="1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500"/>
                            </p:stCondLst>
                            <p:childTnLst>
                              <p:par>
                                <p:cTn id="10" presetID="45" presetClass="entr" presetSubtype="0"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anim calcmode="lin" valueType="num">
                                      <p:cBhvr>
                                        <p:cTn id="13" dur="2000" fill="hold"/>
                                        <p:tgtEl>
                                          <p:spTgt spid="2050"/>
                                        </p:tgtEl>
                                        <p:attrNameLst>
                                          <p:attrName>ppt_w</p:attrName>
                                        </p:attrNameLst>
                                      </p:cBhvr>
                                      <p:tavLst>
                                        <p:tav tm="0" fmla="#ppt_w*sin(2.5*pi*$)">
                                          <p:val>
                                            <p:fltVal val="0"/>
                                          </p:val>
                                        </p:tav>
                                        <p:tav tm="100000">
                                          <p:val>
                                            <p:fltVal val="1"/>
                                          </p:val>
                                        </p:tav>
                                      </p:tavLst>
                                    </p:anim>
                                    <p:anim calcmode="lin" valueType="num">
                                      <p:cBhvr>
                                        <p:cTn id="14" dur="2000" fill="hold"/>
                                        <p:tgtEl>
                                          <p:spTgt spid="2050"/>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2000"/>
                                        <p:tgtEl>
                                          <p:spTgt spid="2052"/>
                                        </p:tgtEl>
                                      </p:cBhvr>
                                    </p:animEffect>
                                    <p:anim calcmode="lin" valueType="num">
                                      <p:cBhvr>
                                        <p:cTn id="18" dur="2000" fill="hold"/>
                                        <p:tgtEl>
                                          <p:spTgt spid="2052"/>
                                        </p:tgtEl>
                                        <p:attrNameLst>
                                          <p:attrName>ppt_w</p:attrName>
                                        </p:attrNameLst>
                                      </p:cBhvr>
                                      <p:tavLst>
                                        <p:tav tm="0" fmla="#ppt_w*sin(2.5*pi*$)">
                                          <p:val>
                                            <p:fltVal val="0"/>
                                          </p:val>
                                        </p:tav>
                                        <p:tav tm="100000">
                                          <p:val>
                                            <p:fltVal val="1"/>
                                          </p:val>
                                        </p:tav>
                                      </p:tavLst>
                                    </p:anim>
                                    <p:anim calcmode="lin" valueType="num">
                                      <p:cBhvr>
                                        <p:cTn id="19" dur="2000" fill="hold"/>
                                        <p:tgtEl>
                                          <p:spTgt spid="2052"/>
                                        </p:tgtEl>
                                        <p:attrNameLst>
                                          <p:attrName>ppt_h</p:attrName>
                                        </p:attrNameLst>
                                      </p:cBhvr>
                                      <p:tavLst>
                                        <p:tav tm="0">
                                          <p:val>
                                            <p:strVal val="#ppt_h"/>
                                          </p:val>
                                        </p:tav>
                                        <p:tav tm="100000">
                                          <p:val>
                                            <p:strVal val="#ppt_h"/>
                                          </p:val>
                                        </p:tav>
                                      </p:tavLst>
                                    </p:anim>
                                  </p:childTnLst>
                                </p:cTn>
                              </p:par>
                            </p:childTnLst>
                          </p:cTn>
                        </p:par>
                        <p:par>
                          <p:cTn id="20" fill="hold">
                            <p:stCondLst>
                              <p:cond delay="4500"/>
                            </p:stCondLst>
                            <p:childTnLst>
                              <p:par>
                                <p:cTn id="21" presetID="14" presetClass="entr" presetSubtype="10" fill="hold" nodeType="afterEffect">
                                  <p:stCondLst>
                                    <p:cond delay="0"/>
                                  </p:stCondLst>
                                  <p:childTnLst>
                                    <p:set>
                                      <p:cBhvr>
                                        <p:cTn id="22" dur="1" fill="hold">
                                          <p:stCondLst>
                                            <p:cond delay="0"/>
                                          </p:stCondLst>
                                        </p:cTn>
                                        <p:tgtEl>
                                          <p:spTgt spid="2053"/>
                                        </p:tgtEl>
                                        <p:attrNameLst>
                                          <p:attrName>style.visibility</p:attrName>
                                        </p:attrNameLst>
                                      </p:cBhvr>
                                      <p:to>
                                        <p:strVal val="visible"/>
                                      </p:to>
                                    </p:set>
                                    <p:animEffect transition="in" filter="randombar(horizontal)">
                                      <p:cBhvr>
                                        <p:cTn id="23" dur="2500"/>
                                        <p:tgtEl>
                                          <p:spTgt spid="2053"/>
                                        </p:tgtEl>
                                      </p:cBhvr>
                                    </p:animEffect>
                                  </p:childTnLst>
                                </p:cTn>
                              </p:par>
                              <p:par>
                                <p:cTn id="24" presetID="14" presetClass="entr" presetSubtype="10" fill="hold" nodeType="with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randombar(horizontal)">
                                      <p:cBhvr>
                                        <p:cTn id="26" dur="2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2520280"/>
          </a:xfrm>
        </p:spPr>
        <p:txBody>
          <a:bodyPr>
            <a:normAutofit/>
          </a:bodyPr>
          <a:lstStyle/>
          <a:p>
            <a:r>
              <a:rPr lang="vi-VN" dirty="0"/>
              <a:t> </a:t>
            </a:r>
            <a:r>
              <a:rPr lang="vi-VN" b="1" dirty="0" smtClean="0">
                <a:solidFill>
                  <a:srgbClr val="FF0000"/>
                </a:solidFill>
                <a:latin typeface="Arial" pitchFamily="34" charset="0"/>
                <a:cs typeface="Arial" pitchFamily="34" charset="0"/>
              </a:rPr>
              <a:t>Телеба́чення</a:t>
            </a:r>
            <a:r>
              <a:rPr lang="en-US" b="1" dirty="0" smtClean="0">
                <a:solidFill>
                  <a:srgbClr val="FF0000"/>
                </a:solidFill>
                <a:latin typeface="Arial" pitchFamily="34" charset="0"/>
                <a:cs typeface="Arial" pitchFamily="34" charset="0"/>
              </a:rPr>
              <a:t> </a:t>
            </a:r>
            <a:r>
              <a:rPr lang="vi-VN" dirty="0" smtClean="0">
                <a:solidFill>
                  <a:schemeClr val="accent3">
                    <a:lumMod val="60000"/>
                    <a:lumOff val="40000"/>
                  </a:schemeClr>
                </a:solidFill>
                <a:latin typeface="Arial" pitchFamily="34" charset="0"/>
                <a:cs typeface="Arial" pitchFamily="34" charset="0"/>
              </a:rPr>
              <a:t>— </a:t>
            </a:r>
            <a:r>
              <a:rPr lang="vi-VN" dirty="0">
                <a:solidFill>
                  <a:schemeClr val="accent3">
                    <a:lumMod val="60000"/>
                    <a:lumOff val="40000"/>
                  </a:schemeClr>
                </a:solidFill>
                <a:latin typeface="Arial" pitchFamily="34" charset="0"/>
                <a:cs typeface="Arial" pitchFamily="34" charset="0"/>
              </a:rPr>
              <a:t>загальний термін, що охоплює всі аспекти технології та практичної діяльності, пов’язаних з передачею зображень із звуковим супроводом на далекі віддалі. Телебачення є потужним засобом комунікації, засобом масової інформації</a:t>
            </a:r>
            <a:r>
              <a:rPr lang="vi-VN" dirty="0" smtClean="0">
                <a:solidFill>
                  <a:schemeClr val="accent3">
                    <a:lumMod val="60000"/>
                    <a:lumOff val="40000"/>
                  </a:schemeClr>
                </a:solidFill>
                <a:latin typeface="Arial" pitchFamily="34" charset="0"/>
                <a:cs typeface="Arial" pitchFamily="34" charset="0"/>
              </a:rPr>
              <a:t>.</a:t>
            </a:r>
            <a:endParaRPr lang="uk-UA" dirty="0" smtClean="0">
              <a:solidFill>
                <a:schemeClr val="accent3">
                  <a:lumMod val="60000"/>
                  <a:lumOff val="40000"/>
                </a:schemeClr>
              </a:solidFill>
              <a:latin typeface="Arial" pitchFamily="34" charset="0"/>
              <a:cs typeface="Arial" pitchFamily="34" charset="0"/>
            </a:endParaRPr>
          </a:p>
          <a:p>
            <a:endParaRPr lang="ru-RU" dirty="0">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068960"/>
            <a:ext cx="3893616" cy="358798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6038" y="2060848"/>
            <a:ext cx="4108450" cy="36036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84675225"/>
      </p:ext>
    </p:extLst>
  </p:cSld>
  <p:clrMapOvr>
    <a:masterClrMapping/>
  </p:clrMapOvr>
  <mc:AlternateContent xmlns:mc="http://schemas.openxmlformats.org/markup-compatibility/2006">
    <mc:Choice xmlns:p14="http://schemas.microsoft.com/office/powerpoint/2010/main" Requires="p14">
      <p:transition spd="slow" p14:dur="1500" advClick="0" advTm="14000">
        <p:random/>
      </p:transition>
    </mc:Choice>
    <mc:Fallback>
      <p:transition spd="slow" advClick="0" advTm="1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2500"/>
                                        <p:tgtEl>
                                          <p:spTgt spid="3074"/>
                                        </p:tgtEl>
                                      </p:cBhvr>
                                    </p:animEffect>
                                  </p:childTnLst>
                                </p:cTn>
                              </p:par>
                            </p:childTnLst>
                          </p:cTn>
                        </p:par>
                        <p:par>
                          <p:cTn id="8" fill="hold">
                            <p:stCondLst>
                              <p:cond delay="2500"/>
                            </p:stCondLst>
                            <p:childTnLst>
                              <p:par>
                                <p:cTn id="9" presetID="21" presetClass="entr" presetSubtype="1" fill="hold" nodeType="afterEffect">
                                  <p:stCondLst>
                                    <p:cond delay="0"/>
                                  </p:stCondLst>
                                  <p:childTnLst>
                                    <p:set>
                                      <p:cBhvr>
                                        <p:cTn id="10" dur="1" fill="hold">
                                          <p:stCondLst>
                                            <p:cond delay="0"/>
                                          </p:stCondLst>
                                        </p:cTn>
                                        <p:tgtEl>
                                          <p:spTgt spid="3075"/>
                                        </p:tgtEl>
                                        <p:attrNameLst>
                                          <p:attrName>style.visibility</p:attrName>
                                        </p:attrNameLst>
                                      </p:cBhvr>
                                      <p:to>
                                        <p:strVal val="visible"/>
                                      </p:to>
                                    </p:set>
                                    <p:animEffect transition="in" filter="wheel(1)">
                                      <p:cBhvr>
                                        <p:cTn id="11" dur="2000"/>
                                        <p:tgtEl>
                                          <p:spTgt spid="3075"/>
                                        </p:tgtEl>
                                      </p:cBhvr>
                                    </p:animEffect>
                                  </p:childTnLst>
                                </p:cTn>
                              </p:par>
                            </p:childTnLst>
                          </p:cTn>
                        </p:par>
                        <p:par>
                          <p:cTn id="12" fill="hold">
                            <p:stCondLst>
                              <p:cond delay="4500"/>
                            </p:stCondLst>
                            <p:childTnLst>
                              <p:par>
                                <p:cTn id="13" presetID="6" presetClass="entr" presetSubtype="16"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856984" cy="1324744"/>
          </a:xfrm>
        </p:spPr>
        <p:txBody>
          <a:bodyPr/>
          <a:lstStyle/>
          <a:p>
            <a:r>
              <a:rPr lang="ru-RU" sz="1600" dirty="0">
                <a:solidFill>
                  <a:srgbClr val="FF0000"/>
                </a:solidFill>
                <a:latin typeface="Arial" pitchFamily="34" charset="0"/>
                <a:cs typeface="Arial" pitchFamily="34" charset="0"/>
              </a:rPr>
              <a:t>Інтернет-ЗМІ (інтернет-видання, інтернет-газета) </a:t>
            </a:r>
            <a:r>
              <a:rPr lang="ru-RU" sz="1600" dirty="0">
                <a:solidFill>
                  <a:srgbClr val="6600FF"/>
                </a:solidFill>
                <a:latin typeface="Arial" pitchFamily="34" charset="0"/>
                <a:cs typeface="Arial" pitchFamily="34" charset="0"/>
              </a:rPr>
              <a:t>— регулярно оновлюваний інформаційний сайт, який ставить своїм завданням виконувати функцію засобу масової інформації і користується певною популярністю і авторитетом (має свою постійну аудиторію).</a:t>
            </a:r>
          </a:p>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373" y="1916832"/>
            <a:ext cx="38100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1124744"/>
            <a:ext cx="2540000" cy="25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35" y="4437112"/>
            <a:ext cx="3571875" cy="2333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9956711"/>
      </p:ext>
    </p:extLst>
  </p:cSld>
  <p:clrMapOvr>
    <a:masterClrMapping/>
  </p:clrMapOvr>
  <mc:AlternateContent xmlns:mc="http://schemas.openxmlformats.org/markup-compatibility/2006">
    <mc:Choice xmlns:p14="http://schemas.microsoft.com/office/powerpoint/2010/main" Requires="p14">
      <p:transition spd="slow" p14:dur="1500" advClick="0" advTm="14000">
        <p:random/>
      </p:transition>
    </mc:Choice>
    <mc:Fallback>
      <p:transition spd="slow" advClick="0" advTm="1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0" end="0"/>
                                            </p:txEl>
                                          </p:spTgt>
                                        </p:tgtEl>
                                      </p:cBhvr>
                                    </p:animEffect>
                                  </p:childTnLst>
                                </p:cTn>
                              </p:par>
                            </p:childTnLst>
                          </p:cTn>
                        </p:par>
                        <p:par>
                          <p:cTn id="11" fill="hold">
                            <p:stCondLst>
                              <p:cond delay="1500"/>
                            </p:stCondLst>
                            <p:childTnLst>
                              <p:par>
                                <p:cTn id="12" presetID="45" presetClass="entr" presetSubtype="0" fill="hold" nodeType="after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2000"/>
                                        <p:tgtEl>
                                          <p:spTgt spid="4098"/>
                                        </p:tgtEl>
                                      </p:cBhvr>
                                    </p:animEffect>
                                    <p:anim calcmode="lin" valueType="num">
                                      <p:cBhvr>
                                        <p:cTn id="15" dur="2000" fill="hold"/>
                                        <p:tgtEl>
                                          <p:spTgt spid="4098"/>
                                        </p:tgtEl>
                                        <p:attrNameLst>
                                          <p:attrName>ppt_w</p:attrName>
                                        </p:attrNameLst>
                                      </p:cBhvr>
                                      <p:tavLst>
                                        <p:tav tm="0" fmla="#ppt_w*sin(2.5*pi*$)">
                                          <p:val>
                                            <p:fltVal val="0"/>
                                          </p:val>
                                        </p:tav>
                                        <p:tav tm="100000">
                                          <p:val>
                                            <p:fltVal val="1"/>
                                          </p:val>
                                        </p:tav>
                                      </p:tavLst>
                                    </p:anim>
                                    <p:anim calcmode="lin" valueType="num">
                                      <p:cBhvr>
                                        <p:cTn id="16" dur="2000" fill="hold"/>
                                        <p:tgtEl>
                                          <p:spTgt spid="4098"/>
                                        </p:tgtEl>
                                        <p:attrNameLst>
                                          <p:attrName>ppt_h</p:attrName>
                                        </p:attrNameLst>
                                      </p:cBhvr>
                                      <p:tavLst>
                                        <p:tav tm="0">
                                          <p:val>
                                            <p:strVal val="#ppt_h"/>
                                          </p:val>
                                        </p:tav>
                                        <p:tav tm="100000">
                                          <p:val>
                                            <p:strVal val="#ppt_h"/>
                                          </p:val>
                                        </p:tav>
                                      </p:tavLst>
                                    </p:anim>
                                  </p:childTnLst>
                                </p:cTn>
                              </p:par>
                            </p:childTnLst>
                          </p:cTn>
                        </p:par>
                        <p:par>
                          <p:cTn id="17" fill="hold">
                            <p:stCondLst>
                              <p:cond delay="3500"/>
                            </p:stCondLst>
                            <p:childTnLst>
                              <p:par>
                                <p:cTn id="18" presetID="6"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par>
                          <p:cTn id="21" fill="hold">
                            <p:stCondLst>
                              <p:cond delay="5500"/>
                            </p:stCondLst>
                            <p:childTnLst>
                              <p:par>
                                <p:cTn id="22" presetID="16" presetClass="entr" presetSubtype="21"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Грань">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S102520486">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678</TotalTime>
  <Words>1018</Words>
  <Application>Microsoft Office PowerPoint</Application>
  <PresentationFormat>Экран (4:3)</PresentationFormat>
  <Paragraphs>77</Paragraphs>
  <Slides>22</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3</vt:i4>
      </vt:variant>
      <vt:variant>
        <vt:lpstr>Внедренные серверы OLE</vt:lpstr>
      </vt:variant>
      <vt:variant>
        <vt:i4>1</vt:i4>
      </vt:variant>
      <vt:variant>
        <vt:lpstr>Заголовки слайдов</vt:lpstr>
      </vt:variant>
      <vt:variant>
        <vt:i4>22</vt:i4>
      </vt:variant>
    </vt:vector>
  </HeadingPairs>
  <TitlesOfParts>
    <vt:vector size="31" baseType="lpstr">
      <vt:lpstr>Arial</vt:lpstr>
      <vt:lpstr>Calibri</vt:lpstr>
      <vt:lpstr>Franklin Gothic Demi</vt:lpstr>
      <vt:lpstr>Trebuchet MS</vt:lpstr>
      <vt:lpstr>Wingdings 3</vt:lpstr>
      <vt:lpstr>Грань</vt:lpstr>
      <vt:lpstr>Оформление по умолчанию</vt:lpstr>
      <vt:lpstr>TS102520486</vt:lpstr>
      <vt:lpstr>Диаграмма</vt:lpstr>
      <vt:lpstr> </vt:lpstr>
      <vt:lpstr>“Засоби масової інформації”</vt:lpstr>
      <vt:lpstr>Мета роботи:</vt:lpstr>
      <vt:lpstr>План</vt:lpstr>
      <vt:lpstr>Засоби масової інформації – це періодичні друковані видання та інші засоби поширення інформації, спрямовані на охоплення необмеженого кола осіб з метою їх оперативного інформування про події та явища у світі, окремій країні, певному регіоні, а також на виконання певних соціальних функцій.</vt:lpstr>
      <vt:lpstr>Радіо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Характерні риси засобів масової інформації:</vt:lpstr>
      <vt:lpstr>Презентация PowerPoint</vt:lpstr>
      <vt:lpstr>Презентация PowerPoint</vt:lpstr>
      <vt:lpstr>Презентация PowerPoint</vt:lpstr>
      <vt:lpstr>Політичне маніпулювання</vt:lpstr>
      <vt:lpstr>Способи політичного маніпулювання:</vt:lpstr>
      <vt:lpstr>Презентация PowerPoint</vt:lpstr>
      <vt:lpstr>Презентация PowerPoint</vt:lpstr>
      <vt:lpstr>Висновок</vt:lpstr>
      <vt:lpstr>Список використаної літератури: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«Засоби масової інформації»</dc:title>
  <dc:creator>6eng</dc:creator>
  <cp:lastModifiedBy>Alexander Shelyuk</cp:lastModifiedBy>
  <cp:revision>47</cp:revision>
  <dcterms:created xsi:type="dcterms:W3CDTF">2013-12-01T13:56:58Z</dcterms:created>
  <dcterms:modified xsi:type="dcterms:W3CDTF">2015-02-15T14:12:17Z</dcterms:modified>
</cp:coreProperties>
</file>