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68" r:id="rId4"/>
    <p:sldId id="257" r:id="rId5"/>
    <p:sldId id="261" r:id="rId6"/>
    <p:sldId id="258" r:id="rId7"/>
    <p:sldId id="260" r:id="rId8"/>
    <p:sldId id="262" r:id="rId9"/>
    <p:sldId id="264" r:id="rId10"/>
    <p:sldId id="263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89280"/>
          </a:xfrm>
        </p:spPr>
        <p:txBody>
          <a:bodyPr>
            <a:normAutofit/>
          </a:bodyPr>
          <a:lstStyle/>
          <a:p>
            <a:pPr algn="ctr"/>
            <a:r>
              <a:rPr lang="ru-RU" sz="5300" dirty="0" smtClean="0">
                <a:latin typeface="Buxton Sketch" pitchFamily="66" charset="0"/>
              </a:rPr>
              <a:t>     Презентация</a:t>
            </a:r>
            <a:br>
              <a:rPr lang="ru-RU" sz="5300" dirty="0" smtClean="0">
                <a:latin typeface="Buxton Sketch" pitchFamily="66" charset="0"/>
              </a:rPr>
            </a:br>
            <a:r>
              <a:rPr lang="ru-RU" sz="5300" dirty="0" smtClean="0">
                <a:latin typeface="Buxton Sketch" pitchFamily="66" charset="0"/>
              </a:rPr>
              <a:t>по художественной         культуре</a:t>
            </a:r>
            <a:br>
              <a:rPr lang="ru-RU" sz="5300" dirty="0" smtClean="0">
                <a:latin typeface="Buxton Sketch" pitchFamily="66" charset="0"/>
              </a:rPr>
            </a:br>
            <a:r>
              <a:rPr lang="ru-RU" sz="5300" dirty="0" smtClean="0">
                <a:latin typeface="Buxton Sketch" pitchFamily="66" charset="0"/>
              </a:rPr>
              <a:t>ученица 9-А класса</a:t>
            </a:r>
            <a:br>
              <a:rPr lang="ru-RU" sz="5300" dirty="0" smtClean="0">
                <a:latin typeface="Buxton Sketch" pitchFamily="66" charset="0"/>
              </a:rPr>
            </a:br>
            <a:r>
              <a:rPr lang="ru-RU" sz="5300" dirty="0" smtClean="0">
                <a:latin typeface="Buxton Sketch" pitchFamily="66" charset="0"/>
              </a:rPr>
              <a:t>Луганского УВК №24</a:t>
            </a:r>
            <a:br>
              <a:rPr lang="ru-RU" sz="5300" dirty="0" smtClean="0">
                <a:latin typeface="Buxton Sketch" pitchFamily="66" charset="0"/>
              </a:rPr>
            </a:br>
            <a:r>
              <a:rPr lang="ru-RU" sz="5300" dirty="0" err="1" smtClean="0">
                <a:latin typeface="Buxton Sketch" pitchFamily="66" charset="0"/>
              </a:rPr>
              <a:t>Гольневой</a:t>
            </a:r>
            <a:r>
              <a:rPr lang="ru-RU" sz="5300" smtClean="0">
                <a:latin typeface="Buxton Sketch" pitchFamily="66" charset="0"/>
              </a:rPr>
              <a:t> Наталии</a:t>
            </a:r>
            <a:r>
              <a:rPr lang="ru-RU" sz="5300" dirty="0" smtClean="0">
                <a:latin typeface="Buxton Sketch" pitchFamily="66" charset="0"/>
              </a:rPr>
              <a:t/>
            </a:r>
            <a:br>
              <a:rPr lang="ru-RU" sz="5300" dirty="0" smtClean="0">
                <a:latin typeface="Buxton Sketch" pitchFamily="66" charset="0"/>
              </a:rPr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2880320" cy="90872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Buxton Sketch" pitchFamily="66" charset="0"/>
              </a:rPr>
              <a:t>Неоготика</a:t>
            </a:r>
            <a:endParaRPr lang="ru-RU" sz="4400" dirty="0">
              <a:latin typeface="Buxton Sketch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44824"/>
            <a:ext cx="3635896" cy="439248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latin typeface="Buxton Sketch" pitchFamily="66" charset="0"/>
              </a:rPr>
              <a:t>Неоготика (англ. </a:t>
            </a:r>
            <a:r>
              <a:rPr lang="ru-RU" i="1" dirty="0" err="1" smtClean="0">
                <a:latin typeface="Buxton Sketch" pitchFamily="66" charset="0"/>
              </a:rPr>
              <a:t>Gothic</a:t>
            </a:r>
            <a:r>
              <a:rPr lang="ru-RU" i="1" dirty="0" smtClean="0">
                <a:latin typeface="Buxton Sketch" pitchFamily="66" charset="0"/>
              </a:rPr>
              <a:t> </a:t>
            </a:r>
            <a:r>
              <a:rPr lang="ru-RU" i="1" dirty="0" err="1" smtClean="0">
                <a:latin typeface="Buxton Sketch" pitchFamily="66" charset="0"/>
              </a:rPr>
              <a:t>Revival</a:t>
            </a:r>
            <a:r>
              <a:rPr lang="ru-RU" dirty="0" smtClean="0">
                <a:latin typeface="Buxton Sketch" pitchFamily="66" charset="0"/>
              </a:rPr>
              <a:t> — «возрождение готики») — художественный стиль XVIII и XIX вв., заимствующий формы и традиции готики. Неоготика зародилась в Великобритании, но получила распространение также и в континентальной Европе, и даже в Америке.</a:t>
            </a:r>
            <a:endParaRPr lang="ru-RU" dirty="0">
              <a:latin typeface="Buxton Sketch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6550223"/>
            <a:ext cx="3635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Британский музей естественной истории</a:t>
            </a:r>
            <a:endParaRPr lang="ru-RU" sz="1400" dirty="0"/>
          </a:p>
        </p:txBody>
      </p:sp>
      <p:pic>
        <p:nvPicPr>
          <p:cNvPr id="5" name="Рисунок 4" descr="гот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4365104"/>
            <a:ext cx="3175000" cy="20193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067944" y="260648"/>
            <a:ext cx="46085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Buxton Sketch" pitchFamily="66" charset="0"/>
              </a:rPr>
              <a:t>Иногда элементы неоготики самым причудливым образом переплетались с новейшими для того времени технологиями, например устои Бруклинского моста в Нью-Йорке имели арки в форме готических окон. Самый выдающийся образец неоготики — здание Британского парламента в Лондоне. В США следует отметить неоготический собор Святого Патрика в Нью-Йорке.</a:t>
            </a:r>
            <a:endParaRPr lang="ru-RU" sz="2400" dirty="0">
              <a:latin typeface="Buxton Sketch" pitchFamily="66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dirty="0" smtClean="0">
                <a:latin typeface="Buxton Sketch" pitchFamily="66" charset="0"/>
              </a:rPr>
              <a:t>Интерьеры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301208"/>
            <a:ext cx="3322712" cy="432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/>
              <a:t>Франкфурт-на-Майне. </a:t>
            </a:r>
            <a:r>
              <a:rPr lang="ru-RU" sz="1400" dirty="0" err="1" smtClean="0"/>
              <a:t>Леонардкирхе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6309320"/>
            <a:ext cx="29754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Интерьер Винчестерского собора</a:t>
            </a:r>
            <a:endParaRPr lang="ru-RU" sz="1400" dirty="0"/>
          </a:p>
        </p:txBody>
      </p:sp>
      <p:pic>
        <p:nvPicPr>
          <p:cNvPr id="7" name="Рисунок 6" descr="гот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24744"/>
            <a:ext cx="4755500" cy="3168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 descr="гот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3212976"/>
            <a:ext cx="4064000" cy="2981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39000" cy="72008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Buxton Sketch" pitchFamily="66" charset="0"/>
              </a:rPr>
              <a:t>Готика на Украине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6120680" cy="5832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latin typeface="Buxton Sketch" pitchFamily="66" charset="0"/>
              </a:rPr>
              <a:t>Один из наиболее интересных периодов истории архитектуры Украины — конец XIV — первая половина XV века. На западных землях, которые меньше других потерпели от монголо-татарского нашествия, тогда растут города, развиваются ремесла и торговля. В украинские города прибывают многие поселенцы, преимущественно немцы, которые принесли в искусство, а в частности в архитектуру, новые стилевые формы. Среди культовых сооружений преобладали католические костелы. Решающую роль в формировании нового стиля сыграл Львовский кафедральный костел. Строительство Латинского костёла начал львовский архитектор </a:t>
            </a:r>
            <a:r>
              <a:rPr lang="ru-RU" dirty="0" err="1" smtClean="0">
                <a:latin typeface="Buxton Sketch" pitchFamily="66" charset="0"/>
              </a:rPr>
              <a:t>П.Штехер</a:t>
            </a:r>
            <a:r>
              <a:rPr lang="ru-RU" dirty="0" smtClean="0">
                <a:latin typeface="Buxton Sketch" pitchFamily="66" charset="0"/>
              </a:rPr>
              <a:t> в 1360 году, продолжали работы И.Гром и </a:t>
            </a:r>
            <a:r>
              <a:rPr lang="ru-RU" dirty="0" err="1" smtClean="0">
                <a:latin typeface="Buxton Sketch" pitchFamily="66" charset="0"/>
              </a:rPr>
              <a:t>А.Рабиш</a:t>
            </a:r>
            <a:r>
              <a:rPr lang="ru-RU" dirty="0" smtClean="0">
                <a:latin typeface="Buxton Sketch" pitchFamily="66" charset="0"/>
              </a:rPr>
              <a:t>, закончил строительство в 1479 году Г. </a:t>
            </a:r>
            <a:r>
              <a:rPr lang="ru-RU" dirty="0" err="1" smtClean="0">
                <a:latin typeface="Buxton Sketch" pitchFamily="66" charset="0"/>
              </a:rPr>
              <a:t>Штехер</a:t>
            </a:r>
            <a:r>
              <a:rPr lang="ru-RU" dirty="0" smtClean="0">
                <a:latin typeface="Buxton Sketch" pitchFamily="66" charset="0"/>
              </a:rPr>
              <a:t>.</a:t>
            </a:r>
            <a:endParaRPr lang="ru-RU" dirty="0">
              <a:latin typeface="Buxton Sketch" pitchFamily="66" charset="0"/>
            </a:endParaRPr>
          </a:p>
        </p:txBody>
      </p:sp>
      <p:pic>
        <p:nvPicPr>
          <p:cNvPr id="4" name="Рисунок 3" descr="гот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63680" y="764704"/>
            <a:ext cx="2880320" cy="216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173315" y="3212976"/>
            <a:ext cx="2970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Львовский кафедральный костел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07188" y="5733256"/>
            <a:ext cx="27368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Готический алтарь </a:t>
            </a:r>
            <a:r>
              <a:rPr lang="ru-RU" sz="1400" dirty="0" err="1" smtClean="0"/>
              <a:t>Мариацкого</a:t>
            </a:r>
            <a:r>
              <a:rPr lang="ru-RU" sz="1400" dirty="0" smtClean="0"/>
              <a:t> костёла в Кракове(Польша)</a:t>
            </a:r>
            <a:endParaRPr lang="ru-RU" sz="1400" dirty="0"/>
          </a:p>
        </p:txBody>
      </p:sp>
      <p:pic>
        <p:nvPicPr>
          <p:cNvPr id="7" name="Рисунок 6" descr="гот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0000" y="3861048"/>
            <a:ext cx="2794000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atin typeface="Buxton Sketch" pitchFamily="66" charset="0"/>
              </a:rPr>
              <a:t>Источники:</a:t>
            </a:r>
            <a:endParaRPr lang="ru-RU" sz="5400" dirty="0">
              <a:latin typeface="Buxton Sketch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http://ru.wikipedia.org/wiki/%D0%93%D0%BE%D1%82%D0%B8%D0%BA%D0%B0#.D0.98.D0.B7.D0.BE.D0.B1.D1.80.D0.B0.D0.B7.D0.B8.D1.82.D0.B5.D0.BB.D1.8C.D0.BD.D0.BE.D0.B5_.D0.B8.D1.81.D0.BA.D1.83.D1.81.D1.81.D1.82.D0.B2.D0.BE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548680"/>
            <a:ext cx="6420548" cy="2823592"/>
          </a:xfrm>
        </p:spPr>
        <p:txBody>
          <a:bodyPr/>
          <a:lstStyle/>
          <a:p>
            <a:r>
              <a:rPr lang="ru-RU" sz="5400" b="1" dirty="0" smtClean="0">
                <a:latin typeface="Buxton Sketch" pitchFamily="66" charset="0"/>
              </a:rPr>
              <a:t>Художественные стили</a:t>
            </a:r>
            <a:endParaRPr lang="ru-RU" sz="5400" b="1" dirty="0">
              <a:latin typeface="Buxton Sketch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3429000"/>
            <a:ext cx="5114778" cy="1101248"/>
          </a:xfrm>
        </p:spPr>
        <p:txBody>
          <a:bodyPr>
            <a:normAutofit/>
          </a:bodyPr>
          <a:lstStyle/>
          <a:p>
            <a:r>
              <a:rPr lang="vi-VN" sz="3600" b="1" dirty="0" smtClean="0">
                <a:cs typeface="Aharoni" pitchFamily="2" charset="-79"/>
              </a:rPr>
              <a:t>Готика</a:t>
            </a:r>
            <a:endParaRPr lang="ru-RU" sz="3600" dirty="0">
              <a:latin typeface="Buxton Sketch" pitchFamily="66" charset="0"/>
              <a:cs typeface="Aharoni" pitchFamily="2" charset="-79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err="1" smtClean="0">
                <a:latin typeface="Buxton Sketch" pitchFamily="66" charset="0"/>
              </a:rPr>
              <a:t>Содержание</a:t>
            </a:r>
            <a:r>
              <a:rPr lang="uk-UA" sz="4400" dirty="0" smtClean="0">
                <a:latin typeface="Buxton Sketch" pitchFamily="66" charset="0"/>
              </a:rPr>
              <a:t>:</a:t>
            </a:r>
            <a:endParaRPr lang="ru-RU" sz="4400" dirty="0">
              <a:latin typeface="Buxton Sketch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Buxton Sketch" pitchFamily="66" charset="0"/>
              </a:rPr>
              <a:t>Готика-4</a:t>
            </a:r>
          </a:p>
          <a:p>
            <a:r>
              <a:rPr lang="ru-RU" sz="2800" dirty="0" smtClean="0">
                <a:latin typeface="Buxton Sketch" pitchFamily="66" charset="0"/>
              </a:rPr>
              <a:t>Декоративно-прикладное искусство-5</a:t>
            </a:r>
          </a:p>
          <a:p>
            <a:r>
              <a:rPr lang="ru-RU" sz="2800" dirty="0" smtClean="0">
                <a:latin typeface="Buxton Sketch" pitchFamily="66" charset="0"/>
              </a:rPr>
              <a:t>Изобразительное искусство-6-7</a:t>
            </a:r>
          </a:p>
          <a:p>
            <a:r>
              <a:rPr lang="ru-RU" sz="2800" dirty="0" smtClean="0">
                <a:latin typeface="Buxton Sketch" pitchFamily="66" charset="0"/>
              </a:rPr>
              <a:t>Мебель</a:t>
            </a:r>
            <a:r>
              <a:rPr lang="ru-RU" sz="2800" dirty="0" smtClean="0"/>
              <a:t>-8</a:t>
            </a:r>
          </a:p>
          <a:p>
            <a:r>
              <a:rPr lang="ru-RU" sz="2800" dirty="0" smtClean="0">
                <a:latin typeface="Buxton Sketch" pitchFamily="66" charset="0"/>
              </a:rPr>
              <a:t>Мода-9</a:t>
            </a:r>
          </a:p>
          <a:p>
            <a:r>
              <a:rPr lang="ru-RU" sz="2800" dirty="0" smtClean="0">
                <a:latin typeface="Buxton Sketch" pitchFamily="66" charset="0"/>
              </a:rPr>
              <a:t>Неоготика-10</a:t>
            </a:r>
          </a:p>
          <a:p>
            <a:r>
              <a:rPr lang="ru-RU" sz="2800" dirty="0" smtClean="0">
                <a:latin typeface="Buxton Sketch" pitchFamily="66" charset="0"/>
              </a:rPr>
              <a:t>Интерьеры</a:t>
            </a:r>
            <a:r>
              <a:rPr lang="ru-RU" sz="2800" dirty="0" smtClean="0"/>
              <a:t>-11</a:t>
            </a:r>
            <a:endParaRPr lang="ru-RU" sz="2800" b="1" dirty="0" smtClean="0">
              <a:latin typeface="Buxton Sketch" pitchFamily="66" charset="0"/>
            </a:endParaRPr>
          </a:p>
          <a:p>
            <a:r>
              <a:rPr lang="ru-RU" sz="2800" dirty="0" smtClean="0">
                <a:latin typeface="Buxton Sketch" pitchFamily="66" charset="0"/>
              </a:rPr>
              <a:t>Готика на Украине-12</a:t>
            </a:r>
            <a:endParaRPr lang="ru-RU" sz="2800" b="1" dirty="0" smtClean="0">
              <a:latin typeface="Buxton Sketch" pitchFamily="66" charset="0"/>
            </a:endParaRPr>
          </a:p>
          <a:p>
            <a:r>
              <a:rPr lang="ru-RU" sz="2800" dirty="0" smtClean="0">
                <a:latin typeface="Buxton Sketch" pitchFamily="66" charset="0"/>
              </a:rPr>
              <a:t>Источники-13</a:t>
            </a:r>
            <a:endParaRPr lang="ru-RU" sz="2800" b="1" dirty="0">
              <a:latin typeface="Buxton Sketch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5040560" cy="63367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smtClean="0">
                <a:latin typeface="Buxton Sketch" pitchFamily="66" charset="0"/>
                <a:cs typeface="Courier New" pitchFamily="49" charset="0"/>
              </a:rPr>
              <a:t>Готика </a:t>
            </a:r>
            <a:r>
              <a:rPr lang="ru-RU" sz="2400" dirty="0" smtClean="0">
                <a:latin typeface="Buxton Sketch" pitchFamily="66" charset="0"/>
                <a:cs typeface="Courier New" pitchFamily="49" charset="0"/>
              </a:rPr>
              <a:t>— период в развитии средневекового искусства на территории Западной, Центральной и отчасти Восточной Европы с XII по XV—XVI века. Готика пришла на смену романскому стилю, постепенно вытесняя его. Термин «готика» чаще всего применяется к известному стилю архитектурных сооружений, который можно кратко охарактеризовать как «устрашающе величественный». Но готика охватывает практически все произведения изобразительного искусства данного периода: скульптуру, живопись, книжную миниатюру, витраж, фреску и многие другие.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4797152"/>
            <a:ext cx="2555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Готический собор в </a:t>
            </a:r>
            <a:r>
              <a:rPr lang="ru-RU" sz="1400" dirty="0" err="1" smtClean="0"/>
              <a:t>Кутансе</a:t>
            </a:r>
            <a:r>
              <a:rPr lang="ru-RU" sz="1400" dirty="0" smtClean="0"/>
              <a:t>, Франция</a:t>
            </a:r>
            <a:endParaRPr lang="ru-RU" sz="1400" dirty="0"/>
          </a:p>
        </p:txBody>
      </p:sp>
      <p:pic>
        <p:nvPicPr>
          <p:cNvPr id="5" name="Рисунок 4" descr="го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764704"/>
            <a:ext cx="3004778" cy="38958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Autofit/>
          </a:bodyPr>
          <a:lstStyle/>
          <a:p>
            <a:r>
              <a:rPr lang="ru-RU" sz="3400" dirty="0" smtClean="0">
                <a:latin typeface="Buxton Sketch" pitchFamily="66" charset="0"/>
              </a:rPr>
              <a:t>Декоративно-прикладное искусство</a:t>
            </a:r>
            <a:endParaRPr lang="ru-RU" sz="3400" dirty="0">
              <a:latin typeface="Buxton Sketch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7211144" cy="59492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Buxton Sketch" pitchFamily="66" charset="0"/>
              </a:rPr>
              <a:t>Эпоха позднего Средневековья характеризуется расцветом городской культуры, развитием торговли, ремёсел. С середины XIII века начинается строительство зданий светского назначения — городских ратуш, рынков, цеховых домов, а также роскошных замков знати. Все элементы экстерьера и интерьера сооружений подчинялись готической архитектурной форме. Одним из крупнейших европейских замков эпохи является </a:t>
            </a:r>
            <a:r>
              <a:rPr lang="ru-RU" dirty="0" err="1" smtClean="0">
                <a:latin typeface="Buxton Sketch" pitchFamily="66" charset="0"/>
              </a:rPr>
              <a:t>Авиньонский</a:t>
            </a:r>
            <a:r>
              <a:rPr lang="ru-RU" dirty="0" smtClean="0">
                <a:latin typeface="Buxton Sketch" pitchFamily="66" charset="0"/>
              </a:rPr>
              <a:t> папский дворец (1334—1364). Как и другие интерьеры Средневековья, убранство Папского дворца сохранилось лишь частично. Примечательны «шпалерные» росписи стен, изображающие сцены охоты и рыбной ловли, выполненные под руководством </a:t>
            </a:r>
            <a:r>
              <a:rPr lang="ru-RU" dirty="0" err="1" smtClean="0">
                <a:latin typeface="Buxton Sketch" pitchFamily="66" charset="0"/>
              </a:rPr>
              <a:t>Маттео</a:t>
            </a:r>
            <a:r>
              <a:rPr lang="ru-RU" dirty="0" smtClean="0">
                <a:latin typeface="Buxton Sketch" pitchFamily="66" charset="0"/>
              </a:rPr>
              <a:t> </a:t>
            </a:r>
            <a:r>
              <a:rPr lang="ru-RU" dirty="0" err="1" smtClean="0">
                <a:latin typeface="Buxton Sketch" pitchFamily="66" charset="0"/>
              </a:rPr>
              <a:t>Джованетти</a:t>
            </a:r>
            <a:r>
              <a:rPr lang="ru-RU" dirty="0" smtClean="0">
                <a:latin typeface="Buxton Sketch" pitchFamily="66" charset="0"/>
              </a:rPr>
              <a:t>.</a:t>
            </a:r>
            <a:endParaRPr lang="ru-RU" dirty="0">
              <a:latin typeface="Buxton Sketch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39136" cy="94872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Buxton Sketch" pitchFamily="66" charset="0"/>
              </a:rPr>
              <a:t>     Изобразительное искусство</a:t>
            </a:r>
            <a:endParaRPr lang="ru-RU" dirty="0">
              <a:latin typeface="Buxton Sketch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217962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Buxton Sketch" pitchFamily="66" charset="0"/>
              </a:rPr>
              <a:t>Скульптура </a:t>
            </a:r>
            <a:r>
              <a:rPr lang="ru-RU" dirty="0" smtClean="0">
                <a:latin typeface="Buxton Sketch" pitchFamily="66" charset="0"/>
              </a:rPr>
              <a:t>играла огромную роль в создании образа готического собора. Во Франции она оформляла в основном его наружные стены. Десятки тысяч скульптур, от цоколя до </a:t>
            </a:r>
            <a:r>
              <a:rPr lang="ru-RU" dirty="0" err="1" smtClean="0">
                <a:latin typeface="Buxton Sketch" pitchFamily="66" charset="0"/>
              </a:rPr>
              <a:t>пинаклей</a:t>
            </a:r>
            <a:r>
              <a:rPr lang="ru-RU" dirty="0" smtClean="0">
                <a:latin typeface="Buxton Sketch" pitchFamily="66" charset="0"/>
              </a:rPr>
              <a:t>, населяют собор зрелой готики.</a:t>
            </a:r>
            <a:endParaRPr lang="ru-RU" b="1" dirty="0" smtClean="0">
              <a:latin typeface="Buxton Sketch" pitchFamily="66" charset="0"/>
            </a:endParaRPr>
          </a:p>
          <a:p>
            <a:endParaRPr lang="ru-RU" dirty="0">
              <a:latin typeface="Buxton Sketch" pitchFamily="66" charset="0"/>
            </a:endParaRPr>
          </a:p>
        </p:txBody>
      </p:sp>
      <p:pic>
        <p:nvPicPr>
          <p:cNvPr id="4" name="Рисунок 3" descr="гот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284984"/>
            <a:ext cx="2451596" cy="3108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гот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3573016"/>
            <a:ext cx="2232248" cy="17113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179512" y="6334780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Скульптуры в соборе святых </a:t>
            </a:r>
            <a:r>
              <a:rPr lang="ru-RU" sz="1400" dirty="0" err="1" smtClean="0"/>
              <a:t>Мауритиуса</a:t>
            </a:r>
            <a:r>
              <a:rPr lang="ru-RU" sz="1400" dirty="0" smtClean="0"/>
              <a:t> и </a:t>
            </a:r>
            <a:r>
              <a:rPr lang="ru-RU" sz="1400" dirty="0" err="1" smtClean="0"/>
              <a:t>Катарины</a:t>
            </a:r>
            <a:r>
              <a:rPr lang="ru-RU" sz="1400" dirty="0" smtClean="0"/>
              <a:t> в Магдебурге, Германия</a:t>
            </a:r>
            <a:endParaRPr lang="ru-RU" sz="1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7944" y="332656"/>
            <a:ext cx="3960440" cy="6336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latin typeface="Buxton Sketch" pitchFamily="66" charset="0"/>
              </a:rPr>
              <a:t>Готическое направление в живописи развилось спустя несколько десятилетий после появления элементов стиля в архитектуре и скульптуре. В Англии и Франции переход от романского стиля к готическому произошёл около 1200 г., в Германии — в 1220-х гг., а в Италии позднее всего — около 1300 г.</a:t>
            </a:r>
            <a:endParaRPr lang="ru-RU" sz="2800" dirty="0">
              <a:latin typeface="Buxton Sketch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94928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/>
              <a:t>Неизвестный художник. Иоанн Добрый (1359). Один из первых готических портретов, дошедших до наших дней</a:t>
            </a:r>
            <a:endParaRPr lang="ru-RU" sz="1400" dirty="0"/>
          </a:p>
        </p:txBody>
      </p:sp>
      <p:pic>
        <p:nvPicPr>
          <p:cNvPr id="5" name="Рисунок 4" descr="гот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196752"/>
            <a:ext cx="2405112" cy="39356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dirty="0" smtClean="0">
                <a:latin typeface="Buxton Sketch" pitchFamily="66" charset="0"/>
              </a:rPr>
              <a:t>Мебель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ru-RU" dirty="0" smtClean="0">
                <a:latin typeface="Buxton Sketch" pitchFamily="66" charset="0"/>
              </a:rPr>
              <a:t>Мебель эпохи готики простая и тяжеловесная в прямом смысле этого слова. К примеру, одежду и предметы быта впервые начинают хранить в шкафах (в античности для этих целей использовали исключительно сундук). Таким образом, к концу эпохи Средневековья появляются прототипы основных современных предметов мебели: шкафа, кровати, кресла. Одним из наиболее распространённых приемов изготовления мебели была рамочно-филёнчатая вязка. В качестве материала на севере и западе Европы использовали преимущественно местные породы древесины — дуб, орех, а на юге (Тироль) и на востоке — ель и сосну, а также лиственницу, европейский кедр, можжевельник</a:t>
            </a:r>
            <a:endParaRPr lang="ru-RU" dirty="0">
              <a:latin typeface="Buxton Sketch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2242592" cy="876712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Buxton Sketch" pitchFamily="66" charset="0"/>
              </a:rPr>
              <a:t>Мода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6228184" cy="59492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Buxton Sketch" pitchFamily="66" charset="0"/>
              </a:rPr>
              <a:t>В женской одежде происходит отделение юбки от лифа. Ширина юбки увеличивается дополнительными вставками ткани. Верхняя часть костюма — узкий лиф с узкими длинными рукавами, треугольным вырезом на груди и спине. Корпус женщины отклонён назад, образуя S-образный силуэт, получивший название «готической кривой»</a:t>
            </a:r>
          </a:p>
          <a:p>
            <a:r>
              <a:rPr lang="ru-RU" dirty="0" smtClean="0">
                <a:latin typeface="Buxton Sketch" pitchFamily="66" charset="0"/>
              </a:rPr>
              <a:t> Облегающая куртка (с конца XIV века </a:t>
            </a:r>
            <a:r>
              <a:rPr lang="ru-RU" dirty="0" err="1" smtClean="0">
                <a:latin typeface="Buxton Sketch" pitchFamily="66" charset="0"/>
              </a:rPr>
              <a:t>упелянд</a:t>
            </a:r>
            <a:r>
              <a:rPr lang="ru-RU" dirty="0" smtClean="0">
                <a:latin typeface="Buxton Sketch" pitchFamily="66" charset="0"/>
              </a:rPr>
              <a:t>), узкие </a:t>
            </a:r>
            <a:r>
              <a:rPr lang="ru-RU" dirty="0" err="1" smtClean="0">
                <a:latin typeface="Buxton Sketch" pitchFamily="66" charset="0"/>
              </a:rPr>
              <a:t>шоссы</a:t>
            </a:r>
            <a:r>
              <a:rPr lang="ru-RU" dirty="0" smtClean="0">
                <a:latin typeface="Buxton Sketch" pitchFamily="66" charset="0"/>
              </a:rPr>
              <a:t>, короткий плащ — одежда воплощает эстетический идеал эпохи — образ стройного молодого человека, галантного кавалера.</a:t>
            </a:r>
          </a:p>
        </p:txBody>
      </p:sp>
      <p:pic>
        <p:nvPicPr>
          <p:cNvPr id="4" name="Рисунок 3" descr="гот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620688"/>
            <a:ext cx="2746811" cy="3158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5940152" y="3861048"/>
            <a:ext cx="29888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Петрус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Кристус</a:t>
            </a:r>
            <a:r>
              <a:rPr lang="ru-RU" sz="1400" dirty="0" smtClean="0"/>
              <a:t>. Св. </a:t>
            </a:r>
            <a:r>
              <a:rPr lang="ru-RU" sz="1400" dirty="0" err="1" smtClean="0"/>
              <a:t>Элигий</a:t>
            </a:r>
            <a:r>
              <a:rPr lang="ru-RU" sz="1400" dirty="0" smtClean="0"/>
              <a:t> в мастерской. 1449. Музей Метрополитен. Нью-Йорк</a:t>
            </a:r>
            <a:endParaRPr lang="ru-RU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127</TotalTime>
  <Words>340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     Презентация по художественной         культуре ученица 9-А класса Луганского УВК №24 Гольневой Наталии </vt:lpstr>
      <vt:lpstr>Художественные стили</vt:lpstr>
      <vt:lpstr>Содержание:</vt:lpstr>
      <vt:lpstr>Слайд 4</vt:lpstr>
      <vt:lpstr>Декоративно-прикладное искусство</vt:lpstr>
      <vt:lpstr>     Изобразительное искусство</vt:lpstr>
      <vt:lpstr>Слайд 7</vt:lpstr>
      <vt:lpstr>Мебель </vt:lpstr>
      <vt:lpstr>Мода</vt:lpstr>
      <vt:lpstr>Неоготика</vt:lpstr>
      <vt:lpstr>Интерьеры </vt:lpstr>
      <vt:lpstr>Готика на Украине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Художественные стили</dc:title>
  <dc:creator>Natka</dc:creator>
  <cp:lastModifiedBy>Natka</cp:lastModifiedBy>
  <cp:revision>14</cp:revision>
  <dcterms:created xsi:type="dcterms:W3CDTF">2014-05-14T16:37:53Z</dcterms:created>
  <dcterms:modified xsi:type="dcterms:W3CDTF">2015-02-23T17:53:53Z</dcterms:modified>
</cp:coreProperties>
</file>