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60" r:id="rId3"/>
    <p:sldId id="261" r:id="rId4"/>
    <p:sldId id="262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FD4443E-F989-4FC4-A0C8-D5A2AF1F390B}" styleName="Темный стиль 1 - акцент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BDBED569-4797-4DF1-A0F4-6AAB3CD982D8}" styleName="Светлый стиль 3 -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16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516624"/>
            <a:ext cx="7315200" cy="2595025"/>
          </a:xfrm>
        </p:spPr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166530"/>
            <a:ext cx="7315200" cy="1144632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78A85-4EE1-4810-BA33-3D0943368F89}" type="datetimeFigureOut">
              <a:rPr lang="ru-RU" smtClean="0"/>
              <a:t>24.11.2013</a:t>
            </a:fld>
            <a:endParaRPr lang="ru-RU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7B9E378-BDD3-42B1-80F9-3276AE951A62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78A85-4EE1-4810-BA33-3D0943368F89}" type="datetimeFigureOut">
              <a:rPr lang="ru-RU" smtClean="0"/>
              <a:t>24.11.2013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9E378-BDD3-42B1-80F9-3276AE951A62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48400" y="1826709"/>
            <a:ext cx="1492499" cy="448445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4524" y="1826709"/>
            <a:ext cx="5241476" cy="448445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78A85-4EE1-4810-BA33-3D0943368F89}" type="datetimeFigureOut">
              <a:rPr lang="ru-RU" smtClean="0"/>
              <a:t>24.11.2013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9E378-BDD3-42B1-80F9-3276AE951A62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78A85-4EE1-4810-BA33-3D0943368F89}" type="datetimeFigureOut">
              <a:rPr lang="ru-RU" smtClean="0"/>
              <a:t>24.11.2013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9E378-BDD3-42B1-80F9-3276AE951A62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017572"/>
            <a:ext cx="7315200" cy="1293592"/>
          </a:xfrm>
        </p:spPr>
        <p:txBody>
          <a:bodyPr anchor="t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3865097"/>
            <a:ext cx="7315200" cy="10984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78A85-4EE1-4810-BA33-3D0943368F89}" type="datetimeFigureOut">
              <a:rPr lang="ru-RU" smtClean="0"/>
              <a:t>24.11.2013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9E378-BDD3-42B1-80F9-3276AE951A62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78A85-4EE1-4810-BA33-3D0943368F89}" type="datetimeFigureOut">
              <a:rPr lang="ru-RU" smtClean="0"/>
              <a:t>24.11.2013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9E378-BDD3-42B1-80F9-3276AE951A62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914400" y="2743200"/>
            <a:ext cx="3566160" cy="359359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81728" y="2743200"/>
            <a:ext cx="3566160" cy="35956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6348" y="2743200"/>
            <a:ext cx="336499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5144" y="2743200"/>
            <a:ext cx="336206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78A85-4EE1-4810-BA33-3D0943368F89}" type="datetimeFigureOut">
              <a:rPr lang="ru-RU" smtClean="0"/>
              <a:t>24.11.2013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9E378-BDD3-42B1-80F9-3276AE951A62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914400" y="3383280"/>
            <a:ext cx="3566160" cy="29535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81727" y="3383280"/>
            <a:ext cx="3566160" cy="29535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78A85-4EE1-4810-BA33-3D0943368F89}" type="datetimeFigureOut">
              <a:rPr lang="ru-RU" smtClean="0"/>
              <a:t>24.11.2013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9E378-BDD3-42B1-80F9-3276AE951A62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78A85-4EE1-4810-BA33-3D0943368F89}" type="datetimeFigureOut">
              <a:rPr lang="ru-RU" smtClean="0"/>
              <a:t>24.11.2013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9E378-BDD3-42B1-80F9-3276AE951A62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5362"/>
            <a:ext cx="2950936" cy="2173015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1752" y="1826709"/>
            <a:ext cx="4207848" cy="4476614"/>
          </a:xfrm>
        </p:spPr>
        <p:txBody>
          <a:bodyPr anchor="ctr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61095"/>
            <a:ext cx="2950936" cy="22453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78A85-4EE1-4810-BA33-3D0943368F89}" type="datetimeFigureOut">
              <a:rPr lang="ru-RU" smtClean="0"/>
              <a:t>24.11.2013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9E378-BDD3-42B1-80F9-3276AE951A62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8800"/>
            <a:ext cx="2953512" cy="2176272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91000" y="2286000"/>
            <a:ext cx="4038600" cy="3352800"/>
          </a:xfrm>
          <a:solidFill>
            <a:schemeClr val="accent2"/>
          </a:solidFill>
          <a:ln w="12700">
            <a:noFill/>
          </a:ln>
          <a:effectLst>
            <a:reflection blurRad="12700" stA="30000" endPos="30000" dist="31750" dir="5400000" sy="-100000" algn="bl" rotWithShape="0"/>
          </a:effectLst>
          <a:scene3d>
            <a:camera prst="perspectiveRight" fov="2700000">
              <a:rot lat="240000" lon="900000" rev="0"/>
            </a:camera>
            <a:lightRig rig="threePt" dir="t">
              <a:rot lat="0" lon="0" rev="2700000"/>
            </a:lightRig>
          </a:scene3d>
          <a:sp3d/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59936"/>
            <a:ext cx="2953512" cy="224942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78A85-4EE1-4810-BA33-3D0943368F89}" type="datetimeFigureOut">
              <a:rPr lang="ru-RU" smtClean="0"/>
              <a:t>24.11.2013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9E378-BDD3-42B1-80F9-3276AE951A62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435268" y="573807"/>
            <a:ext cx="86236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8569419" y="573807"/>
            <a:ext cx="576072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769833"/>
            <a:ext cx="7315200" cy="35395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07690" y="548797"/>
            <a:ext cx="1189132" cy="2979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alpha val="50000"/>
                  </a:schemeClr>
                </a:solidFill>
              </a:defRPr>
            </a:lvl1pPr>
          </a:lstStyle>
          <a:p>
            <a:fld id="{85278A85-4EE1-4810-BA33-3D0943368F89}" type="datetimeFigureOut">
              <a:rPr lang="ru-RU" smtClean="0"/>
              <a:t>24.11.2013</a:t>
            </a:fld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14415" y="548797"/>
            <a:ext cx="941203" cy="3017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07B9E378-BDD3-42B1-80F9-3276AE951A62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08688" y="855956"/>
            <a:ext cx="2246489" cy="301227"/>
          </a:xfrm>
          <a:prstGeom prst="rect">
            <a:avLst/>
          </a:prstGeom>
        </p:spPr>
        <p:txBody>
          <a:bodyPr vert="horz" lIns="91440" tIns="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ru-RU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8064" y="1268760"/>
            <a:ext cx="2878088" cy="1783010"/>
          </a:xfrm>
        </p:spPr>
        <p:txBody>
          <a:bodyPr/>
          <a:lstStyle/>
          <a:p>
            <a:pPr algn="ctr"/>
            <a:r>
              <a:rPr lang="ru-RU" dirty="0"/>
              <a:t>Леонард </a:t>
            </a:r>
            <a:r>
              <a:rPr lang="ru-RU" dirty="0" err="1"/>
              <a:t>Ейлер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04664"/>
            <a:ext cx="4666118" cy="58326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95204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-249" y="5373216"/>
            <a:ext cx="9124492" cy="123206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sz="3100" dirty="0"/>
              <a:t>В - число вершин </a:t>
            </a:r>
            <a:r>
              <a:rPr lang="ru-RU" sz="3100" dirty="0" err="1"/>
              <a:t>опуклого</a:t>
            </a:r>
            <a:r>
              <a:rPr lang="ru-RU" sz="3100" dirty="0"/>
              <a:t> </a:t>
            </a:r>
            <a:r>
              <a:rPr lang="ru-RU" sz="3100" dirty="0" err="1"/>
              <a:t>багатогранника</a:t>
            </a:r>
            <a:r>
              <a:rPr lang="ru-RU" sz="3100" dirty="0"/>
              <a:t>, </a:t>
            </a:r>
            <a:r>
              <a:rPr lang="ru-RU" sz="3100" dirty="0" smtClean="0"/>
              <a:t/>
            </a:r>
            <a:br>
              <a:rPr lang="ru-RU" sz="3100" dirty="0" smtClean="0"/>
            </a:br>
            <a:r>
              <a:rPr lang="ru-RU" sz="3100" dirty="0" smtClean="0"/>
              <a:t>Р </a:t>
            </a:r>
            <a:r>
              <a:rPr lang="ru-RU" sz="3100" dirty="0"/>
              <a:t>- число </a:t>
            </a:r>
            <a:r>
              <a:rPr lang="ru-RU" sz="3100" dirty="0" err="1"/>
              <a:t>його</a:t>
            </a:r>
            <a:r>
              <a:rPr lang="ru-RU" sz="3100" dirty="0"/>
              <a:t> ребер </a:t>
            </a:r>
            <a:br>
              <a:rPr lang="ru-RU" sz="3100" dirty="0"/>
            </a:br>
            <a:r>
              <a:rPr lang="ru-RU" sz="3100" dirty="0" smtClean="0"/>
              <a:t>Г </a:t>
            </a:r>
            <a:r>
              <a:rPr lang="ru-RU" sz="3100" dirty="0"/>
              <a:t>- число граней.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subTitle" idx="1"/>
          </p:nvPr>
        </p:nvSpPr>
        <p:spPr>
          <a:xfrm>
            <a:off x="-8967" y="3356992"/>
            <a:ext cx="9144000" cy="1656184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algn="ctr"/>
            <a:r>
              <a:rPr lang="ru-RU" sz="2800" dirty="0" smtClean="0">
                <a:solidFill>
                  <a:schemeClr val="bg1"/>
                </a:solidFill>
              </a:rPr>
              <a:t>Сума граней и вершин, без числа </a:t>
            </a:r>
            <a:r>
              <a:rPr lang="ru-RU" sz="2800" dirty="0">
                <a:solidFill>
                  <a:schemeClr val="bg1"/>
                </a:solidFill>
              </a:rPr>
              <a:t>ребер</a:t>
            </a:r>
          </a:p>
          <a:p>
            <a:pPr algn="ctr"/>
            <a:r>
              <a:rPr lang="ru-RU" sz="2800" dirty="0">
                <a:solidFill>
                  <a:schemeClr val="bg1"/>
                </a:solidFill>
              </a:rPr>
              <a:t>в будь-</a:t>
            </a:r>
            <a:r>
              <a:rPr lang="ru-RU" sz="2800" dirty="0" err="1">
                <a:solidFill>
                  <a:schemeClr val="bg1"/>
                </a:solidFill>
              </a:rPr>
              <a:t>якому</a:t>
            </a:r>
            <a:r>
              <a:rPr lang="ru-RU" sz="2800" dirty="0">
                <a:solidFill>
                  <a:schemeClr val="bg1"/>
                </a:solidFill>
              </a:rPr>
              <a:t> </a:t>
            </a:r>
            <a:r>
              <a:rPr lang="ru-RU" sz="2800" dirty="0" smtClean="0">
                <a:solidFill>
                  <a:schemeClr val="bg1"/>
                </a:solidFill>
              </a:rPr>
              <a:t>многограннику </a:t>
            </a:r>
            <a:r>
              <a:rPr lang="ru-RU" sz="2800" dirty="0" err="1">
                <a:solidFill>
                  <a:schemeClr val="bg1"/>
                </a:solidFill>
              </a:rPr>
              <a:t>дорівнює</a:t>
            </a:r>
            <a:r>
              <a:rPr lang="ru-RU" sz="2800" dirty="0">
                <a:solidFill>
                  <a:schemeClr val="bg1"/>
                </a:solidFill>
              </a:rPr>
              <a:t> 2.</a:t>
            </a:r>
          </a:p>
          <a:p>
            <a:pPr algn="ctr"/>
            <a:r>
              <a:rPr lang="ru-RU" sz="3600" dirty="0">
                <a:solidFill>
                  <a:schemeClr val="bg1"/>
                </a:solidFill>
              </a:rPr>
              <a:t>Г + В </a:t>
            </a:r>
            <a:r>
              <a:rPr lang="ru-RU" sz="3600" dirty="0" smtClean="0">
                <a:solidFill>
                  <a:schemeClr val="bg1"/>
                </a:solidFill>
              </a:rPr>
              <a:t>- Р </a:t>
            </a:r>
            <a:r>
              <a:rPr lang="ru-RU" sz="3600" dirty="0">
                <a:solidFill>
                  <a:schemeClr val="bg1"/>
                </a:solidFill>
              </a:rPr>
              <a:t>= 2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7" y="332656"/>
            <a:ext cx="9144000" cy="2880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46716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442517792"/>
              </p:ext>
            </p:extLst>
          </p:nvPr>
        </p:nvGraphicFramePr>
        <p:xfrm>
          <a:off x="0" y="79375"/>
          <a:ext cx="9108504" cy="6761284"/>
        </p:xfrm>
        <a:graphic>
          <a:graphicData uri="http://schemas.openxmlformats.org/drawingml/2006/table">
            <a:tbl>
              <a:tblPr firstRow="1" bandRow="1">
                <a:tableStyleId>{284E427A-3D55-4303-BF80-6455036E1DE7}</a:tableStyleId>
              </a:tblPr>
              <a:tblGrid>
                <a:gridCol w="1420580"/>
                <a:gridCol w="1623519"/>
                <a:gridCol w="1522050"/>
                <a:gridCol w="1522050"/>
                <a:gridCol w="1522050"/>
                <a:gridCol w="1498255"/>
              </a:tblGrid>
              <a:tr h="166113">
                <a:tc rowSpan="2">
                  <a:txBody>
                    <a:bodyPr/>
                    <a:lstStyle/>
                    <a:p>
                      <a:pPr algn="ctr"/>
                      <a:r>
                        <a:rPr lang="ru-RU" sz="1400" dirty="0" err="1" smtClean="0"/>
                        <a:t>Правильний</a:t>
                      </a:r>
                      <a:r>
                        <a:rPr lang="ru-RU" sz="1400" dirty="0" smtClean="0"/>
                        <a:t> многогранник</a:t>
                      </a:r>
                    </a:p>
                    <a:p>
                      <a:pPr algn="ctr"/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Малюнок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Число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516808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Граней (Г)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Вершин (В)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Ребер (Р)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50000"/>
                        </a:lnSpc>
                      </a:pPr>
                      <a:r>
                        <a:rPr lang="ru-RU" sz="1700" dirty="0" smtClean="0"/>
                        <a:t> В - Р + Г = 2 </a:t>
                      </a:r>
                      <a:endParaRPr lang="ru-RU" sz="17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1153832">
                <a:tc>
                  <a:txBody>
                    <a:bodyPr/>
                    <a:lstStyle/>
                    <a:p>
                      <a:pPr algn="ctr">
                        <a:lnSpc>
                          <a:spcPct val="250000"/>
                        </a:lnSpc>
                      </a:pPr>
                      <a:r>
                        <a:rPr lang="uk-UA" sz="1900" dirty="0" smtClean="0"/>
                        <a:t>Тетраедр</a:t>
                      </a:r>
                      <a:endParaRPr lang="ru-RU" sz="19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uk-UA" sz="3200" dirty="0" smtClean="0"/>
                        <a:t>4</a:t>
                      </a:r>
                      <a:endParaRPr lang="ru-RU" sz="32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uk-UA" sz="3200" dirty="0" smtClean="0"/>
                        <a:t>4</a:t>
                      </a:r>
                      <a:endParaRPr lang="ru-RU" sz="32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uk-UA" sz="3200" dirty="0" smtClean="0"/>
                        <a:t>6</a:t>
                      </a:r>
                      <a:endParaRPr lang="ru-RU" sz="32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50000"/>
                        </a:lnSpc>
                      </a:pPr>
                      <a:r>
                        <a:rPr lang="uk-UA" sz="1800" dirty="0" smtClean="0"/>
                        <a:t>4-6+4=2</a:t>
                      </a:r>
                      <a:endParaRPr lang="ru-RU" sz="18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1153832">
                <a:tc>
                  <a:txBody>
                    <a:bodyPr/>
                    <a:lstStyle/>
                    <a:p>
                      <a:pPr algn="ctr">
                        <a:lnSpc>
                          <a:spcPct val="250000"/>
                        </a:lnSpc>
                      </a:pPr>
                      <a:r>
                        <a:rPr lang="uk-UA" sz="1900" dirty="0" smtClean="0"/>
                        <a:t>Гексаедр</a:t>
                      </a:r>
                      <a:endParaRPr lang="ru-RU" sz="19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uk-UA" sz="3200" dirty="0" smtClean="0"/>
                        <a:t>6</a:t>
                      </a:r>
                      <a:endParaRPr lang="ru-RU" sz="32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uk-UA" sz="3200" dirty="0" smtClean="0"/>
                        <a:t>8</a:t>
                      </a:r>
                      <a:endParaRPr lang="ru-RU" sz="32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uk-UA" sz="3200" dirty="0" smtClean="0"/>
                        <a:t>12</a:t>
                      </a:r>
                      <a:endParaRPr lang="ru-RU" sz="32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50000"/>
                        </a:lnSpc>
                      </a:pPr>
                      <a:r>
                        <a:rPr lang="uk-UA" sz="1800" dirty="0" smtClean="0"/>
                        <a:t>8-12+6=2</a:t>
                      </a:r>
                      <a:endParaRPr lang="ru-RU" sz="18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1153832">
                <a:tc>
                  <a:txBody>
                    <a:bodyPr/>
                    <a:lstStyle/>
                    <a:p>
                      <a:pPr algn="ctr">
                        <a:lnSpc>
                          <a:spcPct val="250000"/>
                        </a:lnSpc>
                      </a:pPr>
                      <a:r>
                        <a:rPr lang="uk-UA" sz="1900" dirty="0" smtClean="0"/>
                        <a:t>Октаедр</a:t>
                      </a:r>
                      <a:endParaRPr lang="ru-RU" sz="19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uk-UA" sz="3200" dirty="0" smtClean="0"/>
                        <a:t>8</a:t>
                      </a:r>
                      <a:endParaRPr lang="ru-RU" sz="32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uk-UA" sz="3200" dirty="0" smtClean="0"/>
                        <a:t>6</a:t>
                      </a:r>
                      <a:endParaRPr lang="ru-RU" sz="32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uk-UA" sz="3200" dirty="0" smtClean="0"/>
                        <a:t>12</a:t>
                      </a:r>
                      <a:endParaRPr lang="ru-RU" sz="32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50000"/>
                        </a:lnSpc>
                      </a:pPr>
                      <a:r>
                        <a:rPr lang="uk-UA" sz="1800" dirty="0" smtClean="0"/>
                        <a:t>6-12+8=2</a:t>
                      </a:r>
                      <a:endParaRPr lang="ru-RU" sz="18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1153832">
                <a:tc>
                  <a:txBody>
                    <a:bodyPr/>
                    <a:lstStyle/>
                    <a:p>
                      <a:pPr algn="ctr">
                        <a:lnSpc>
                          <a:spcPct val="250000"/>
                        </a:lnSpc>
                      </a:pPr>
                      <a:r>
                        <a:rPr lang="uk-UA" sz="1900" dirty="0" smtClean="0"/>
                        <a:t>Ікосаедр</a:t>
                      </a:r>
                      <a:endParaRPr lang="ru-RU" sz="19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uk-UA" sz="3200" dirty="0" smtClean="0"/>
                        <a:t>20</a:t>
                      </a:r>
                      <a:endParaRPr lang="ru-RU" sz="32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uk-UA" sz="3200" dirty="0" smtClean="0"/>
                        <a:t>12</a:t>
                      </a:r>
                      <a:endParaRPr lang="ru-RU" sz="32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uk-UA" sz="3200" dirty="0" smtClean="0"/>
                        <a:t>30</a:t>
                      </a:r>
                      <a:endParaRPr lang="ru-RU" sz="32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50000"/>
                        </a:lnSpc>
                      </a:pPr>
                      <a:r>
                        <a:rPr lang="uk-UA" sz="1800" dirty="0" smtClean="0"/>
                        <a:t>12-30+20=2</a:t>
                      </a:r>
                      <a:endParaRPr lang="ru-RU" sz="18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1153832">
                <a:tc>
                  <a:txBody>
                    <a:bodyPr/>
                    <a:lstStyle/>
                    <a:p>
                      <a:pPr algn="ctr">
                        <a:lnSpc>
                          <a:spcPct val="250000"/>
                        </a:lnSpc>
                      </a:pPr>
                      <a:r>
                        <a:rPr lang="uk-UA" sz="1900" dirty="0" smtClean="0"/>
                        <a:t>Додекаедр</a:t>
                      </a:r>
                      <a:endParaRPr lang="ru-RU" sz="19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uk-UA" sz="3200" dirty="0" smtClean="0"/>
                        <a:t>12</a:t>
                      </a:r>
                      <a:endParaRPr lang="ru-RU" sz="32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uk-UA" sz="3200" dirty="0" smtClean="0"/>
                        <a:t>20</a:t>
                      </a:r>
                      <a:endParaRPr lang="ru-RU" sz="32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uk-UA" sz="3200" dirty="0" smtClean="0"/>
                        <a:t>30</a:t>
                      </a:r>
                      <a:endParaRPr lang="ru-RU" sz="32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50000"/>
                        </a:lnSpc>
                      </a:pPr>
                      <a:r>
                        <a:rPr lang="uk-UA" sz="1800" dirty="0" smtClean="0"/>
                        <a:t>20-30+12=2</a:t>
                      </a:r>
                      <a:endParaRPr lang="ru-RU" sz="18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7801" y="908720"/>
            <a:ext cx="1276007" cy="11962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8686" y="2104991"/>
            <a:ext cx="1265122" cy="12001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3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8686" y="3289984"/>
            <a:ext cx="1265121" cy="11764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4" name="Picture 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8686" y="4466455"/>
            <a:ext cx="1265122" cy="12611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5" name="Picture 9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8686" y="5727649"/>
            <a:ext cx="1265122" cy="10297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98869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635896" y="1268760"/>
            <a:ext cx="5256584" cy="3888432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400" dirty="0"/>
              <a:t>Теорема </a:t>
            </a:r>
            <a:r>
              <a:rPr lang="ru-RU" sz="2400" dirty="0" err="1"/>
              <a:t>Ейлера</a:t>
            </a:r>
            <a:r>
              <a:rPr lang="ru-RU" sz="2400" dirty="0"/>
              <a:t> </a:t>
            </a:r>
            <a:r>
              <a:rPr lang="ru-RU" sz="2400" dirty="0" err="1"/>
              <a:t>відіграє</a:t>
            </a:r>
            <a:r>
              <a:rPr lang="ru-RU" sz="2400" dirty="0"/>
              <a:t> </a:t>
            </a:r>
            <a:r>
              <a:rPr lang="ru-RU" sz="2400" dirty="0" err="1"/>
              <a:t>величезну</a:t>
            </a:r>
            <a:r>
              <a:rPr lang="ru-RU" sz="2400" dirty="0"/>
              <a:t> роль в </a:t>
            </a:r>
            <a:r>
              <a:rPr lang="ru-RU" sz="2400" dirty="0" err="1"/>
              <a:t>математиці</a:t>
            </a:r>
            <a:r>
              <a:rPr lang="ru-RU" sz="2400" dirty="0"/>
              <a:t>. З </a:t>
            </a:r>
            <a:r>
              <a:rPr lang="ru-RU" sz="2400" dirty="0" err="1"/>
              <a:t>її</a:t>
            </a:r>
            <a:r>
              <a:rPr lang="ru-RU" sz="2400" dirty="0"/>
              <a:t> </a:t>
            </a:r>
            <a:r>
              <a:rPr lang="ru-RU" sz="2400" dirty="0" err="1"/>
              <a:t>допомогою</a:t>
            </a:r>
            <a:r>
              <a:rPr lang="ru-RU" sz="2400" dirty="0"/>
              <a:t> </a:t>
            </a:r>
            <a:r>
              <a:rPr lang="ru-RU" sz="2400" dirty="0" err="1"/>
              <a:t>було</a:t>
            </a:r>
            <a:r>
              <a:rPr lang="ru-RU" sz="2400" dirty="0"/>
              <a:t> доведено </a:t>
            </a:r>
            <a:r>
              <a:rPr lang="ru-RU" sz="2400" dirty="0" err="1"/>
              <a:t>величезна</a:t>
            </a:r>
            <a:r>
              <a:rPr lang="ru-RU" sz="2400" dirty="0"/>
              <a:t> </a:t>
            </a:r>
            <a:r>
              <a:rPr lang="ru-RU" sz="2400" dirty="0" err="1"/>
              <a:t>кількість</a:t>
            </a:r>
            <a:r>
              <a:rPr lang="ru-RU" sz="2400" dirty="0"/>
              <a:t> теорем. </a:t>
            </a:r>
            <a:r>
              <a:rPr lang="ru-RU" sz="2400" dirty="0" err="1"/>
              <a:t>Перебуваючи</a:t>
            </a:r>
            <a:r>
              <a:rPr lang="ru-RU" sz="2400" dirty="0"/>
              <a:t> в </a:t>
            </a:r>
            <a:r>
              <a:rPr lang="ru-RU" sz="2400" dirty="0" err="1"/>
              <a:t>центрі</a:t>
            </a:r>
            <a:r>
              <a:rPr lang="ru-RU" sz="2400" dirty="0"/>
              <a:t> </a:t>
            </a:r>
            <a:r>
              <a:rPr lang="ru-RU" sz="2400" dirty="0" err="1"/>
              <a:t>постійної</a:t>
            </a:r>
            <a:r>
              <a:rPr lang="ru-RU" sz="2400" dirty="0"/>
              <a:t> </a:t>
            </a:r>
            <a:r>
              <a:rPr lang="ru-RU" sz="2400" dirty="0" err="1"/>
              <a:t>уваги</a:t>
            </a:r>
            <a:r>
              <a:rPr lang="ru-RU" sz="2400" dirty="0"/>
              <a:t> з боку </a:t>
            </a:r>
            <a:r>
              <a:rPr lang="ru-RU" sz="2400" dirty="0" err="1"/>
              <a:t>математиків</a:t>
            </a:r>
            <a:r>
              <a:rPr lang="ru-RU" sz="2400" dirty="0"/>
              <a:t>, теорема </a:t>
            </a:r>
            <a:r>
              <a:rPr lang="ru-RU" sz="2400" dirty="0" err="1"/>
              <a:t>Ейлера</a:t>
            </a:r>
            <a:r>
              <a:rPr lang="ru-RU" sz="2400" dirty="0"/>
              <a:t> </a:t>
            </a:r>
            <a:r>
              <a:rPr lang="ru-RU" sz="2400" dirty="0" err="1"/>
              <a:t>отримала</a:t>
            </a:r>
            <a:r>
              <a:rPr lang="ru-RU" sz="2400" dirty="0"/>
              <a:t> </a:t>
            </a:r>
            <a:r>
              <a:rPr lang="ru-RU" sz="2400" dirty="0" err="1"/>
              <a:t>далекосяжні</a:t>
            </a:r>
            <a:r>
              <a:rPr lang="ru-RU" sz="2400" dirty="0"/>
              <a:t> </a:t>
            </a:r>
            <a:r>
              <a:rPr lang="ru-RU" sz="2400" dirty="0" err="1"/>
              <a:t>узагальнення</a:t>
            </a:r>
            <a:r>
              <a:rPr lang="ru-RU" sz="2400" dirty="0"/>
              <a:t>. </a:t>
            </a:r>
            <a:r>
              <a:rPr lang="ru-RU" sz="2400" dirty="0" err="1"/>
              <a:t>Більше</a:t>
            </a:r>
            <a:r>
              <a:rPr lang="ru-RU" sz="2400" dirty="0"/>
              <a:t> того, </a:t>
            </a:r>
            <a:r>
              <a:rPr lang="ru-RU" sz="2400" dirty="0" err="1"/>
              <a:t>ця</a:t>
            </a:r>
            <a:r>
              <a:rPr lang="ru-RU" sz="2400" dirty="0"/>
              <a:t> теорема </a:t>
            </a:r>
            <a:r>
              <a:rPr lang="ru-RU" sz="2400" dirty="0" err="1"/>
              <a:t>відкрила</a:t>
            </a:r>
            <a:r>
              <a:rPr lang="ru-RU" sz="2400" dirty="0"/>
              <a:t> </a:t>
            </a:r>
            <a:r>
              <a:rPr lang="ru-RU" sz="2400" dirty="0" err="1"/>
              <a:t>нову</a:t>
            </a:r>
            <a:r>
              <a:rPr lang="ru-RU" sz="2400" dirty="0"/>
              <a:t> главу в </a:t>
            </a:r>
            <a:r>
              <a:rPr lang="ru-RU" sz="2400" dirty="0" err="1"/>
              <a:t>математиці</a:t>
            </a:r>
            <a:r>
              <a:rPr lang="ru-RU" sz="2400" dirty="0"/>
              <a:t>, яка </a:t>
            </a:r>
            <a:r>
              <a:rPr lang="ru-RU" sz="2400" dirty="0" err="1"/>
              <a:t>називається</a:t>
            </a:r>
            <a:r>
              <a:rPr lang="ru-RU" sz="2400" dirty="0"/>
              <a:t> </a:t>
            </a:r>
            <a:r>
              <a:rPr lang="ru-RU" sz="2400" dirty="0" err="1" smtClean="0"/>
              <a:t>топологією</a:t>
            </a:r>
            <a:r>
              <a:rPr lang="ru-RU" sz="2400" smtClean="0"/>
              <a:t>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909568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ерспектива">
  <a:themeElements>
    <a:clrScheme name="Перспектива">
      <a:dk1>
        <a:sysClr val="windowText" lastClr="000000"/>
      </a:dk1>
      <a:lt1>
        <a:sysClr val="window" lastClr="FFFFFF"/>
      </a:lt1>
      <a:dk2>
        <a:srgbClr val="283138"/>
      </a:dk2>
      <a:lt2>
        <a:srgbClr val="FF8600"/>
      </a:lt2>
      <a:accent1>
        <a:srgbClr val="838D9B"/>
      </a:accent1>
      <a:accent2>
        <a:srgbClr val="D2610C"/>
      </a:accent2>
      <a:accent3>
        <a:srgbClr val="80716A"/>
      </a:accent3>
      <a:accent4>
        <a:srgbClr val="94147C"/>
      </a:accent4>
      <a:accent5>
        <a:srgbClr val="5D5AD2"/>
      </a:accent5>
      <a:accent6>
        <a:srgbClr val="6F6C7D"/>
      </a:accent6>
      <a:hlink>
        <a:srgbClr val="6187E3"/>
      </a:hlink>
      <a:folHlink>
        <a:srgbClr val="7B8EB8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Перспектив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alpha val="100000"/>
                <a:satMod val="160000"/>
                <a:lumMod val="105000"/>
              </a:schemeClr>
            </a:gs>
            <a:gs pos="41000">
              <a:schemeClr val="phClr">
                <a:tint val="57000"/>
                <a:satMod val="180000"/>
                <a:lumMod val="99000"/>
              </a:schemeClr>
            </a:gs>
            <a:gs pos="100000">
              <a:schemeClr val="phClr">
                <a:tint val="80000"/>
                <a:satMod val="200000"/>
                <a:lumMod val="10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atMod val="130000"/>
                <a:lumMod val="114000"/>
              </a:schemeClr>
            </a:gs>
            <a:gs pos="60000">
              <a:schemeClr val="phClr">
                <a:tint val="100000"/>
                <a:satMod val="106000"/>
                <a:lumMod val="110000"/>
              </a:schemeClr>
            </a:gs>
            <a:gs pos="100000">
              <a:schemeClr val="phClr"/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47625" dist="38100" dir="5400000" sy="98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woPt" dir="br">
              <a:rot lat="0" lon="0" rev="8700000"/>
            </a:lightRig>
          </a:scene3d>
          <a:sp3d prstMaterial="matte">
            <a:bevelT w="25400" h="53975"/>
          </a:sp3d>
        </a:effectStyle>
        <a:effectStyle>
          <a:effectLst>
            <a:reflection blurRad="12700" stA="24000" endPos="28000" dist="50800" dir="5400000" sy="-100000" rotWithShape="0"/>
          </a:effectLst>
          <a:scene3d>
            <a:camera prst="orthographicFront">
              <a:rot lat="0" lon="0" rev="0"/>
            </a:camera>
            <a:lightRig rig="threePt" dir="t">
              <a:rot lat="0" lon="0" rev="4800000"/>
            </a:lightRig>
          </a:scene3d>
          <a:sp3d>
            <a:bevelT w="6985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00000"/>
                <a:lumMod val="100000"/>
              </a:schemeClr>
            </a:gs>
            <a:gs pos="65000">
              <a:schemeClr val="phClr">
                <a:tint val="100000"/>
                <a:shade val="95000"/>
                <a:satMod val="100000"/>
                <a:lumMod val="100000"/>
              </a:schemeClr>
            </a:gs>
            <a:gs pos="100000">
              <a:schemeClr val="phClr">
                <a:tint val="88000"/>
                <a:shade val="100000"/>
                <a:satMod val="400000"/>
                <a:lumMod val="1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  <a:satMod val="90000"/>
              </a:schemeClr>
              <a:schemeClr val="phClr">
                <a:shade val="92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Perspective</Template>
  <TotalTime>358</TotalTime>
  <Words>126</Words>
  <Application>Microsoft Office PowerPoint</Application>
  <PresentationFormat>Экран (4:3)</PresentationFormat>
  <Paragraphs>38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Перспектива</vt:lpstr>
      <vt:lpstr>Леонард Ейлер</vt:lpstr>
      <vt:lpstr>В - число вершин опуклого багатогранника,  Р - число його ребер  Г - число граней.</vt:lpstr>
      <vt:lpstr>Презентация PowerPoint</vt:lpstr>
      <vt:lpstr>Теорема Ейлера відіграє величезну роль в математиці. З її допомогою було доведено величезна кількість теорем. Перебуваючи в центрі постійної уваги з боку математиків, теорема Ейлера отримала далекосяжні узагальнення. Більше того, ця теорема відкрила нову главу в математиці, яка називається топологією.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19</cp:revision>
  <dcterms:created xsi:type="dcterms:W3CDTF">2013-11-24T13:45:39Z</dcterms:created>
  <dcterms:modified xsi:type="dcterms:W3CDTF">2013-11-24T19:44:31Z</dcterms:modified>
</cp:coreProperties>
</file>