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8" r:id="rId4"/>
    <p:sldId id="258" r:id="rId5"/>
    <p:sldId id="259" r:id="rId6"/>
    <p:sldId id="265" r:id="rId7"/>
    <p:sldId id="270" r:id="rId8"/>
    <p:sldId id="262" r:id="rId9"/>
    <p:sldId id="264" r:id="rId10"/>
    <p:sldId id="261" r:id="rId11"/>
    <p:sldId id="260" r:id="rId12"/>
    <p:sldId id="263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CC0066"/>
    <a:srgbClr val="FF0066"/>
    <a:srgbClr val="FF6699"/>
    <a:srgbClr val="008000"/>
    <a:srgbClr val="800000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0639-82BF-4858-919B-277E0B3CEB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4E1CF-71FF-4F90-9BBE-F296AA111B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20B11-1ABE-48F4-92FB-89C59681E5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EC6D3-2330-4877-A005-52A9A5382C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84DF-EAA0-4EDD-AEA4-A983C78E9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8F01C-2474-4DD1-A722-8F8B890B86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81115-5E9C-4428-89E6-FF6AECC7C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78C2B-2374-434D-A652-5801F81A3B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90D3-B845-4409-9FAA-E74C153CE1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84471-05EE-4D9D-BE94-B97189C789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EA7D9-C275-4FA6-8C35-0FA67E946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66C3CE68-3284-4D5D-ABF8-2B96D58744D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5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0%B0%D1%83%D0%BD%D0%B4-%D0%91%D1%80%D1%83%D0%B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D%D1%8C%D1%8E-%D0%94%D0%B6%D0%B5%D1%80%D1%81%D1%96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.A. Mocart - Muzyka Angelo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Закладка 1" time="0"/>
                  </p14:bmkLst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6228184" y="4221088"/>
            <a:ext cx="2016224" cy="2016224"/>
          </a:xfrm>
          <a:prstGeom prst="rect">
            <a:avLst/>
          </a:prstGeom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i="1">
                <a:latin typeface="Monotype Corsiva" pitchFamily="66" charset="0"/>
              </a:rPr>
              <a:t>Тодось Степанович Осьмачка</a:t>
            </a:r>
            <a:endParaRPr lang="ru-RU" sz="4800" b="1" i="1">
              <a:latin typeface="Monotype Corsiva" pitchFamily="66" charset="0"/>
            </a:endParaRP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628775"/>
            <a:ext cx="2808288" cy="39608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uk-UA"/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1"/>
            <a:ext cx="4392686" cy="3124944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Народився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Тодось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Осьмачка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4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травня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1895 року в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селі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Куцівка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Черкащині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родині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сільського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робітника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Степана,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який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працював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у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маєтку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поміщика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Терещенка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а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потім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самотужки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здобув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фах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славу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хорошого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ветеринара. </a:t>
            </a:r>
          </a:p>
        </p:txBody>
      </p:sp>
      <p:pic>
        <p:nvPicPr>
          <p:cNvPr id="13326" name="Picture 14" descr="Осьмачка Тодось. Фото. Портре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827088" y="1484313"/>
            <a:ext cx="3125787" cy="4525962"/>
          </a:xfrm>
          <a:noFill/>
          <a:ln/>
        </p:spPr>
      </p:pic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3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229600" cy="4525962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ru-RU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1943 року у Львові він видає свою четверту книжку "Сучасникам". 1944 року Осьмачка пише повість "Старший боярин" - першу світлу книгу, позбавлену страшних картин пекельного та жорстокого життя. </a:t>
            </a:r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363272" cy="5649491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chemeClr val="bg1"/>
                </a:solidFill>
              </a:rPr>
              <a:t>  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Останньою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книгою </a:t>
            </a:r>
            <a:r>
              <a:rPr lang="ru-RU" dirty="0" err="1">
                <a:solidFill>
                  <a:schemeClr val="bg1"/>
                </a:solidFill>
              </a:rPr>
              <a:t>Осьмачки</a:t>
            </a:r>
            <a:r>
              <a:rPr lang="ru-RU" dirty="0">
                <a:solidFill>
                  <a:schemeClr val="bg1"/>
                </a:solidFill>
              </a:rPr>
              <a:t>, яка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надрукована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підрадянській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збірка</a:t>
            </a:r>
            <a:r>
              <a:rPr lang="ru-RU" dirty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Клекіт</a:t>
            </a:r>
            <a:r>
              <a:rPr lang="ru-RU" dirty="0">
                <a:solidFill>
                  <a:schemeClr val="bg1"/>
                </a:solidFill>
              </a:rPr>
              <a:t>" (</a:t>
            </a:r>
            <a:r>
              <a:rPr lang="ru-RU" dirty="0" err="1">
                <a:solidFill>
                  <a:schemeClr val="bg1"/>
                </a:solidFill>
              </a:rPr>
              <a:t>Київ</a:t>
            </a:r>
            <a:r>
              <a:rPr lang="ru-RU" dirty="0">
                <a:solidFill>
                  <a:schemeClr val="bg1"/>
                </a:solidFill>
              </a:rPr>
              <a:t>, 1929). Вона </a:t>
            </a:r>
            <a:r>
              <a:rPr lang="ru-RU" dirty="0" err="1" smtClean="0">
                <a:solidFill>
                  <a:schemeClr val="bg1"/>
                </a:solidFill>
              </a:rPr>
              <a:t>побачила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світ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розпал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підготовки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процесу</a:t>
            </a:r>
            <a:r>
              <a:rPr lang="ru-RU" dirty="0">
                <a:solidFill>
                  <a:schemeClr val="bg1"/>
                </a:solidFill>
              </a:rPr>
              <a:t> над </a:t>
            </a:r>
            <a:r>
              <a:rPr lang="ru-RU" dirty="0" err="1">
                <a:solidFill>
                  <a:schemeClr val="bg1"/>
                </a:solidFill>
              </a:rPr>
              <a:t>українською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інтелігенцією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Спілкою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Визволення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, коли </a:t>
            </a:r>
            <a:r>
              <a:rPr lang="ru-RU" dirty="0" err="1">
                <a:solidFill>
                  <a:schemeClr val="bg1"/>
                </a:solidFill>
              </a:rPr>
              <a:t>ідеологічний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прес</a:t>
            </a:r>
            <a:r>
              <a:rPr lang="ru-RU" dirty="0">
                <a:solidFill>
                  <a:schemeClr val="bg1"/>
                </a:solidFill>
              </a:rPr>
              <a:t> затискав </a:t>
            </a:r>
            <a:r>
              <a:rPr lang="ru-RU" dirty="0" err="1">
                <a:solidFill>
                  <a:schemeClr val="bg1"/>
                </a:solidFill>
              </a:rPr>
              <a:t>індивідуальну</a:t>
            </a:r>
            <a:r>
              <a:rPr lang="ru-RU" dirty="0">
                <a:solidFill>
                  <a:schemeClr val="bg1"/>
                </a:solidFill>
              </a:rPr>
              <a:t> свободу </a:t>
            </a:r>
            <a:r>
              <a:rPr lang="ru-RU" dirty="0" err="1">
                <a:solidFill>
                  <a:schemeClr val="bg1"/>
                </a:solidFill>
              </a:rPr>
              <a:t>творчості</a:t>
            </a:r>
            <a:r>
              <a:rPr lang="ru-RU" dirty="0">
                <a:solidFill>
                  <a:schemeClr val="bg1"/>
                </a:solidFill>
              </a:rPr>
              <a:t>, до абсурду </a:t>
            </a:r>
            <a:r>
              <a:rPr lang="ru-RU" dirty="0" err="1">
                <a:solidFill>
                  <a:schemeClr val="bg1"/>
                </a:solidFill>
              </a:rPr>
              <a:t>були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розпалені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літературні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суперечки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липня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1961 року на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одній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з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вулиць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Мюнхена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він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упав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під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ударом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нервового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паралічу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Стараннями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друзів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його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літаком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перевозять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до США і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кладуть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лікування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психіатричну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лікарню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"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Пілгрім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Стейт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Госпітал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"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поблизу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Нью-Йорка. </a:t>
            </a:r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Та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вийти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з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госпіталю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хворому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поетові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який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вимріював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нову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збірку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поезій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і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афоризмів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"Людина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між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свідомістю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і природою", не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судилося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7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вересня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1962 року на 67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році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життя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Тодось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Осьмачка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помер. </a:t>
            </a:r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Похований на українському православному цвинтарі у </a:t>
            </a:r>
            <a:r>
              <a:rPr lang="uk-UA" b="1" i="1" dirty="0" err="1">
                <a:effectLst>
                  <a:outerShdw blurRad="38100" dist="38100" dir="2700000" algn="tl">
                    <a:srgbClr val="C0C0C0"/>
                  </a:outerShdw>
                </a:effectLst>
                <a:hlinkClick r:id="rId3" tooltip="Баунд-Брук"/>
              </a:rPr>
              <a:t>Баунд-Бруку</a:t>
            </a:r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штат </a:t>
            </a:r>
            <a:r>
              <a:rPr lang="uk-UA" b="1" i="1" dirty="0" err="1">
                <a:effectLst>
                  <a:outerShdw blurRad="38100" dist="38100" dir="2700000" algn="tl">
                    <a:srgbClr val="C0C0C0"/>
                  </a:outerShdw>
                </a:effectLst>
                <a:hlinkClick r:id="rId4" tooltip="Нью-Джерсі"/>
              </a:rPr>
              <a:t>Нью-Джерсі</a:t>
            </a:r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dirty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</a:t>
            </a:r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95288" y="33338"/>
            <a:ext cx="7416800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ОСНОВНІ ТВОРИ: </a:t>
            </a: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tabLst>
                <a:tab pos="457200" algn="l"/>
              </a:tabLst>
            </a:pP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tabLst>
                <a:tab pos="457200" algn="l"/>
              </a:tabLst>
            </a:pPr>
            <a:r>
              <a:rPr lang="ru-RU" sz="1600" b="1">
                <a:solidFill>
                  <a:schemeClr val="bg1"/>
                </a:solidFill>
                <a:effectLst/>
              </a:rPr>
              <a:t> </a:t>
            </a:r>
            <a:r>
              <a:rPr lang="uk-UA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Книги поезій</a:t>
            </a: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: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tabLst>
                <a:tab pos="457200" algn="l"/>
              </a:tabLst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Круча, 1922 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457200" algn="l"/>
              </a:tabLst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Скитські вогні, 1925 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457200" algn="l"/>
              </a:tabLst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Клекіт, 1929 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457200" algn="l"/>
              </a:tabLst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Сучасникам 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457200" algn="l"/>
              </a:tabLst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Поет, 1947, 1954 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457200" algn="l"/>
              </a:tabLst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Китиці часу, 1953 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457200" algn="l"/>
              </a:tabLst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Із-під світу, 1954 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457200" algn="l"/>
              </a:tabLst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Повісті: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tabLst>
                <a:tab pos="457200" algn="l"/>
              </a:tabLst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Старший боярин, 1946 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457200" algn="l"/>
              </a:tabLst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 до двору, 1951 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457200" algn="l"/>
              </a:tabLst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Ротонда душогубців, 1956 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457200" algn="l"/>
              </a:tabLst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Оповідання: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tabLst>
                <a:tab pos="457200" algn="l"/>
              </a:tabLst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Психічна розрядка 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457200" algn="l"/>
              </a:tabLst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          </a:t>
            </a:r>
            <a:endParaRPr lang="uk-UA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 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 великого гурту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своїх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дітей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батько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спромігся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середню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лише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найстаршому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синові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Тодосю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Вищу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Осьмачка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здобував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уже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самотушки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молоду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Осьмачка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вчителював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народних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школах. </a:t>
            </a:r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Куцівка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Черкащині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здобув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середню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Писати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поеми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розпочав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школі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У 20-х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pp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закінчив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Київський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інститут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народної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працював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учителем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київських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школах,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увійшов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літературного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угрупування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«Ланка».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Видав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три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збірки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поезій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«Круча» (1922), 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Скитські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вогні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(1925), 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Клекіт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(1929). З 1920 року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інструктор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підготовки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робітників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Кременчуг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dirty="0" smtClean="0">
                <a:solidFill>
                  <a:schemeClr val="bg1"/>
                </a:solidFill>
              </a:rPr>
              <a:t>З першу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членом </a:t>
            </a:r>
            <a:r>
              <a:rPr lang="ru-RU" dirty="0" err="1">
                <a:solidFill>
                  <a:schemeClr val="bg1"/>
                </a:solidFill>
              </a:rPr>
              <a:t>Асоціації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Письменників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АСПИС</a:t>
            </a:r>
            <a:r>
              <a:rPr lang="ru-RU" dirty="0">
                <a:solidFill>
                  <a:schemeClr val="bg1"/>
                </a:solidFill>
              </a:rPr>
              <a:t>), яку </a:t>
            </a:r>
            <a:r>
              <a:rPr lang="ru-RU" dirty="0" err="1">
                <a:solidFill>
                  <a:schemeClr val="bg1"/>
                </a:solidFill>
              </a:rPr>
              <a:t>очолював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Микола</a:t>
            </a:r>
            <a:r>
              <a:rPr lang="ru-RU" dirty="0">
                <a:solidFill>
                  <a:schemeClr val="bg1"/>
                </a:solidFill>
              </a:rPr>
              <a:t> Зеров, а </a:t>
            </a:r>
            <a:r>
              <a:rPr lang="ru-RU" dirty="0" err="1">
                <a:solidFill>
                  <a:schemeClr val="bg1"/>
                </a:solidFill>
              </a:rPr>
              <a:t>потім</a:t>
            </a:r>
            <a:r>
              <a:rPr lang="ru-RU" dirty="0">
                <a:solidFill>
                  <a:schemeClr val="bg1"/>
                </a:solidFill>
              </a:rPr>
              <a:t> "Ланки" (МАРС), до </a:t>
            </a:r>
            <a:r>
              <a:rPr lang="ru-RU" dirty="0" err="1">
                <a:solidFill>
                  <a:schemeClr val="bg1"/>
                </a:solidFill>
              </a:rPr>
              <a:t>якої</a:t>
            </a:r>
            <a:r>
              <a:rPr lang="ru-RU" dirty="0">
                <a:solidFill>
                  <a:schemeClr val="bg1"/>
                </a:solidFill>
              </a:rPr>
              <a:t> входили Г</a:t>
            </a:r>
            <a:r>
              <a:rPr lang="ru-RU" dirty="0" smtClean="0">
                <a:solidFill>
                  <a:schemeClr val="bg1"/>
                </a:solidFill>
              </a:rPr>
              <a:t>. Косинка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найближчий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товариш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Осьмачки</a:t>
            </a:r>
            <a:r>
              <a:rPr lang="ru-RU" dirty="0">
                <a:solidFill>
                  <a:schemeClr val="bg1"/>
                </a:solidFill>
              </a:rPr>
              <a:t>), Б</a:t>
            </a:r>
            <a:r>
              <a:rPr lang="ru-RU" dirty="0" smtClean="0">
                <a:solidFill>
                  <a:schemeClr val="bg1"/>
                </a:solidFill>
              </a:rPr>
              <a:t>. Антоненко-Давидович</a:t>
            </a:r>
            <a:r>
              <a:rPr lang="ru-RU" dirty="0">
                <a:solidFill>
                  <a:schemeClr val="bg1"/>
                </a:solidFill>
              </a:rPr>
              <a:t>, Є</a:t>
            </a:r>
            <a:r>
              <a:rPr lang="ru-RU" dirty="0" smtClean="0">
                <a:solidFill>
                  <a:schemeClr val="bg1"/>
                </a:solidFill>
              </a:rPr>
              <a:t>. Плужник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                        В. </a:t>
            </a:r>
            <a:r>
              <a:rPr lang="ru-RU" dirty="0" err="1" smtClean="0">
                <a:solidFill>
                  <a:schemeClr val="bg1"/>
                </a:solidFill>
              </a:rPr>
              <a:t>Підмогильний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Перша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збірка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поезій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Т.Осьмачки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"Круча"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з'явилася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друком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1922 року,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засвідчивши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"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може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одну з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найнадійніших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сил", писав С</a:t>
            </a:r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Єфремов</a:t>
            </a:r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"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Історії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українського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писеменцтва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".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Її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відзначала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глибина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образності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блискуча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народна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мова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та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епічний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стиль дум. </a:t>
            </a:r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61198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Друга книжка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поезій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Скитські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вогні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фактично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стала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гімном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українському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степові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     Гей, степе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    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підпер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ріками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моря,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    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щоб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схитнулися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вони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     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ниви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хлібороба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    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запалив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дзвінкі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вогні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     великих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сизих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рос,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    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ринків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падають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—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     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вічний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покос...</a:t>
            </a:r>
            <a:r>
              <a:rPr lang="ru-RU" dirty="0">
                <a:solidFill>
                  <a:schemeClr val="bg1"/>
                </a:solidFill>
              </a:rPr>
              <a:t>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dirty="0"/>
              <a:t>  </a:t>
            </a:r>
            <a:r>
              <a:rPr lang="ru-RU" sz="4000" b="1" dirty="0" err="1">
                <a:solidFill>
                  <a:schemeClr val="bg1"/>
                </a:solidFill>
              </a:rPr>
              <a:t>Третьою</a:t>
            </a:r>
            <a:r>
              <a:rPr lang="ru-RU" sz="4000" b="1" dirty="0">
                <a:solidFill>
                  <a:schemeClr val="bg1"/>
                </a:solidFill>
              </a:rPr>
              <a:t> — і </a:t>
            </a:r>
            <a:r>
              <a:rPr lang="ru-RU" sz="4000" b="1" dirty="0" err="1">
                <a:solidFill>
                  <a:schemeClr val="bg1"/>
                </a:solidFill>
              </a:rPr>
              <a:t>останньою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радянській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Україні</a:t>
            </a:r>
            <a:r>
              <a:rPr lang="ru-RU" sz="4000" b="1" dirty="0">
                <a:solidFill>
                  <a:schemeClr val="bg1"/>
                </a:solidFill>
              </a:rPr>
              <a:t> — </a:t>
            </a:r>
            <a:r>
              <a:rPr lang="ru-RU" sz="4000" b="1" dirty="0" err="1">
                <a:solidFill>
                  <a:schemeClr val="bg1"/>
                </a:solidFill>
              </a:rPr>
              <a:t>була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збірка</a:t>
            </a:r>
            <a:r>
              <a:rPr lang="ru-RU" sz="4000" b="1" dirty="0">
                <a:solidFill>
                  <a:schemeClr val="bg1"/>
                </a:solidFill>
              </a:rPr>
              <a:t> «</a:t>
            </a:r>
            <a:r>
              <a:rPr lang="ru-RU" sz="4000" b="1" dirty="0" err="1">
                <a:solidFill>
                  <a:schemeClr val="bg1"/>
                </a:solidFill>
              </a:rPr>
              <a:t>Клекіт</a:t>
            </a:r>
            <a:r>
              <a:rPr lang="ru-RU" sz="4000" b="1" dirty="0">
                <a:solidFill>
                  <a:schemeClr val="bg1"/>
                </a:solidFill>
              </a:rPr>
              <a:t>», у </a:t>
            </a:r>
            <a:r>
              <a:rPr lang="ru-RU" sz="4000" b="1" dirty="0" err="1">
                <a:solidFill>
                  <a:schemeClr val="bg1"/>
                </a:solidFill>
              </a:rPr>
              <a:t>якій</a:t>
            </a:r>
            <a:r>
              <a:rPr lang="ru-RU" sz="4000" b="1" dirty="0">
                <a:solidFill>
                  <a:schemeClr val="bg1"/>
                </a:solidFill>
              </a:rPr>
              <a:t> посилились </a:t>
            </a:r>
            <a:r>
              <a:rPr lang="ru-RU" sz="4000" b="1" dirty="0" err="1">
                <a:solidFill>
                  <a:schemeClr val="bg1"/>
                </a:solidFill>
              </a:rPr>
              <a:t>настрої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самотності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змученості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душі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розпачу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своїх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мандрівках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світу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він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ніколи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не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зупинявся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переслідуваний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немов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хворобою, страхом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розправи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над ним агентами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КДБ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Переїхавши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Німеччини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до США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Тодось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Осьмачка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прагне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зосередитися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творчих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справах.</a:t>
            </a:r>
            <a:r>
              <a:rPr lang="ru-RU" sz="3600" b="1" dirty="0">
                <a:solidFill>
                  <a:srgbClr val="CC0066"/>
                </a:solidFill>
              </a:rPr>
              <a:t> </a:t>
            </a:r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Активно </a:t>
            </a:r>
            <a:r>
              <a:rPr lang="ru-RU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співпрацював</a:t>
            </a: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 </a:t>
            </a:r>
            <a:r>
              <a:rPr lang="ru-RU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організацією</a:t>
            </a: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письменників</a:t>
            </a:r>
            <a:r>
              <a:rPr lang="ru-RU" sz="3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</a:t>
            </a:r>
            <a:r>
              <a:rPr lang="ru-RU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емігрантів</a:t>
            </a: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«</a:t>
            </a:r>
            <a:r>
              <a:rPr lang="ru-RU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Мистецький</a:t>
            </a: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український</a:t>
            </a: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рух</a:t>
            </a: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(МУР). </a:t>
            </a:r>
            <a:r>
              <a:rPr lang="ru-RU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Здійснив</a:t>
            </a: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блискучі</a:t>
            </a: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переклади</a:t>
            </a: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із</a:t>
            </a: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О. Уайльда та У </a:t>
            </a:r>
            <a:r>
              <a:rPr lang="ru-RU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Шекспіра</a:t>
            </a:r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3600" dirty="0">
                <a:solidFill>
                  <a:srgbClr val="990033"/>
                </a:solidFill>
              </a:rPr>
              <a:t> </a:t>
            </a:r>
            <a:br>
              <a:rPr lang="ru-RU" sz="3600" dirty="0">
                <a:solidFill>
                  <a:srgbClr val="990033"/>
                </a:solidFill>
              </a:rPr>
            </a:br>
            <a:r>
              <a:rPr lang="ru-RU" sz="3600" dirty="0">
                <a:solidFill>
                  <a:srgbClr val="990033"/>
                </a:solidFill>
              </a:rPr>
              <a:t/>
            </a:r>
            <a:br>
              <a:rPr lang="ru-RU" sz="3600" dirty="0">
                <a:solidFill>
                  <a:srgbClr val="990033"/>
                </a:solidFill>
              </a:rPr>
            </a:br>
            <a:endParaRPr lang="ru-RU" sz="36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586</Words>
  <Application>Microsoft Office PowerPoint</Application>
  <PresentationFormat>Экран (4:3)</PresentationFormat>
  <Paragraphs>34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Тодось Степанович Осьмачка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Тодось Степанович Осьмачка</dc:title>
  <dc:creator>Bill</dc:creator>
  <cp:lastModifiedBy>admin</cp:lastModifiedBy>
  <cp:revision>24</cp:revision>
  <dcterms:created xsi:type="dcterms:W3CDTF">2008-01-03T16:42:36Z</dcterms:created>
  <dcterms:modified xsi:type="dcterms:W3CDTF">2013-12-01T12:54:43Z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000800f41c0000000000010250600207f5200358026400</vt:lpwstr>
  </property>
</Properties>
</file>