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73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02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школа\theme\fon_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39552" y="2348880"/>
            <a:ext cx="5112568" cy="792088"/>
          </a:xfr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2800" b="1" kern="1200" dirty="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uk-UA" noProof="0" dirty="0" smtClean="0"/>
              <a:t>“</a:t>
            </a:r>
            <a:r>
              <a:rPr lang="ru-RU" noProof="0" dirty="0" smtClean="0"/>
              <a:t>Название</a:t>
            </a:r>
            <a:r>
              <a:rPr lang="uk-UA" noProof="0" dirty="0" smtClean="0"/>
              <a:t>”</a:t>
            </a:r>
            <a:r>
              <a:rPr lang="ru-RU" noProof="0" dirty="0" smtClean="0"/>
              <a:t> 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3528" y="1628800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Segoe Print" pitchFamily="2" charset="0"/>
              </a:rPr>
              <a:t>Доклад</a:t>
            </a:r>
            <a:r>
              <a:rPr lang="ru-RU" sz="2800" baseline="0" dirty="0" smtClean="0">
                <a:latin typeface="Segoe Print" pitchFamily="2" charset="0"/>
              </a:rPr>
              <a:t> на тему</a:t>
            </a:r>
            <a:r>
              <a:rPr lang="ru-RU" sz="2800" dirty="0" smtClean="0">
                <a:latin typeface="Segoe Print" pitchFamily="2" charset="0"/>
              </a:rPr>
              <a:t>:</a:t>
            </a:r>
            <a:endParaRPr lang="ru-RU" sz="2800" dirty="0">
              <a:latin typeface="Segoe Print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35699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Segoe Print" pitchFamily="2" charset="0"/>
              </a:rPr>
              <a:t>Подготовил:</a:t>
            </a: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1835696" y="3861048"/>
            <a:ext cx="3600400" cy="648072"/>
          </a:xfrm>
        </p:spPr>
        <p:txBody>
          <a:bodyPr>
            <a:noAutofit/>
          </a:bodyPr>
          <a:lstStyle>
            <a:lvl1pPr>
              <a:buNone/>
              <a:defRPr lang="ru-RU" sz="2400" b="1" kern="1200" noProof="0" dirty="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1pPr>
            <a:lvl5pPr>
              <a:buNone/>
              <a:defRPr/>
            </a:lvl5pPr>
          </a:lstStyle>
          <a:p>
            <a:r>
              <a:rPr lang="ru-RU" dirty="0" smtClean="0"/>
              <a:t>Фамилия И.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2195736" y="5085184"/>
            <a:ext cx="4680520" cy="936104"/>
          </a:xfrm>
        </p:spPr>
        <p:txBody>
          <a:bodyPr/>
          <a:lstStyle>
            <a:lvl1pPr algn="ctr">
              <a:lnSpc>
                <a:spcPct val="100000"/>
              </a:lnSpc>
              <a:buNone/>
              <a:defRPr b="1" i="0" u="none" baseline="0">
                <a:effectLst/>
                <a:latin typeface="Segoe Print" pitchFamily="2" charset="0"/>
              </a:defRPr>
            </a:lvl1pPr>
          </a:lstStyle>
          <a:p>
            <a:pPr lvl="0"/>
            <a:r>
              <a:rPr lang="ru-RU" dirty="0" smtClean="0"/>
              <a:t>По какому предмету?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5" name="Rectangle 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6" name="Rectangle 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/>
          <a:p>
            <a:pPr lvl="0"/>
            <a:r>
              <a:rPr lang="ru-RU" noProof="0" smtClean="0"/>
              <a:t>Вставка клипа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6929486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214554"/>
            <a:ext cx="7772400" cy="1362075"/>
          </a:xfrm>
        </p:spPr>
        <p:txBody>
          <a:bodyPr anchor="t"/>
          <a:lstStyle>
            <a:lvl1pPr algn="ctr">
              <a:defRPr sz="4000" b="1" cap="none">
                <a:latin typeface="Segoe Print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3786191"/>
            <a:ext cx="7772400" cy="71438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691276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684076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3050"/>
            <a:ext cx="2421905" cy="10677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476672"/>
            <a:ext cx="5173414" cy="56494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340768"/>
            <a:ext cx="3008313" cy="47853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331640" y="1412776"/>
            <a:ext cx="6253162" cy="2333625"/>
          </a:xfrm>
        </p:spPr>
        <p:txBody>
          <a:bodyPr>
            <a:normAutofit fontScale="90000"/>
          </a:bodyPr>
          <a:lstStyle/>
          <a:p>
            <a:r>
              <a:rPr lang="uk-UA" b="1" cap="all" dirty="0" smtClean="0"/>
              <a:t>семантика та </a:t>
            </a:r>
            <a:r>
              <a:rPr lang="uk-UA" b="1" cap="all" dirty="0" err="1" smtClean="0"/>
              <a:t>функціЇ</a:t>
            </a:r>
            <a:r>
              <a:rPr lang="uk-UA" b="1" cap="all" dirty="0" smtClean="0"/>
              <a:t> ПОРІВНЯНЬ І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cap="all" dirty="0" smtClean="0"/>
              <a:t>ЗВЕРТАНЬ У мові українських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cap="all" dirty="0" smtClean="0"/>
              <a:t>НАРОДНИХ Пісень про кохання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4427984" y="4725144"/>
            <a:ext cx="6249987" cy="1285875"/>
          </a:xfrm>
        </p:spPr>
        <p:txBody>
          <a:bodyPr>
            <a:normAutofit/>
          </a:bodyPr>
          <a:lstStyle/>
          <a:p>
            <a:r>
              <a:rPr lang="uk-UA" sz="4000" b="1" cap="all" dirty="0" smtClean="0">
                <a:latin typeface="+mj-lt"/>
                <a:ea typeface="+mj-ea"/>
                <a:cs typeface="+mj-cs"/>
              </a:rPr>
              <a:t>УКРАЇНСЬКА МОВА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П'ята</a:t>
            </a:r>
            <a:r>
              <a:rPr lang="uk-UA" dirty="0" smtClean="0"/>
              <a:t> </a:t>
            </a:r>
            <a:r>
              <a:rPr lang="uk-UA" b="1" dirty="0" smtClean="0"/>
              <a:t>група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/>
              <a:t>Наприклад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q"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«Да у </a:t>
            </a:r>
            <a:r>
              <a:rPr lang="ru-RU" dirty="0" err="1" smtClean="0"/>
              <a:t>тії</a:t>
            </a:r>
            <a:r>
              <a:rPr lang="ru-RU" dirty="0" smtClean="0"/>
              <a:t> </a:t>
            </a:r>
            <a:r>
              <a:rPr lang="ru-RU" dirty="0" err="1" smtClean="0"/>
              <a:t>брівоньки</a:t>
            </a:r>
            <a:r>
              <a:rPr lang="ru-RU" dirty="0" smtClean="0"/>
              <a:t> </a:t>
            </a:r>
            <a:r>
              <a:rPr lang="ru-RU" dirty="0" err="1" smtClean="0"/>
              <a:t>чорні</a:t>
            </a:r>
            <a:r>
              <a:rPr lang="ru-RU" dirty="0" smtClean="0"/>
              <a:t>, </a:t>
            </a:r>
            <a:r>
              <a:rPr lang="ru-RU" i="1" dirty="0" smtClean="0"/>
              <a:t>як </a:t>
            </a:r>
            <a:r>
              <a:rPr lang="ru-RU" i="1" dirty="0" err="1" smtClean="0"/>
              <a:t>шнурочок</a:t>
            </a:r>
            <a:r>
              <a:rPr lang="ru-RU" dirty="0" smtClean="0"/>
              <a:t>» ;</a:t>
            </a:r>
          </a:p>
          <a:p>
            <a:pPr>
              <a:buNone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«Ой не так </a:t>
            </a:r>
            <a:r>
              <a:rPr lang="ru-RU" dirty="0" err="1" smtClean="0"/>
              <a:t>личко</a:t>
            </a:r>
            <a:r>
              <a:rPr lang="ru-RU" dirty="0" smtClean="0"/>
              <a:t>, як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самий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i="1" dirty="0" err="1" smtClean="0"/>
              <a:t>Мов</a:t>
            </a:r>
            <a:r>
              <a:rPr lang="ru-RU" i="1" dirty="0" smtClean="0"/>
              <a:t> на </a:t>
            </a:r>
            <a:r>
              <a:rPr lang="ru-RU" i="1" dirty="0" err="1" smtClean="0"/>
              <a:t>папері</a:t>
            </a:r>
            <a:r>
              <a:rPr lang="ru-RU" i="1" dirty="0" smtClean="0"/>
              <a:t> написаний...» 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2636912"/>
            <a:ext cx="6840760" cy="1143000"/>
          </a:xfrm>
        </p:spPr>
        <p:txBody>
          <a:bodyPr/>
          <a:lstStyle/>
          <a:p>
            <a:r>
              <a:rPr lang="uk-UA" dirty="0" smtClean="0"/>
              <a:t>Тематичні групи звертань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Коло сіней, коло хати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Дівчинонько</a:t>
            </a:r>
            <a:r>
              <a:rPr lang="uk-UA" i="1" dirty="0" smtClean="0"/>
              <a:t>, серце моє!</a:t>
            </a:r>
            <a:endParaRPr lang="uk-UA" dirty="0" smtClean="0"/>
          </a:p>
          <a:p>
            <a:pPr algn="ctr">
              <a:buNone/>
            </a:pPr>
            <a:r>
              <a:rPr lang="uk-UA" dirty="0" smtClean="0"/>
              <a:t>Сподобалось личко твоє;</a:t>
            </a:r>
          </a:p>
          <a:p>
            <a:pPr algn="ctr">
              <a:buNone/>
            </a:pPr>
            <a:r>
              <a:rPr lang="uk-UA" dirty="0" smtClean="0"/>
              <a:t>Не так личко, як ті </a:t>
            </a:r>
            <a:r>
              <a:rPr lang="uk-UA" dirty="0" smtClean="0"/>
              <a:t>очі:</a:t>
            </a:r>
            <a:endParaRPr lang="uk-UA" dirty="0" smtClean="0"/>
          </a:p>
          <a:p>
            <a:pPr algn="ctr">
              <a:buNone/>
            </a:pPr>
            <a:r>
              <a:rPr lang="uk-UA" dirty="0" smtClean="0"/>
              <a:t>Мусив прийти опівночі;</a:t>
            </a:r>
          </a:p>
          <a:p>
            <a:pPr algn="ctr">
              <a:buNone/>
            </a:pPr>
            <a:r>
              <a:rPr lang="uk-UA" dirty="0" smtClean="0"/>
              <a:t>Не так очі, як ті брови,</a:t>
            </a:r>
          </a:p>
          <a:p>
            <a:pPr algn="ctr">
              <a:buNone/>
            </a:pPr>
            <a:r>
              <a:rPr lang="uk-UA" dirty="0" smtClean="0"/>
              <a:t>Любі, милі до розмови;</a:t>
            </a:r>
          </a:p>
          <a:p>
            <a:pPr algn="ctr">
              <a:buNone/>
            </a:pPr>
            <a:r>
              <a:rPr lang="uk-UA" dirty="0" smtClean="0"/>
              <a:t>Не так брови, як ти сама,</a:t>
            </a:r>
          </a:p>
          <a:p>
            <a:pPr algn="ctr">
              <a:buNone/>
            </a:pPr>
            <a:r>
              <a:rPr lang="uk-UA" dirty="0" smtClean="0"/>
              <a:t>На папері написана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smtClean="0"/>
              <a:t>Перша </a:t>
            </a:r>
            <a:r>
              <a:rPr lang="uk-UA" b="1" dirty="0" smtClean="0"/>
              <a:t>група</a:t>
            </a:r>
            <a:br>
              <a:rPr lang="uk-UA" b="1" dirty="0" smtClean="0"/>
            </a:br>
            <a:r>
              <a:rPr lang="uk-UA" i="1" dirty="0" smtClean="0"/>
              <a:t>Приклади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i="1" dirty="0" smtClean="0"/>
          </a:p>
          <a:p>
            <a:pPr algn="ctr">
              <a:buFont typeface="Wingdings" pitchFamily="2" charset="2"/>
              <a:buChar char="q"/>
            </a:pPr>
            <a:r>
              <a:rPr lang="uk-UA" dirty="0" smtClean="0"/>
              <a:t>«Ой </a:t>
            </a:r>
            <a:r>
              <a:rPr lang="uk-UA" i="1" dirty="0" smtClean="0"/>
              <a:t>дівчино, серце моє</a:t>
            </a:r>
            <a:r>
              <a:rPr lang="uk-UA" dirty="0" smtClean="0"/>
              <a:t>...» ;</a:t>
            </a:r>
          </a:p>
          <a:p>
            <a:pPr algn="ctr">
              <a:buNone/>
            </a:pPr>
            <a:endParaRPr lang="uk-UA" dirty="0" smtClean="0"/>
          </a:p>
          <a:p>
            <a:pPr algn="ctr">
              <a:buFont typeface="Wingdings" pitchFamily="2" charset="2"/>
              <a:buChar char="q"/>
            </a:pPr>
            <a:r>
              <a:rPr lang="uk-UA" dirty="0" smtClean="0"/>
              <a:t>«Ах ти </a:t>
            </a:r>
            <a:r>
              <a:rPr lang="uk-UA" i="1" dirty="0" smtClean="0"/>
              <a:t>дівчино, розлуко моя</a:t>
            </a:r>
            <a:r>
              <a:rPr lang="uk-UA" dirty="0" smtClean="0"/>
              <a:t>...» ;</a:t>
            </a:r>
          </a:p>
          <a:p>
            <a:pPr algn="ctr">
              <a:buNone/>
            </a:pPr>
            <a:endParaRPr lang="uk-UA" dirty="0" smtClean="0"/>
          </a:p>
          <a:p>
            <a:pPr algn="ctr">
              <a:buFont typeface="Wingdings" pitchFamily="2" charset="2"/>
              <a:buChar char="q"/>
            </a:pPr>
            <a:r>
              <a:rPr lang="uk-UA" dirty="0" smtClean="0"/>
              <a:t>«Вийди, </a:t>
            </a:r>
            <a:r>
              <a:rPr lang="uk-UA" dirty="0" err="1" smtClean="0"/>
              <a:t>вийди</a:t>
            </a:r>
            <a:r>
              <a:rPr lang="uk-UA" dirty="0" smtClean="0"/>
              <a:t>, </a:t>
            </a:r>
            <a:r>
              <a:rPr lang="uk-UA" i="1" dirty="0" smtClean="0"/>
              <a:t>дівчинонько</a:t>
            </a:r>
            <a:r>
              <a:rPr lang="uk-UA" dirty="0" smtClean="0"/>
              <a:t>, моя – не </a:t>
            </a:r>
            <a:r>
              <a:rPr lang="uk-UA" dirty="0" err="1" smtClean="0"/>
              <a:t>чужая</a:t>
            </a:r>
            <a:r>
              <a:rPr lang="uk-UA" dirty="0" smtClean="0"/>
              <a:t>,</a:t>
            </a:r>
          </a:p>
          <a:p>
            <a:pPr algn="ctr">
              <a:buNone/>
            </a:pPr>
            <a:r>
              <a:rPr lang="uk-UA" dirty="0" smtClean="0"/>
              <a:t>Вийди, </a:t>
            </a:r>
            <a:r>
              <a:rPr lang="uk-UA" dirty="0" err="1" smtClean="0"/>
              <a:t>вийди</a:t>
            </a:r>
            <a:r>
              <a:rPr lang="uk-UA" dirty="0" smtClean="0"/>
              <a:t>, </a:t>
            </a:r>
            <a:r>
              <a:rPr lang="uk-UA" i="1" dirty="0" smtClean="0"/>
              <a:t>дівчинонько</a:t>
            </a:r>
            <a:r>
              <a:rPr lang="uk-UA" dirty="0" smtClean="0"/>
              <a:t>, потіха ти моя!».</a:t>
            </a:r>
          </a:p>
          <a:p>
            <a:pPr algn="ctr">
              <a:buNone/>
            </a:pPr>
            <a:endParaRPr lang="ru-RU" i="1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Друга група</a:t>
            </a:r>
            <a:br>
              <a:rPr lang="uk-UA" b="1" dirty="0" smtClean="0"/>
            </a:br>
            <a:r>
              <a:rPr lang="uk-UA" i="1" dirty="0" smtClean="0"/>
              <a:t>Наприклад</a:t>
            </a:r>
            <a:r>
              <a:rPr lang="uk-UA" b="1" dirty="0" smtClean="0"/>
              <a:t>: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q"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r>
              <a:rPr lang="uk-UA" dirty="0" smtClean="0"/>
              <a:t>«Перестаньте, </a:t>
            </a:r>
            <a:r>
              <a:rPr lang="uk-UA" i="1" dirty="0" err="1" smtClean="0"/>
              <a:t>парубоньки</a:t>
            </a:r>
            <a:r>
              <a:rPr lang="uk-UA" i="1" dirty="0" smtClean="0"/>
              <a:t>, </a:t>
            </a:r>
            <a:r>
              <a:rPr lang="uk-UA" dirty="0" smtClean="0"/>
              <a:t>з дівчат глузувати» </a:t>
            </a:r>
            <a:r>
              <a:rPr lang="ru-RU" dirty="0" smtClean="0"/>
              <a:t>;</a:t>
            </a:r>
            <a:endParaRPr lang="uk-UA" dirty="0" smtClean="0"/>
          </a:p>
          <a:p>
            <a:pPr algn="ctr">
              <a:buFont typeface="Wingdings" pitchFamily="2" charset="2"/>
              <a:buChar char="q"/>
            </a:pPr>
            <a:endParaRPr lang="uk-UA" i="1" dirty="0" smtClean="0"/>
          </a:p>
          <a:p>
            <a:pPr algn="ctr">
              <a:buFont typeface="Wingdings" pitchFamily="2" charset="2"/>
              <a:buChar char="q"/>
            </a:pPr>
            <a:endParaRPr lang="uk-UA" i="1" dirty="0" smtClean="0"/>
          </a:p>
          <a:p>
            <a:pPr algn="ctr">
              <a:buFont typeface="Wingdings" pitchFamily="2" charset="2"/>
              <a:buChar char="q"/>
            </a:pPr>
            <a:r>
              <a:rPr lang="uk-UA" i="1" dirty="0" smtClean="0"/>
              <a:t>«</a:t>
            </a:r>
            <a:r>
              <a:rPr lang="uk-UA" i="1" dirty="0" smtClean="0"/>
              <a:t>Хлопці, </a:t>
            </a:r>
            <a:r>
              <a:rPr lang="uk-UA" i="1" dirty="0" err="1" smtClean="0"/>
              <a:t>хлопці</a:t>
            </a:r>
            <a:r>
              <a:rPr lang="uk-UA" i="1" dirty="0" smtClean="0"/>
              <a:t>, </a:t>
            </a:r>
            <a:r>
              <a:rPr lang="uk-UA" dirty="0" smtClean="0"/>
              <a:t>до мене, Чорні брівоньки в мене</a:t>
            </a:r>
            <a:r>
              <a:rPr lang="uk-UA" dirty="0" smtClean="0"/>
              <a:t>»;</a:t>
            </a:r>
            <a:endParaRPr lang="ru-RU" dirty="0" smtClean="0"/>
          </a:p>
          <a:p>
            <a:pPr algn="ctr">
              <a:buFont typeface="Wingdings" pitchFamily="2" charset="2"/>
              <a:buChar char="q"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«А то </a:t>
            </a:r>
            <a:r>
              <a:rPr lang="ru-RU" dirty="0" err="1" smtClean="0"/>
              <a:t>тобі</a:t>
            </a:r>
            <a:r>
              <a:rPr lang="ru-RU" dirty="0" smtClean="0"/>
              <a:t>, </a:t>
            </a:r>
            <a:r>
              <a:rPr lang="ru-RU" i="1" dirty="0" err="1" smtClean="0"/>
              <a:t>мій</a:t>
            </a:r>
            <a:r>
              <a:rPr lang="ru-RU" i="1" dirty="0" smtClean="0"/>
              <a:t> </a:t>
            </a:r>
            <a:r>
              <a:rPr lang="ru-RU" i="1" dirty="0" err="1" smtClean="0"/>
              <a:t>синочку</a:t>
            </a:r>
            <a:r>
              <a:rPr lang="ru-RU" dirty="0" smtClean="0"/>
              <a:t>, </a:t>
            </a:r>
            <a:r>
              <a:rPr lang="ru-RU" dirty="0" err="1" smtClean="0"/>
              <a:t>дівчина</a:t>
            </a:r>
            <a:r>
              <a:rPr lang="ru-RU" dirty="0" smtClean="0"/>
              <a:t> </a:t>
            </a:r>
            <a:r>
              <a:rPr lang="ru-RU" dirty="0" err="1" smtClean="0"/>
              <a:t>наробила</a:t>
            </a:r>
            <a:r>
              <a:rPr lang="ru-RU" dirty="0" smtClean="0"/>
              <a:t>...»</a:t>
            </a:r>
          </a:p>
          <a:p>
            <a:pPr algn="ctr">
              <a:buFont typeface="Wingdings" pitchFamily="2" charset="2"/>
              <a:buChar char="q"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Третя</a:t>
            </a:r>
            <a:r>
              <a:rPr lang="uk-UA" dirty="0" smtClean="0"/>
              <a:t> </a:t>
            </a:r>
            <a:r>
              <a:rPr lang="uk-UA" b="1" dirty="0" smtClean="0"/>
              <a:t>група</a:t>
            </a:r>
            <a:br>
              <a:rPr lang="uk-UA" b="1" dirty="0" smtClean="0"/>
            </a:br>
            <a:r>
              <a:rPr lang="uk-UA" i="1" dirty="0" smtClean="0"/>
              <a:t>Приклади</a:t>
            </a:r>
            <a:r>
              <a:rPr lang="uk-UA" b="1" dirty="0" smtClean="0"/>
              <a:t>: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q"/>
            </a:pPr>
            <a:r>
              <a:rPr lang="ru-RU" dirty="0" smtClean="0"/>
              <a:t>«</a:t>
            </a:r>
            <a:r>
              <a:rPr lang="ru-RU" dirty="0" err="1" smtClean="0"/>
              <a:t>Ти</a:t>
            </a:r>
            <a:r>
              <a:rPr lang="ru-RU" dirty="0" smtClean="0"/>
              <a:t>, </a:t>
            </a:r>
            <a:r>
              <a:rPr lang="ru-RU" i="1" dirty="0" err="1" smtClean="0"/>
              <a:t>Палазю</a:t>
            </a:r>
            <a:r>
              <a:rPr lang="ru-RU" i="1" dirty="0" smtClean="0"/>
              <a:t> </a:t>
            </a:r>
            <a:r>
              <a:rPr lang="ru-RU" i="1" dirty="0" err="1" smtClean="0"/>
              <a:t>Трохимівно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err="1" smtClean="0"/>
              <a:t>Повная</a:t>
            </a:r>
            <a:r>
              <a:rPr lang="ru-RU" dirty="0" smtClean="0"/>
              <a:t> роже,</a:t>
            </a:r>
          </a:p>
          <a:p>
            <a:pPr algn="ctr">
              <a:buNone/>
            </a:pPr>
            <a:r>
              <a:rPr lang="ru-RU" dirty="0" smtClean="0"/>
              <a:t>Не ходи боса –</a:t>
            </a:r>
          </a:p>
          <a:p>
            <a:pPr algn="ctr">
              <a:buNone/>
            </a:pPr>
            <a:r>
              <a:rPr lang="ru-RU" dirty="0" err="1" smtClean="0"/>
              <a:t>Надворі</a:t>
            </a:r>
            <a:r>
              <a:rPr lang="ru-RU" dirty="0" smtClean="0"/>
              <a:t> роса,</a:t>
            </a:r>
          </a:p>
          <a:p>
            <a:pPr algn="ctr">
              <a:buNone/>
            </a:pPr>
            <a:r>
              <a:rPr lang="ru-RU" dirty="0" smtClean="0"/>
              <a:t>Холодно!»</a:t>
            </a:r>
          </a:p>
          <a:p>
            <a:pPr algn="ctr">
              <a:buNone/>
            </a:pPr>
            <a:r>
              <a:rPr lang="ru-RU" dirty="0" smtClean="0"/>
              <a:t>«</a:t>
            </a:r>
            <a:r>
              <a:rPr lang="ru-RU" dirty="0" err="1" smtClean="0"/>
              <a:t>Ти</a:t>
            </a:r>
            <a:r>
              <a:rPr lang="ru-RU" dirty="0" smtClean="0"/>
              <a:t>, </a:t>
            </a:r>
            <a:r>
              <a:rPr lang="ru-RU" i="1" dirty="0" err="1" smtClean="0"/>
              <a:t>Іванку</a:t>
            </a:r>
            <a:r>
              <a:rPr lang="ru-RU" i="1" dirty="0" smtClean="0"/>
              <a:t> </a:t>
            </a:r>
            <a:r>
              <a:rPr lang="ru-RU" i="1" dirty="0" err="1" smtClean="0"/>
              <a:t>Пилипович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Коли </a:t>
            </a:r>
            <a:r>
              <a:rPr lang="ru-RU" dirty="0" err="1" smtClean="0"/>
              <a:t>тобі</a:t>
            </a:r>
            <a:r>
              <a:rPr lang="ru-RU" dirty="0" smtClean="0"/>
              <a:t> жаль, жаль</a:t>
            </a:r>
          </a:p>
          <a:p>
            <a:pPr algn="ctr">
              <a:buNone/>
            </a:pPr>
            <a:r>
              <a:rPr lang="ru-RU" dirty="0" smtClean="0"/>
              <a:t>Купи черевички,</a:t>
            </a:r>
          </a:p>
          <a:p>
            <a:pPr algn="ctr">
              <a:buNone/>
            </a:pPr>
            <a:r>
              <a:rPr lang="ru-RU" dirty="0" err="1" smtClean="0"/>
              <a:t>Малі-невеличкі</a:t>
            </a:r>
            <a:r>
              <a:rPr lang="ru-RU" dirty="0" smtClean="0"/>
              <a:t>...» .</a:t>
            </a:r>
          </a:p>
          <a:p>
            <a:pPr algn="ctr"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Четверта</a:t>
            </a:r>
            <a:r>
              <a:rPr lang="uk-UA" dirty="0" smtClean="0"/>
              <a:t> </a:t>
            </a:r>
            <a:r>
              <a:rPr lang="uk-UA" b="1" dirty="0" smtClean="0"/>
              <a:t>група</a:t>
            </a:r>
            <a:br>
              <a:rPr lang="uk-UA" b="1" dirty="0" smtClean="0"/>
            </a:br>
            <a:r>
              <a:rPr lang="uk-UA" i="1" dirty="0" smtClean="0"/>
              <a:t>Наприклад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q"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Font typeface="Wingdings" pitchFamily="2" charset="2"/>
              <a:buChar char="q"/>
            </a:pPr>
            <a:r>
              <a:rPr lang="uk-UA" dirty="0" smtClean="0"/>
              <a:t>«Іди, мій милий, Іди</a:t>
            </a:r>
            <a:r>
              <a:rPr lang="uk-UA" i="1" dirty="0" smtClean="0"/>
              <a:t>, мій орле</a:t>
            </a:r>
            <a:r>
              <a:rPr lang="uk-UA" dirty="0" smtClean="0"/>
              <a:t>,</a:t>
            </a:r>
          </a:p>
          <a:p>
            <a:pPr algn="ctr">
              <a:buNone/>
            </a:pPr>
            <a:r>
              <a:rPr lang="uk-UA" dirty="0" smtClean="0"/>
              <a:t>Нащо зійшлись ми На люте горе» ;</a:t>
            </a:r>
          </a:p>
          <a:p>
            <a:pPr algn="ctr">
              <a:buFont typeface="Wingdings" pitchFamily="2" charset="2"/>
              <a:buChar char="q"/>
            </a:pPr>
            <a:endParaRPr lang="uk-UA" dirty="0" smtClean="0"/>
          </a:p>
          <a:p>
            <a:pPr algn="ctr">
              <a:buFont typeface="Wingdings" pitchFamily="2" charset="2"/>
              <a:buChar char="q"/>
            </a:pPr>
            <a:endParaRPr lang="uk-UA" dirty="0" smtClean="0"/>
          </a:p>
          <a:p>
            <a:pPr algn="ctr">
              <a:buFont typeface="Wingdings" pitchFamily="2" charset="2"/>
              <a:buChar char="q"/>
            </a:pPr>
            <a:r>
              <a:rPr lang="uk-UA" dirty="0" smtClean="0"/>
              <a:t>«</a:t>
            </a:r>
            <a:r>
              <a:rPr lang="uk-UA" dirty="0" smtClean="0"/>
              <a:t>Іди, </a:t>
            </a:r>
            <a:r>
              <a:rPr lang="uk-UA" dirty="0" err="1" smtClean="0"/>
              <a:t>іди</a:t>
            </a:r>
            <a:r>
              <a:rPr lang="uk-UA" dirty="0" smtClean="0"/>
              <a:t>, </a:t>
            </a:r>
            <a:r>
              <a:rPr lang="uk-UA" i="1" dirty="0" smtClean="0"/>
              <a:t>куріпочко</a:t>
            </a:r>
            <a:r>
              <a:rPr lang="uk-UA" dirty="0" smtClean="0"/>
              <a:t>, додому...» ;</a:t>
            </a:r>
          </a:p>
          <a:p>
            <a:pPr algn="ctr">
              <a:buNone/>
            </a:pP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Народнопоетичні образи, що функціонують в українських піснях про кохання, мають тісний зв'язок і утворюють художню систему, зумовлену жанровою своєрідністю творів та визначену фольклорною традицією відтворювання дійсності.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uk-UA" sz="8000" dirty="0" smtClean="0"/>
          </a:p>
          <a:p>
            <a:pPr algn="ctr">
              <a:buNone/>
            </a:pPr>
            <a:r>
              <a:rPr lang="uk-UA" sz="8000" dirty="0" smtClean="0"/>
              <a:t>Дякую за увагу!</a:t>
            </a:r>
            <a:endParaRPr lang="uk-UA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Актуальність дослідження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3200" dirty="0" smtClean="0"/>
              <a:t>Надбання народнопоетичної образності є генетичним підґрунтям вивчення словесної образності художньої літератури, тому дослідження, присвячені мові фольклору, що здійснюються з урахуванням сучасних методів та підходів, є актуальними.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dirty="0" smtClean="0"/>
              <a:t>	</a:t>
            </a:r>
            <a:r>
              <a:rPr lang="uk-UA" b="1" dirty="0" smtClean="0"/>
              <a:t>Об’єкт дослідження</a:t>
            </a:r>
            <a:r>
              <a:rPr lang="uk-UA" dirty="0" smtClean="0"/>
              <a:t>: порівняння та звертання, що функціонують у мові аналізованого народнопоетичного жанру.</a:t>
            </a:r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uk-UA" b="1" dirty="0" err="1" smtClean="0"/>
              <a:t>Порівн</a:t>
            </a:r>
            <a:r>
              <a:rPr lang="uk-UA" b="1" dirty="0" smtClean="0"/>
              <a:t>яння</a:t>
            </a:r>
            <a:r>
              <a:rPr lang="uk-UA" dirty="0" smtClean="0"/>
              <a:t> — троп, який полягає в поясненні одного предмета через інший, подібний до нього, за допомогою компаративної зв'язки, тобто єднальних сполучників: </a:t>
            </a:r>
            <a:r>
              <a:rPr lang="uk-UA" i="1" dirty="0" smtClean="0"/>
              <a:t>як, мов, немов, наче, буцім, ніби </a:t>
            </a:r>
            <a:r>
              <a:rPr lang="uk-UA" dirty="0" smtClean="0"/>
              <a:t>та ін.</a:t>
            </a:r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b="1" dirty="0" smtClean="0"/>
              <a:t>Звертання</a:t>
            </a:r>
            <a:r>
              <a:rPr lang="uk-UA" dirty="0" smtClean="0"/>
              <a:t> – інтонаційно виділений компонент    речення, що називає адресата мовлення.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роботи: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1) Опрацювати наукові студії про українську народну родинно-побутову лірику; </a:t>
            </a:r>
          </a:p>
          <a:p>
            <a:pPr>
              <a:buNone/>
            </a:pPr>
            <a:r>
              <a:rPr lang="uk-UA" dirty="0" smtClean="0"/>
              <a:t>2) розглянути дослідження з теорії порівнянь та звертань, специфіки їх функціонування у різних фольклорних жанрах;</a:t>
            </a:r>
          </a:p>
          <a:p>
            <a:pPr>
              <a:buNone/>
            </a:pPr>
            <a:r>
              <a:rPr lang="uk-UA" dirty="0" smtClean="0"/>
              <a:t> 3) виявити зазначені засоби поетики, які використовуються в українських народних піснях про кохання, проаналізувати їх семантичні властивості та тенденції функціонування.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2780928"/>
            <a:ext cx="684076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ГРУПИ ПОРІВНЯНЬ</a:t>
            </a:r>
            <a:br>
              <a:rPr lang="uk-UA" dirty="0" smtClean="0"/>
            </a:br>
            <a:r>
              <a:rPr lang="uk-UA" dirty="0" smtClean="0"/>
              <a:t>за об'єктом зіставлення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Перша</a:t>
            </a:r>
            <a:r>
              <a:rPr lang="uk-UA" dirty="0" smtClean="0"/>
              <a:t> </a:t>
            </a:r>
            <a:r>
              <a:rPr lang="uk-UA" b="1" dirty="0" smtClean="0"/>
              <a:t>група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/>
              <a:t>Приклади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 algn="ctr">
              <a:buFont typeface="Wingdings" pitchFamily="2" charset="2"/>
              <a:buChar char="q"/>
            </a:pPr>
            <a:r>
              <a:rPr lang="ru-RU" dirty="0" smtClean="0"/>
              <a:t>«Молодая </a:t>
            </a:r>
            <a:r>
              <a:rPr lang="ru-RU" dirty="0" err="1" smtClean="0"/>
              <a:t>дівчинонька</a:t>
            </a:r>
            <a:r>
              <a:rPr lang="ru-RU" dirty="0" smtClean="0"/>
              <a:t>, </a:t>
            </a:r>
          </a:p>
          <a:p>
            <a:pPr algn="ctr">
              <a:buNone/>
            </a:pPr>
            <a:r>
              <a:rPr lang="ru-RU" i="1" dirty="0" smtClean="0"/>
              <a:t>	Як </a:t>
            </a:r>
            <a:r>
              <a:rPr lang="ru-RU" i="1" dirty="0" err="1" smtClean="0"/>
              <a:t>горлиця</a:t>
            </a:r>
            <a:r>
              <a:rPr lang="ru-RU" i="1" dirty="0" smtClean="0"/>
              <a:t>, </a:t>
            </a:r>
            <a:r>
              <a:rPr lang="ru-RU" i="1" dirty="0" err="1" smtClean="0"/>
              <a:t>б'ється</a:t>
            </a:r>
            <a:r>
              <a:rPr lang="ru-RU" dirty="0" smtClean="0"/>
              <a:t>» ;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«А я </a:t>
            </a:r>
            <a:r>
              <a:rPr lang="ru-RU" dirty="0" err="1" smtClean="0"/>
              <a:t>собі</a:t>
            </a:r>
            <a:r>
              <a:rPr lang="ru-RU" dirty="0" smtClean="0"/>
              <a:t> гуляю, </a:t>
            </a:r>
            <a:r>
              <a:rPr lang="ru-RU" i="1" dirty="0" smtClean="0"/>
              <a:t>Як </a:t>
            </a:r>
            <a:r>
              <a:rPr lang="ru-RU" i="1" dirty="0" err="1" smtClean="0"/>
              <a:t>рибка</a:t>
            </a:r>
            <a:r>
              <a:rPr lang="ru-RU" i="1" dirty="0" smtClean="0"/>
              <a:t> по Дунаю,</a:t>
            </a:r>
          </a:p>
          <a:p>
            <a:pPr algn="ctr">
              <a:buNone/>
            </a:pPr>
            <a:r>
              <a:rPr lang="ru-RU" i="1" dirty="0" smtClean="0"/>
              <a:t>	Як </a:t>
            </a:r>
            <a:r>
              <a:rPr lang="ru-RU" i="1" dirty="0" err="1" smtClean="0"/>
              <a:t>рибка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окунцями</a:t>
            </a:r>
            <a:r>
              <a:rPr lang="ru-RU" dirty="0" smtClean="0"/>
              <a:t> –</a:t>
            </a:r>
          </a:p>
          <a:p>
            <a:pPr algn="ctr">
              <a:buNone/>
            </a:pPr>
            <a:r>
              <a:rPr lang="ru-RU" dirty="0" smtClean="0"/>
              <a:t>	Я, молодая,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хлопцями</a:t>
            </a:r>
            <a:r>
              <a:rPr lang="ru-RU" dirty="0" smtClean="0"/>
              <a:t>» ;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««</a:t>
            </a:r>
            <a:r>
              <a:rPr lang="ru-RU" dirty="0" err="1" smtClean="0"/>
              <a:t>Біжить</a:t>
            </a:r>
            <a:r>
              <a:rPr lang="ru-RU" dirty="0" smtClean="0"/>
              <a:t>, </a:t>
            </a:r>
            <a:r>
              <a:rPr lang="ru-RU" dirty="0" err="1" smtClean="0"/>
              <a:t>біжить</a:t>
            </a:r>
            <a:r>
              <a:rPr lang="ru-RU" dirty="0" smtClean="0"/>
              <a:t> та Микитка,</a:t>
            </a:r>
          </a:p>
          <a:p>
            <a:pPr algn="ctr">
              <a:buNone/>
            </a:pPr>
            <a:r>
              <a:rPr lang="ru-RU" i="1" dirty="0" smtClean="0"/>
              <a:t>Як собака боса</a:t>
            </a:r>
            <a:r>
              <a:rPr lang="ru-RU" dirty="0" smtClean="0"/>
              <a:t>» .</a:t>
            </a:r>
          </a:p>
          <a:p>
            <a:pPr algn="ctr"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Друга</a:t>
            </a:r>
            <a:r>
              <a:rPr lang="uk-UA" dirty="0" smtClean="0"/>
              <a:t> </a:t>
            </a:r>
            <a:r>
              <a:rPr lang="uk-UA" b="1" dirty="0" smtClean="0"/>
              <a:t>група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/>
              <a:t>Приклади:</a:t>
            </a:r>
            <a:endParaRPr lang="uk-UA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q"/>
            </a:pPr>
            <a:r>
              <a:rPr lang="ru-RU" dirty="0" smtClean="0"/>
              <a:t>«А </a:t>
            </a:r>
            <a:r>
              <a:rPr lang="ru-RU" dirty="0" err="1" smtClean="0"/>
              <a:t>дівчина</a:t>
            </a:r>
            <a:r>
              <a:rPr lang="ru-RU" dirty="0" smtClean="0"/>
              <a:t>, </a:t>
            </a:r>
            <a:r>
              <a:rPr lang="ru-RU" i="1" dirty="0" smtClean="0"/>
              <a:t>як мак</a:t>
            </a:r>
            <a:r>
              <a:rPr lang="ru-RU" dirty="0" smtClean="0"/>
              <a:t>, </a:t>
            </a:r>
            <a:r>
              <a:rPr lang="ru-RU" dirty="0" err="1" smtClean="0"/>
              <a:t>процвітає</a:t>
            </a:r>
            <a:r>
              <a:rPr lang="ru-RU" dirty="0" smtClean="0"/>
              <a:t>!» ;</a:t>
            </a:r>
          </a:p>
          <a:p>
            <a:pPr>
              <a:buNone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«На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сукня</a:t>
            </a:r>
            <a:r>
              <a:rPr lang="ru-RU" dirty="0" smtClean="0"/>
              <a:t> </a:t>
            </a:r>
            <a:r>
              <a:rPr lang="ru-RU" dirty="0" err="1" smtClean="0"/>
              <a:t>шовковая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Сама, </a:t>
            </a:r>
            <a:r>
              <a:rPr lang="ru-RU" i="1" dirty="0" smtClean="0"/>
              <a:t>як </a:t>
            </a:r>
            <a:r>
              <a:rPr lang="ru-RU" i="1" dirty="0" err="1" smtClean="0"/>
              <a:t>квіточка</a:t>
            </a:r>
            <a:r>
              <a:rPr lang="ru-RU" dirty="0" smtClean="0"/>
              <a:t>» ;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«Яка ж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ти</a:t>
            </a:r>
            <a:r>
              <a:rPr lang="ru-RU" dirty="0" smtClean="0"/>
              <a:t> гожа,</a:t>
            </a:r>
          </a:p>
          <a:p>
            <a:pPr algn="ctr">
              <a:buNone/>
            </a:pPr>
            <a:r>
              <a:rPr lang="ru-RU" i="1" dirty="0" smtClean="0"/>
              <a:t>Як у саду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віконцем</a:t>
            </a: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Та </a:t>
            </a:r>
            <a:r>
              <a:rPr lang="ru-RU" i="1" dirty="0" err="1" smtClean="0"/>
              <a:t>зацвіла</a:t>
            </a:r>
            <a:r>
              <a:rPr lang="ru-RU" i="1" dirty="0" smtClean="0"/>
              <a:t> рожа</a:t>
            </a:r>
            <a:r>
              <a:rPr lang="ru-RU" dirty="0" smtClean="0"/>
              <a:t>» .</a:t>
            </a:r>
          </a:p>
          <a:p>
            <a:pPr>
              <a:buFont typeface="Wingdings" pitchFamily="2" charset="2"/>
              <a:buChar char="q"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Третя</a:t>
            </a:r>
            <a:r>
              <a:rPr lang="uk-UA" dirty="0" smtClean="0"/>
              <a:t> </a:t>
            </a:r>
            <a:r>
              <a:rPr lang="uk-UA" b="1" dirty="0" smtClean="0"/>
              <a:t>група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/>
              <a:t>Приклади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q"/>
            </a:pPr>
            <a:r>
              <a:rPr lang="ru-RU" dirty="0" smtClean="0"/>
              <a:t>«А в </a:t>
            </a:r>
            <a:r>
              <a:rPr lang="ru-RU" dirty="0" err="1" smtClean="0"/>
              <a:t>дівчини</a:t>
            </a:r>
            <a:r>
              <a:rPr lang="ru-RU" dirty="0" smtClean="0"/>
              <a:t> да </a:t>
            </a:r>
            <a:r>
              <a:rPr lang="ru-RU" dirty="0" err="1" smtClean="0"/>
              <a:t>чорнії</a:t>
            </a:r>
            <a:r>
              <a:rPr lang="ru-RU" dirty="0" smtClean="0"/>
              <a:t> брови,</a:t>
            </a:r>
          </a:p>
          <a:p>
            <a:pPr algn="ctr">
              <a:buNone/>
            </a:pPr>
            <a:r>
              <a:rPr lang="ru-RU" dirty="0" smtClean="0"/>
              <a:t>А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панчішки</a:t>
            </a:r>
            <a:r>
              <a:rPr lang="ru-RU" dirty="0" smtClean="0"/>
              <a:t> дала,</a:t>
            </a:r>
          </a:p>
          <a:p>
            <a:pPr algn="ctr">
              <a:buNone/>
            </a:pPr>
            <a:r>
              <a:rPr lang="ru-RU" dirty="0" err="1" smtClean="0"/>
              <a:t>Щоб</a:t>
            </a:r>
            <a:r>
              <a:rPr lang="ru-RU" dirty="0" smtClean="0"/>
              <a:t> хороша, </a:t>
            </a:r>
            <a:r>
              <a:rPr lang="ru-RU" i="1" dirty="0" smtClean="0"/>
              <a:t>як </a:t>
            </a:r>
            <a:r>
              <a:rPr lang="ru-RU" i="1" dirty="0" err="1" smtClean="0"/>
              <a:t>панянка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» ;</a:t>
            </a:r>
          </a:p>
          <a:p>
            <a:pPr>
              <a:buNone/>
            </a:pPr>
            <a:endParaRPr lang="uk-UA" dirty="0" smtClean="0"/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«Та, гей, там ходе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дівчини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i="1" dirty="0" smtClean="0"/>
              <a:t>Та як </a:t>
            </a:r>
            <a:r>
              <a:rPr lang="ru-RU" i="1" dirty="0" err="1" smtClean="0"/>
              <a:t>рідні</a:t>
            </a:r>
            <a:r>
              <a:rPr lang="ru-RU" i="1" dirty="0" smtClean="0"/>
              <a:t> </a:t>
            </a:r>
            <a:r>
              <a:rPr lang="ru-RU" i="1" dirty="0" err="1" smtClean="0"/>
              <a:t>сестри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Та </a:t>
            </a:r>
            <a:r>
              <a:rPr lang="ru-RU" dirty="0" err="1" smtClean="0"/>
              <a:t>єдина</a:t>
            </a:r>
            <a:r>
              <a:rPr lang="ru-RU" dirty="0" smtClean="0"/>
              <a:t> ходе </a:t>
            </a:r>
            <a:r>
              <a:rPr lang="ru-RU" dirty="0" err="1" smtClean="0"/>
              <a:t>білявая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А другая </a:t>
            </a:r>
            <a:r>
              <a:rPr lang="ru-RU" dirty="0" err="1" smtClean="0"/>
              <a:t>чорнявая</a:t>
            </a:r>
            <a:r>
              <a:rPr lang="ru-RU" dirty="0" smtClean="0"/>
              <a:t>» 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Четверта</a:t>
            </a:r>
            <a:r>
              <a:rPr lang="uk-UA" dirty="0" smtClean="0"/>
              <a:t> </a:t>
            </a:r>
            <a:r>
              <a:rPr lang="uk-UA" b="1" dirty="0" smtClean="0"/>
              <a:t>група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/>
              <a:t>Приклади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q"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«Ой у </a:t>
            </a:r>
            <a:r>
              <a:rPr lang="ru-RU" dirty="0" err="1" smtClean="0"/>
              <a:t>вдови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 хороший, а </a:t>
            </a:r>
            <a:r>
              <a:rPr lang="ru-RU" dirty="0" err="1" smtClean="0"/>
              <a:t>хазяйський</a:t>
            </a:r>
            <a:r>
              <a:rPr lang="ru-RU" dirty="0" smtClean="0"/>
              <a:t> </a:t>
            </a:r>
            <a:r>
              <a:rPr lang="ru-RU" dirty="0" err="1" smtClean="0"/>
              <a:t>кращий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А як </a:t>
            </a:r>
            <a:r>
              <a:rPr lang="ru-RU" dirty="0" err="1" smtClean="0"/>
              <a:t>вийде</a:t>
            </a:r>
            <a:r>
              <a:rPr lang="ru-RU" dirty="0" smtClean="0"/>
              <a:t> на </a:t>
            </a:r>
            <a:r>
              <a:rPr lang="ru-RU" dirty="0" err="1" smtClean="0"/>
              <a:t>вулицю</a:t>
            </a:r>
            <a:r>
              <a:rPr lang="ru-RU" dirty="0" smtClean="0"/>
              <a:t> – </a:t>
            </a:r>
            <a:r>
              <a:rPr lang="ru-RU" i="1" dirty="0" smtClean="0"/>
              <a:t>як той </a:t>
            </a:r>
            <a:r>
              <a:rPr lang="ru-RU" i="1" dirty="0" err="1" smtClean="0"/>
              <a:t>місяць</a:t>
            </a:r>
            <a:r>
              <a:rPr lang="ru-RU" i="1" dirty="0" smtClean="0"/>
              <a:t> </a:t>
            </a:r>
            <a:r>
              <a:rPr lang="ru-RU" i="1" dirty="0" err="1" smtClean="0"/>
              <a:t>ясний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Ой у </a:t>
            </a:r>
            <a:r>
              <a:rPr lang="ru-RU" dirty="0" err="1" smtClean="0"/>
              <a:t>вдови</a:t>
            </a:r>
            <a:r>
              <a:rPr lang="ru-RU" dirty="0" smtClean="0"/>
              <a:t> дочка </a:t>
            </a:r>
            <a:r>
              <a:rPr lang="ru-RU" dirty="0" err="1" smtClean="0"/>
              <a:t>гарна</a:t>
            </a:r>
            <a:r>
              <a:rPr lang="ru-RU" dirty="0" smtClean="0"/>
              <a:t>, а </a:t>
            </a:r>
            <a:r>
              <a:rPr lang="ru-RU" dirty="0" err="1" smtClean="0"/>
              <a:t>хазяйська</a:t>
            </a:r>
            <a:r>
              <a:rPr lang="ru-RU" dirty="0" smtClean="0"/>
              <a:t> </a:t>
            </a:r>
            <a:r>
              <a:rPr lang="ru-RU" dirty="0" err="1" smtClean="0"/>
              <a:t>краща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А як </a:t>
            </a:r>
            <a:r>
              <a:rPr lang="ru-RU" dirty="0" err="1" smtClean="0"/>
              <a:t>вийде</a:t>
            </a:r>
            <a:r>
              <a:rPr lang="ru-RU" dirty="0" smtClean="0"/>
              <a:t> на </a:t>
            </a:r>
            <a:r>
              <a:rPr lang="ru-RU" dirty="0" err="1" smtClean="0"/>
              <a:t>вулицю</a:t>
            </a:r>
            <a:r>
              <a:rPr lang="ru-RU" dirty="0" smtClean="0"/>
              <a:t> – </a:t>
            </a:r>
            <a:r>
              <a:rPr lang="ru-RU" i="1" dirty="0" smtClean="0"/>
              <a:t>як </a:t>
            </a:r>
            <a:r>
              <a:rPr lang="ru-RU" i="1" dirty="0" err="1" smtClean="0"/>
              <a:t>зіронька</a:t>
            </a:r>
            <a:r>
              <a:rPr lang="ru-RU" i="1" dirty="0" smtClean="0"/>
              <a:t> ясна</a:t>
            </a:r>
            <a:r>
              <a:rPr lang="ru-RU" dirty="0" smtClean="0"/>
              <a:t>» 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D1D1D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</TotalTime>
  <Words>470</Words>
  <Application>Microsoft Office PowerPoint</Application>
  <PresentationFormat>Экран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Тема1</vt:lpstr>
      <vt:lpstr>семантика та функціЇ ПОРІВНЯНЬ І ЗВЕРТАНЬ У мові українських  НАРОДНИХ Пісень про кохання </vt:lpstr>
      <vt:lpstr> Актуальність дослідження </vt:lpstr>
      <vt:lpstr>Слайд 3</vt:lpstr>
      <vt:lpstr>Завдання роботи:</vt:lpstr>
      <vt:lpstr>ГРУПИ ПОРІВНЯНЬ за об'єктом зіставлення</vt:lpstr>
      <vt:lpstr>Перша група Приклади:</vt:lpstr>
      <vt:lpstr>Друга група Приклади:</vt:lpstr>
      <vt:lpstr>Третя група Приклади:</vt:lpstr>
      <vt:lpstr>Четверта група Приклади:</vt:lpstr>
      <vt:lpstr>П'ята група Наприклад:</vt:lpstr>
      <vt:lpstr>Тематичні групи звертань </vt:lpstr>
      <vt:lpstr>Коло сіней, коло хати</vt:lpstr>
      <vt:lpstr>Перша група Приклади:</vt:lpstr>
      <vt:lpstr>Друга група Наприклад:</vt:lpstr>
      <vt:lpstr>Третя група Приклади:</vt:lpstr>
      <vt:lpstr>Четверта група Наприклад:</vt:lpstr>
      <vt:lpstr>Висновок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семантика та функціЇ ПОРІВНЯНЬ І ЗВЕРТАНЬ У мові українських  НАРОДНИХ Пісень про кохання</dc:title>
  <dc:creator>дом</dc:creator>
  <cp:lastModifiedBy>дом</cp:lastModifiedBy>
  <cp:revision>7</cp:revision>
  <dcterms:created xsi:type="dcterms:W3CDTF">2014-01-27T19:19:40Z</dcterms:created>
  <dcterms:modified xsi:type="dcterms:W3CDTF">2014-01-31T10:18:16Z</dcterms:modified>
</cp:coreProperties>
</file>