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3"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2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5B106E36-FD25-4E2D-B0AA-010F637433A0}" type="datetimeFigureOut">
              <a:rPr lang="ru-RU" smtClean="0"/>
              <a:pPr/>
              <a:t>15.04.2014</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15.04.2014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15.04.2014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15.04.2014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15.04.2014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15.04.2014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5B106E36-FD25-4E2D-B0AA-010F637433A0}" type="datetimeFigureOut">
              <a:rPr lang="ru-RU" smtClean="0"/>
              <a:pPr/>
              <a:t>15.04.2014</a:t>
            </a:fld>
            <a:endParaRPr lang="ru-RU"/>
          </a:p>
        </p:txBody>
      </p:sp>
      <p:sp>
        <p:nvSpPr>
          <p:cNvPr id="27" name="Номер слайда 26"/>
          <p:cNvSpPr>
            <a:spLocks noGrp="1"/>
          </p:cNvSpPr>
          <p:nvPr>
            <p:ph type="sldNum" sz="quarter" idx="11"/>
          </p:nvPr>
        </p:nvSpPr>
        <p:spPr/>
        <p:txBody>
          <a:bodyPr rtlCol="0"/>
          <a:lstStyle/>
          <a:p>
            <a:fld id="{725C68B6-61C2-468F-89AB-4B9F7531AA68}"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5B106E36-FD25-4E2D-B0AA-010F637433A0}" type="datetimeFigureOut">
              <a:rPr lang="ru-RU" smtClean="0"/>
              <a:pPr/>
              <a:t>15.04.2014</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15.04.2014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15.04.2014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15.04.2014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B106E36-FD25-4E2D-B0AA-010F637433A0}" type="datetimeFigureOut">
              <a:rPr lang="ru-RU" smtClean="0"/>
              <a:pPr/>
              <a:t>15.04.2014</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57200" y="1357299"/>
            <a:ext cx="8458200" cy="1357321"/>
          </a:xfrm>
        </p:spPr>
        <p:txBody>
          <a:bodyPr/>
          <a:lstStyle/>
          <a:p>
            <a:r>
              <a:rPr lang="uk-UA" i="1" dirty="0" smtClean="0">
                <a:latin typeface="Times New Roman" pitchFamily="18" charset="0"/>
                <a:cs typeface="Times New Roman" pitchFamily="18" charset="0"/>
              </a:rPr>
              <a:t>Японське економічне диво</a:t>
            </a:r>
            <a:endParaRPr lang="uk-UA" i="1" dirty="0">
              <a:latin typeface="Times New Roman" pitchFamily="18" charset="0"/>
              <a:cs typeface="Times New Roman" pitchFamily="18" charset="0"/>
            </a:endParaRPr>
          </a:p>
        </p:txBody>
      </p:sp>
      <p:sp>
        <p:nvSpPr>
          <p:cNvPr id="3" name="Подзаголовок 2"/>
          <p:cNvSpPr>
            <a:spLocks noGrp="1"/>
          </p:cNvSpPr>
          <p:nvPr>
            <p:ph type="subTitle" idx="1"/>
          </p:nvPr>
        </p:nvSpPr>
        <p:spPr/>
        <p:txBody>
          <a:bodyPr/>
          <a:lstStyle/>
          <a:p>
            <a:endParaRPr lang="uk-UA"/>
          </a:p>
        </p:txBody>
      </p:sp>
      <p:sp>
        <p:nvSpPr>
          <p:cNvPr id="16386" name="AutoShape 2" descr="http://upload.wikimedia.org/wikipedia/commons/9/9e/Flag_of_Japan.sv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16388" name="AutoShape 4" descr="http://upload.wikimedia.org/wikipedia/commons/9/9e/Flag_of_Japan.sv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16390" name="AutoShape 6" descr="http://upload.wikimedia.org/wikipedia/commons/9/9e/Flag_of_Japan.sv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pic>
        <p:nvPicPr>
          <p:cNvPr id="16392" name="Picture 8" descr="http://pustunchik.ua/images/interesting/Navkolo-svitu/Praporci/Japonia1.jpg"/>
          <p:cNvPicPr>
            <a:picLocks noChangeAspect="1" noChangeArrowheads="1"/>
          </p:cNvPicPr>
          <p:nvPr/>
        </p:nvPicPr>
        <p:blipFill>
          <a:blip r:embed="rId2"/>
          <a:srcRect/>
          <a:stretch>
            <a:fillRect/>
          </a:stretch>
        </p:blipFill>
        <p:spPr bwMode="auto">
          <a:xfrm>
            <a:off x="1857356" y="2857496"/>
            <a:ext cx="5029194" cy="314324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i="1" dirty="0" smtClean="0">
                <a:latin typeface="Times New Roman" pitchFamily="18" charset="0"/>
                <a:cs typeface="Times New Roman" pitchFamily="18" charset="0"/>
              </a:rPr>
              <a:t>Висновок</a:t>
            </a:r>
            <a:endParaRPr lang="uk-UA" i="1"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r>
              <a:rPr lang="uk-UA" sz="2400" dirty="0" smtClean="0">
                <a:latin typeface="Times New Roman" pitchFamily="18" charset="0"/>
                <a:cs typeface="Times New Roman" pitchFamily="18" charset="0"/>
              </a:rPr>
              <a:t>Головним чинником </a:t>
            </a:r>
            <a:r>
              <a:rPr lang="uk-UA" sz="2400" dirty="0" smtClean="0">
                <a:latin typeface="Times New Roman" pitchFamily="18" charset="0"/>
                <a:cs typeface="Times New Roman" pitchFamily="18" charset="0"/>
              </a:rPr>
              <a:t>зростання </a:t>
            </a:r>
            <a:r>
              <a:rPr lang="uk-UA" sz="2400" dirty="0" smtClean="0">
                <a:latin typeface="Times New Roman" pitchFamily="18" charset="0"/>
                <a:cs typeface="Times New Roman" pitchFamily="18" charset="0"/>
              </a:rPr>
              <a:t>економіки</a:t>
            </a:r>
            <a:r>
              <a:rPr lang="uk-UA" sz="2400" dirty="0" smtClean="0">
                <a:latin typeface="Times New Roman" pitchFamily="18" charset="0"/>
                <a:cs typeface="Times New Roman" pitchFamily="18" charset="0"/>
              </a:rPr>
              <a:t>, </a:t>
            </a:r>
            <a:r>
              <a:rPr lang="uk-UA" sz="2400" dirty="0" smtClean="0">
                <a:latin typeface="Times New Roman" pitchFamily="18" charset="0"/>
                <a:cs typeface="Times New Roman" pitchFamily="18" charset="0"/>
              </a:rPr>
              <a:t>є повсякденна наполеглива праця більше ніж 120-мільйонного японського народу, його працелюбність, самовіддача, жертовність і високий патріотизм</a:t>
            </a:r>
            <a:r>
              <a:rPr lang="uk-UA" sz="2400" dirty="0" smtClean="0">
                <a:latin typeface="Times New Roman" pitchFamily="18" charset="0"/>
                <a:cs typeface="Times New Roman" pitchFamily="18" charset="0"/>
              </a:rPr>
              <a:t>. </a:t>
            </a:r>
            <a:endParaRPr lang="uk-UA" sz="2400" dirty="0" smtClean="0">
              <a:latin typeface="Times New Roman" pitchFamily="18" charset="0"/>
              <a:cs typeface="Times New Roman" pitchFamily="18" charset="0"/>
            </a:endParaRPr>
          </a:p>
          <a:p>
            <a:endParaRPr lang="uk-UA"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i="1" dirty="0" smtClean="0">
                <a:latin typeface="Times New Roman" pitchFamily="18" charset="0"/>
                <a:cs typeface="Times New Roman" pitchFamily="18" charset="0"/>
              </a:rPr>
              <a:t>“</a:t>
            </a:r>
            <a:r>
              <a:rPr lang="ru-RU" i="1" dirty="0" err="1" smtClean="0">
                <a:latin typeface="Times New Roman" pitchFamily="18" charset="0"/>
                <a:cs typeface="Times New Roman" pitchFamily="18" charset="0"/>
              </a:rPr>
              <a:t>Економ</a:t>
            </a:r>
            <a:r>
              <a:rPr lang="uk-UA" i="1" dirty="0" err="1" smtClean="0">
                <a:latin typeface="Times New Roman" pitchFamily="18" charset="0"/>
                <a:cs typeface="Times New Roman" pitchFamily="18" charset="0"/>
              </a:rPr>
              <a:t>ічне</a:t>
            </a:r>
            <a:r>
              <a:rPr lang="uk-UA" i="1" dirty="0" smtClean="0">
                <a:latin typeface="Times New Roman" pitchFamily="18" charset="0"/>
                <a:cs typeface="Times New Roman" pitchFamily="18" charset="0"/>
              </a:rPr>
              <a:t> диво</a:t>
            </a:r>
            <a:r>
              <a:rPr lang="en-US" i="1" dirty="0" smtClean="0">
                <a:latin typeface="Times New Roman" pitchFamily="18" charset="0"/>
                <a:cs typeface="Times New Roman" pitchFamily="18" charset="0"/>
              </a:rPr>
              <a:t>”</a:t>
            </a:r>
            <a:endParaRPr lang="uk-UA" i="1"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r>
              <a:rPr lang="en-US" sz="2400" dirty="0" smtClean="0">
                <a:latin typeface="Times New Roman" pitchFamily="18" charset="0"/>
                <a:cs typeface="Times New Roman" pitchFamily="18" charset="0"/>
              </a:rPr>
              <a:t>“</a:t>
            </a:r>
            <a:r>
              <a:rPr lang="ru-RU" sz="2400" dirty="0" err="1" smtClean="0">
                <a:latin typeface="Times New Roman" pitchFamily="18" charset="0"/>
                <a:cs typeface="Times New Roman" pitchFamily="18" charset="0"/>
              </a:rPr>
              <a:t>Японське</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економічне</a:t>
            </a:r>
            <a:r>
              <a:rPr lang="ru-RU" sz="2400" dirty="0" smtClean="0">
                <a:latin typeface="Times New Roman" pitchFamily="18" charset="0"/>
                <a:cs typeface="Times New Roman" pitchFamily="18" charset="0"/>
              </a:rPr>
              <a:t> диво</a:t>
            </a:r>
            <a:r>
              <a:rPr lang="en-US" sz="2400" dirty="0" smtClean="0">
                <a:latin typeface="Times New Roman" pitchFamily="18" charset="0"/>
                <a:cs typeface="Times New Roman" pitchFamily="18" charset="0"/>
              </a:rPr>
              <a:t>”</a:t>
            </a:r>
            <a:r>
              <a:rPr lang="ru-RU" sz="2400" dirty="0" smtClean="0">
                <a:latin typeface="Times New Roman" pitchFamily="18" charset="0"/>
                <a:cs typeface="Times New Roman" pitchFamily="18" charset="0"/>
              </a:rPr>
              <a:t> — </a:t>
            </a:r>
            <a:r>
              <a:rPr lang="ru-RU" sz="2400" dirty="0" err="1" smtClean="0">
                <a:latin typeface="Times New Roman" pitchFamily="18" charset="0"/>
                <a:cs typeface="Times New Roman" pitchFamily="18" charset="0"/>
              </a:rPr>
              <a:t>це</a:t>
            </a:r>
            <a:r>
              <a:rPr lang="en-US"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явище</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стрімкого</a:t>
            </a:r>
            <a:r>
              <a:rPr lang="ru-RU" sz="2400" dirty="0" smtClean="0">
                <a:latin typeface="Times New Roman" pitchFamily="18" charset="0"/>
                <a:cs typeface="Times New Roman" pitchFamily="18" charset="0"/>
              </a:rPr>
              <a:t> росту </a:t>
            </a:r>
            <a:r>
              <a:rPr lang="ru-RU" sz="2400" dirty="0" err="1" smtClean="0">
                <a:latin typeface="Times New Roman" pitchFamily="18" charset="0"/>
                <a:cs typeface="Times New Roman" pitchFamily="18" charset="0"/>
              </a:rPr>
              <a:t>японської</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економіки</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з</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середини</a:t>
            </a:r>
            <a:r>
              <a:rPr lang="ru-RU" sz="24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1950-х </a:t>
            </a:r>
            <a:r>
              <a:rPr lang="ru-RU" sz="2400" dirty="0" err="1" smtClean="0">
                <a:latin typeface="Times New Roman" pitchFamily="18" charset="0"/>
                <a:cs typeface="Times New Roman" pitchFamily="18" charset="0"/>
              </a:rPr>
              <a:t>років</a:t>
            </a:r>
            <a:r>
              <a:rPr lang="ru-RU" sz="2400" dirty="0" smtClean="0">
                <a:latin typeface="Times New Roman" pitchFamily="18" charset="0"/>
                <a:cs typeface="Times New Roman" pitchFamily="18" charset="0"/>
              </a:rPr>
              <a:t> до </a:t>
            </a:r>
            <a:r>
              <a:rPr lang="ru-RU" sz="2400" dirty="0" err="1" smtClean="0">
                <a:latin typeface="Times New Roman" pitchFamily="18" charset="0"/>
                <a:cs typeface="Times New Roman" pitchFamily="18" charset="0"/>
              </a:rPr>
              <a:t>нафтової</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кризи</a:t>
            </a:r>
            <a:r>
              <a:rPr lang="ru-RU" sz="2400" dirty="0" smtClean="0">
                <a:latin typeface="Times New Roman" pitchFamily="18" charset="0"/>
                <a:cs typeface="Times New Roman" pitchFamily="18" charset="0"/>
              </a:rPr>
              <a:t> 1973 року.</a:t>
            </a:r>
            <a:endParaRPr lang="ru-RU" sz="2400" dirty="0" smtClean="0">
              <a:latin typeface="Times New Roman" pitchFamily="18" charset="0"/>
              <a:cs typeface="Times New Roman" pitchFamily="18" charset="0"/>
            </a:endParaRPr>
          </a:p>
          <a:p>
            <a:pPr>
              <a:buNone/>
            </a:pP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endParaRPr lang="uk-UA" sz="3200" dirty="0">
              <a:latin typeface="Times New Roman" pitchFamily="18" charset="0"/>
              <a:cs typeface="Times New Roman" pitchFamily="18" charset="0"/>
            </a:endParaRPr>
          </a:p>
        </p:txBody>
      </p:sp>
      <p:sp>
        <p:nvSpPr>
          <p:cNvPr id="15362" name="AutoShape 2" descr="http://upload.wikimedia.org/wikipedia/commons/9/9e/Flag_of_Japan.sv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i="1" dirty="0" err="1" smtClean="0">
                <a:latin typeface="Times New Roman" pitchFamily="18" charset="0"/>
                <a:cs typeface="Times New Roman" pitchFamily="18" charset="0"/>
              </a:rPr>
              <a:t>Передумови</a:t>
            </a:r>
            <a:endParaRPr lang="uk-UA" i="1"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pPr>
              <a:buNone/>
            </a:pPr>
            <a:r>
              <a:rPr lang="uk-UA" sz="2000" dirty="0" smtClean="0">
                <a:latin typeface="Times New Roman" pitchFamily="18" charset="0"/>
                <a:cs typeface="Times New Roman" pitchFamily="18" charset="0"/>
              </a:rPr>
              <a:t>    </a:t>
            </a:r>
            <a:r>
              <a:rPr lang="uk-UA" sz="2000" dirty="0" smtClean="0">
                <a:latin typeface="Times New Roman" pitchFamily="18" charset="0"/>
                <a:cs typeface="Times New Roman" pitchFamily="18" charset="0"/>
              </a:rPr>
              <a:t>П</a:t>
            </a:r>
            <a:r>
              <a:rPr lang="uk-UA" sz="2000" dirty="0" smtClean="0">
                <a:latin typeface="Times New Roman" pitchFamily="18" charset="0"/>
                <a:cs typeface="Times New Roman" pitchFamily="18" charset="0"/>
              </a:rPr>
              <a:t>ередумови "економічного </a:t>
            </a:r>
            <a:r>
              <a:rPr lang="uk-UA" sz="2000" dirty="0" err="1" smtClean="0">
                <a:latin typeface="Times New Roman" pitchFamily="18" charset="0"/>
                <a:cs typeface="Times New Roman" pitchFamily="18" charset="0"/>
              </a:rPr>
              <a:t>дива“</a:t>
            </a:r>
            <a:r>
              <a:rPr lang="uk-UA" sz="2000" dirty="0" smtClean="0">
                <a:latin typeface="Times New Roman" pitchFamily="18" charset="0"/>
                <a:cs typeface="Times New Roman" pitchFamily="18" charset="0"/>
              </a:rPr>
              <a:t> </a:t>
            </a:r>
            <a:r>
              <a:rPr lang="uk-UA" sz="2000" dirty="0" smtClean="0">
                <a:latin typeface="Times New Roman" pitchFamily="18" charset="0"/>
                <a:cs typeface="Times New Roman" pitchFamily="18" charset="0"/>
              </a:rPr>
              <a:t>:</a:t>
            </a:r>
          </a:p>
          <a:p>
            <a:r>
              <a:rPr lang="uk-UA" sz="2000" dirty="0" smtClean="0">
                <a:latin typeface="Times New Roman" pitchFamily="18" charset="0"/>
                <a:cs typeface="Times New Roman" pitchFamily="18" charset="0"/>
              </a:rPr>
              <a:t>закупівля </a:t>
            </a:r>
            <a:r>
              <a:rPr lang="uk-UA" sz="2000" dirty="0" smtClean="0">
                <a:latin typeface="Times New Roman" pitchFamily="18" charset="0"/>
                <a:cs typeface="Times New Roman" pitchFamily="18" charset="0"/>
              </a:rPr>
              <a:t>ліцензій, патентів, використання нових технологій;</a:t>
            </a:r>
          </a:p>
          <a:p>
            <a:r>
              <a:rPr lang="uk-UA" sz="2000" dirty="0" smtClean="0">
                <a:latin typeface="Times New Roman" pitchFamily="18" charset="0"/>
                <a:cs typeface="Times New Roman" pitchFamily="18" charset="0"/>
              </a:rPr>
              <a:t>реформа податкової системи, запропонована американцем </a:t>
            </a:r>
            <a:r>
              <a:rPr lang="uk-UA" sz="2000" dirty="0" err="1" smtClean="0">
                <a:latin typeface="Times New Roman" pitchFamily="18" charset="0"/>
                <a:cs typeface="Times New Roman" pitchFamily="18" charset="0"/>
              </a:rPr>
              <a:t>Доджем</a:t>
            </a:r>
            <a:r>
              <a:rPr lang="uk-UA" sz="2000" dirty="0" smtClean="0">
                <a:latin typeface="Times New Roman" pitchFamily="18" charset="0"/>
                <a:cs typeface="Times New Roman" pitchFamily="18" charset="0"/>
              </a:rPr>
              <a:t>;</a:t>
            </a:r>
          </a:p>
          <a:p>
            <a:r>
              <a:rPr lang="uk-UA" sz="2000" dirty="0" smtClean="0">
                <a:latin typeface="Times New Roman" pitchFamily="18" charset="0"/>
                <a:cs typeface="Times New Roman" pitchFamily="18" charset="0"/>
              </a:rPr>
              <a:t>відносна дешевизна японської робочої сили;</a:t>
            </a:r>
          </a:p>
          <a:p>
            <a:r>
              <a:rPr lang="uk-UA" sz="2000" dirty="0" smtClean="0">
                <a:latin typeface="Times New Roman" pitchFamily="18" charset="0"/>
                <a:cs typeface="Times New Roman" pitchFamily="18" charset="0"/>
              </a:rPr>
              <a:t>відсутність значних військових витрат;</a:t>
            </a:r>
          </a:p>
          <a:p>
            <a:r>
              <a:rPr lang="uk-UA" sz="2000" dirty="0" smtClean="0">
                <a:latin typeface="Times New Roman" pitchFamily="18" charset="0"/>
                <a:cs typeface="Times New Roman" pitchFamily="18" charset="0"/>
              </a:rPr>
              <a:t>кредити США, великі замовлення під час воєн США в Кореї і В'єтнамі;</a:t>
            </a:r>
          </a:p>
          <a:p>
            <a:r>
              <a:rPr lang="uk-UA" sz="2000" dirty="0" smtClean="0">
                <a:latin typeface="Times New Roman" pitchFamily="18" charset="0"/>
                <a:cs typeface="Times New Roman" pitchFamily="18" charset="0"/>
              </a:rPr>
              <a:t>зниження цін на світових ринках на сировину і паливо </a:t>
            </a:r>
            <a:r>
              <a:rPr lang="uk-UA" sz="2000" dirty="0" smtClean="0">
                <a:latin typeface="Times New Roman" pitchFamily="18" charset="0"/>
                <a:cs typeface="Times New Roman" pitchFamily="18" charset="0"/>
              </a:rPr>
              <a:t>та інше.</a:t>
            </a:r>
            <a:endParaRPr lang="uk-UA" sz="2000" dirty="0" smtClean="0">
              <a:latin typeface="Times New Roman" pitchFamily="18" charset="0"/>
              <a:cs typeface="Times New Roman" pitchFamily="18" charset="0"/>
            </a:endParaRPr>
          </a:p>
          <a:p>
            <a:endParaRPr lang="uk-UA"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i="1" dirty="0" smtClean="0">
                <a:latin typeface="Times New Roman" pitchFamily="18" charset="0"/>
                <a:cs typeface="Times New Roman" pitchFamily="18" charset="0"/>
              </a:rPr>
              <a:t>Початок піднесення</a:t>
            </a:r>
            <a:endParaRPr lang="uk-UA" i="1" dirty="0">
              <a:latin typeface="Times New Roman" pitchFamily="18" charset="0"/>
              <a:cs typeface="Times New Roman" pitchFamily="18" charset="0"/>
            </a:endParaRPr>
          </a:p>
        </p:txBody>
      </p:sp>
      <p:sp>
        <p:nvSpPr>
          <p:cNvPr id="3" name="Содержимое 2"/>
          <p:cNvSpPr>
            <a:spLocks noGrp="1"/>
          </p:cNvSpPr>
          <p:nvPr>
            <p:ph idx="1"/>
          </p:nvPr>
        </p:nvSpPr>
        <p:spPr>
          <a:xfrm>
            <a:off x="457200" y="2249424"/>
            <a:ext cx="8186766" cy="4325112"/>
          </a:xfrm>
        </p:spPr>
        <p:txBody>
          <a:bodyPr>
            <a:normAutofit/>
          </a:bodyPr>
          <a:lstStyle/>
          <a:p>
            <a:pPr>
              <a:buNone/>
            </a:pPr>
            <a:r>
              <a:rPr lang="uk-UA"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a:t>
            </a:r>
            <a:r>
              <a:rPr lang="uk-UA" sz="1800" dirty="0" smtClean="0">
                <a:latin typeface="Times New Roman" pitchFamily="18" charset="0"/>
                <a:cs typeface="Times New Roman" pitchFamily="18" charset="0"/>
              </a:rPr>
              <a:t>Економічне диво</a:t>
            </a:r>
            <a:r>
              <a:rPr lang="en-US" sz="1800" dirty="0" smtClean="0">
                <a:latin typeface="Times New Roman" pitchFamily="18" charset="0"/>
                <a:cs typeface="Times New Roman" pitchFamily="18" charset="0"/>
              </a:rPr>
              <a:t>”</a:t>
            </a:r>
            <a:r>
              <a:rPr lang="uk-UA" sz="1800" dirty="0" smtClean="0">
                <a:latin typeface="Times New Roman" pitchFamily="18" charset="0"/>
                <a:cs typeface="Times New Roman" pitchFamily="18" charset="0"/>
              </a:rPr>
              <a:t> розпочалося у</a:t>
            </a:r>
            <a:r>
              <a:rPr lang="uk-UA" sz="1800" dirty="0" smtClean="0">
                <a:latin typeface="Times New Roman" pitchFamily="18" charset="0"/>
                <a:cs typeface="Times New Roman" pitchFamily="18" charset="0"/>
              </a:rPr>
              <a:t> 1948 </a:t>
            </a:r>
            <a:r>
              <a:rPr lang="uk-UA" sz="1800" dirty="0" smtClean="0">
                <a:latin typeface="Times New Roman" pitchFamily="18" charset="0"/>
                <a:cs typeface="Times New Roman" pitchFamily="18" charset="0"/>
              </a:rPr>
              <a:t>р. До </a:t>
            </a:r>
            <a:r>
              <a:rPr lang="uk-UA" sz="1800" dirty="0" smtClean="0">
                <a:latin typeface="Times New Roman" pitchFamily="18" charset="0"/>
                <a:cs typeface="Times New Roman" pitchFamily="18" charset="0"/>
              </a:rPr>
              <a:t>початку 1953 р. Японія досягла довоєнного економічного </a:t>
            </a:r>
            <a:r>
              <a:rPr lang="uk-UA" sz="1800" dirty="0" smtClean="0">
                <a:latin typeface="Times New Roman" pitchFamily="18" charset="0"/>
                <a:cs typeface="Times New Roman" pitchFamily="18" charset="0"/>
              </a:rPr>
              <a:t>рівня. Протягом</a:t>
            </a:r>
            <a:r>
              <a:rPr lang="uk-UA" sz="1800" dirty="0" smtClean="0">
                <a:latin typeface="Times New Roman" pitchFamily="18" charset="0"/>
                <a:cs typeface="Times New Roman" pitchFamily="18" charset="0"/>
              </a:rPr>
              <a:t> 1952—1963 рр. її ВНП майже потроївся і характеризувався щорічним приростом у 9 %; протягом цих же років обсяг виробництва товарів зріс у 5 разів, а споживання подвоїлося. </a:t>
            </a:r>
            <a:endParaRPr lang="uk-UA" sz="1800" dirty="0">
              <a:latin typeface="Times New Roman" pitchFamily="18" charset="0"/>
              <a:cs typeface="Times New Roman" pitchFamily="18" charset="0"/>
            </a:endParaRPr>
          </a:p>
        </p:txBody>
      </p:sp>
      <p:pic>
        <p:nvPicPr>
          <p:cNvPr id="13314" name="Picture 2" descr="http://kamelya.com.ua/frmtext/006_sakura.jpg"/>
          <p:cNvPicPr>
            <a:picLocks noChangeAspect="1" noChangeArrowheads="1"/>
          </p:cNvPicPr>
          <p:nvPr/>
        </p:nvPicPr>
        <p:blipFill>
          <a:blip r:embed="rId2" cstate="print"/>
          <a:srcRect/>
          <a:stretch>
            <a:fillRect/>
          </a:stretch>
        </p:blipFill>
        <p:spPr bwMode="auto">
          <a:xfrm>
            <a:off x="2500298" y="3571876"/>
            <a:ext cx="4429156" cy="296462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i="1" dirty="0" smtClean="0">
                <a:latin typeface="Times New Roman" pitchFamily="18" charset="0"/>
                <a:cs typeface="Times New Roman" pitchFamily="18" charset="0"/>
              </a:rPr>
              <a:t>Реформи</a:t>
            </a:r>
            <a:endParaRPr lang="uk-UA" i="1"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r>
              <a:rPr lang="uk-UA" sz="2000" dirty="0" smtClean="0">
                <a:latin typeface="Times New Roman" pitchFamily="18" charset="0"/>
                <a:cs typeface="Times New Roman" pitchFamily="18" charset="0"/>
              </a:rPr>
              <a:t>Американські </a:t>
            </a:r>
            <a:r>
              <a:rPr lang="uk-UA" sz="2000" dirty="0" smtClean="0">
                <a:latin typeface="Times New Roman" pitchFamily="18" charset="0"/>
                <a:cs typeface="Times New Roman" pitchFamily="18" charset="0"/>
              </a:rPr>
              <a:t>власті здійснили ряд економічних реформ. Було введено антимонопольне законодавство, згідно з яким розпущено найбільші монопольні концерни. Американські фінансові радники провели реформу податкової системи. Були зменшені податки на підприємницьку діяльність. Встановлювався твердий обмінний курс ієни. Реформи в цілому пожвавили і посилили конкуренцію підприємців, сприяли росту виробництва.</a:t>
            </a:r>
            <a:endParaRPr lang="uk-UA"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Содержимое 2"/>
          <p:cNvSpPr>
            <a:spLocks noGrp="1"/>
          </p:cNvSpPr>
          <p:nvPr>
            <p:ph idx="1"/>
          </p:nvPr>
        </p:nvSpPr>
        <p:spPr/>
        <p:txBody>
          <a:bodyPr>
            <a:normAutofit/>
          </a:bodyPr>
          <a:lstStyle/>
          <a:p>
            <a:r>
              <a:rPr lang="uk-UA" sz="2000" dirty="0" smtClean="0">
                <a:latin typeface="Times New Roman" pitchFamily="18" charset="0"/>
                <a:cs typeface="Times New Roman" pitchFamily="18" charset="0"/>
              </a:rPr>
              <a:t>У 1946—1949 рр. була проведена земельна реформа, яка ліквідувала поміщицьке землеволодіння. Держава викупила у поміщиків і продала селянам майже 80 % усіх сільськогосподарських угідь. Посилилася конкуренція між виробниками, внаслідок чого зросла продуктивність праці, врожайність культур, розширився внутрішній ринок Японії, сформувався ринок робочої сили (частка самодіяльного населення, зайнятого у сільському господарстві, скоротилася з 48 % до 8 % сьогодні).</a:t>
            </a:r>
          </a:p>
          <a:p>
            <a:endParaRPr lang="uk-UA"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Содержимое 2"/>
          <p:cNvSpPr>
            <a:spLocks noGrp="1"/>
          </p:cNvSpPr>
          <p:nvPr>
            <p:ph idx="1"/>
          </p:nvPr>
        </p:nvSpPr>
        <p:spPr>
          <a:xfrm>
            <a:off x="457200" y="2249424"/>
            <a:ext cx="4329114" cy="4325112"/>
          </a:xfrm>
        </p:spPr>
        <p:txBody>
          <a:bodyPr>
            <a:normAutofit fontScale="92500" lnSpcReduction="10000"/>
          </a:bodyPr>
          <a:lstStyle/>
          <a:p>
            <a:r>
              <a:rPr lang="uk-UA" sz="2000" dirty="0" smtClean="0">
                <a:latin typeface="Times New Roman" pitchFamily="18" charset="0"/>
                <a:cs typeface="Times New Roman" pitchFamily="18" charset="0"/>
              </a:rPr>
              <a:t>Величезні американські капіталовкладення, а також внутрішні накопичення капіталу дали змогу повністю оновити обладнання, створити нові виробництва. У березні 1952 р. набрав чинності закон про сприяння раціоналізації виробництва. Згідно із законом підприємства отримували державну допомогу, податкові та інші фінансові пільги за умови модернізації виробництва, оновлення устаткування. Більшість підприємців скористались цим законом.</a:t>
            </a:r>
          </a:p>
          <a:p>
            <a:endParaRPr lang="uk-UA" sz="2000" dirty="0">
              <a:latin typeface="Times New Roman" pitchFamily="18" charset="0"/>
              <a:cs typeface="Times New Roman" pitchFamily="18" charset="0"/>
            </a:endParaRPr>
          </a:p>
        </p:txBody>
      </p:sp>
      <p:pic>
        <p:nvPicPr>
          <p:cNvPr id="30722" name="Picture 2" descr="http://lichnosti.net/photos/3491/13185319185.jpg"/>
          <p:cNvPicPr>
            <a:picLocks noChangeAspect="1" noChangeArrowheads="1"/>
          </p:cNvPicPr>
          <p:nvPr/>
        </p:nvPicPr>
        <p:blipFill>
          <a:blip r:embed="rId2"/>
          <a:srcRect/>
          <a:stretch>
            <a:fillRect/>
          </a:stretch>
        </p:blipFill>
        <p:spPr bwMode="auto">
          <a:xfrm>
            <a:off x="4857752" y="1785926"/>
            <a:ext cx="3968207" cy="4143404"/>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Содержимое 2"/>
          <p:cNvSpPr>
            <a:spLocks noGrp="1"/>
          </p:cNvSpPr>
          <p:nvPr>
            <p:ph idx="1"/>
          </p:nvPr>
        </p:nvSpPr>
        <p:spPr/>
        <p:txBody>
          <a:bodyPr>
            <a:normAutofit/>
          </a:bodyPr>
          <a:lstStyle/>
          <a:p>
            <a:r>
              <a:rPr lang="uk-UA" sz="2000" dirty="0" smtClean="0">
                <a:latin typeface="Times New Roman" pitchFamily="18" charset="0"/>
                <a:cs typeface="Times New Roman" pitchFamily="18" charset="0"/>
              </a:rPr>
              <a:t> Ряд значних технічних новин народилися і були запроваджені у масове виробництво на японських фірмах. У другій половині 50-их років — нейлон, транзисторні приймачі, у 60-70-их роках — </a:t>
            </a:r>
            <a:r>
              <a:rPr lang="uk-UA" sz="2000" dirty="0" err="1" smtClean="0">
                <a:latin typeface="Times New Roman" pitchFamily="18" charset="0"/>
                <a:cs typeface="Times New Roman" pitchFamily="18" charset="0"/>
              </a:rPr>
              <a:t>аудіостереосистеми</a:t>
            </a:r>
            <a:r>
              <a:rPr lang="uk-UA" sz="2000" dirty="0" smtClean="0">
                <a:latin typeface="Times New Roman" pitchFamily="18" charset="0"/>
                <a:cs typeface="Times New Roman" pitchFamily="18" charset="0"/>
              </a:rPr>
              <a:t>, відеокамери і відеомагнітофони, у 80-их — комп'ютеризовані роботи, мікросхеми на кремнієвих кристалах (</a:t>
            </a:r>
            <a:r>
              <a:rPr lang="uk-UA" sz="2000" dirty="0" err="1" smtClean="0">
                <a:latin typeface="Times New Roman" pitchFamily="18" charset="0"/>
                <a:cs typeface="Times New Roman" pitchFamily="18" charset="0"/>
              </a:rPr>
              <a:t>чіпи</a:t>
            </a:r>
            <a:r>
              <a:rPr lang="uk-UA" sz="2000" dirty="0" smtClean="0">
                <a:latin typeface="Times New Roman" pitchFamily="18" charset="0"/>
                <a:cs typeface="Times New Roman" pitchFamily="18" charset="0"/>
              </a:rPr>
              <a:t>) та ін. Японія </a:t>
            </a:r>
            <a:r>
              <a:rPr lang="uk-UA" sz="2000" dirty="0" smtClean="0">
                <a:latin typeface="Times New Roman" pitchFamily="18" charset="0"/>
                <a:cs typeface="Times New Roman" pitchFamily="18" charset="0"/>
              </a:rPr>
              <a:t>лідирує </a:t>
            </a:r>
            <a:r>
              <a:rPr lang="uk-UA" sz="2000" dirty="0" smtClean="0">
                <a:latin typeface="Times New Roman" pitchFamily="18" charset="0"/>
                <a:cs typeface="Times New Roman" pitchFamily="18" charset="0"/>
              </a:rPr>
              <a:t>у такій наукомісткий і технічно передовій галузі, як електронна промисловість.</a:t>
            </a:r>
            <a:endParaRPr lang="uk-UA" sz="2000" dirty="0">
              <a:latin typeface="Times New Roman" pitchFamily="18" charset="0"/>
              <a:cs typeface="Times New Roman" pitchFamily="18" charset="0"/>
            </a:endParaRPr>
          </a:p>
        </p:txBody>
      </p:sp>
      <p:pic>
        <p:nvPicPr>
          <p:cNvPr id="34818" name="Picture 2" descr="http://sociable.co/wp-content/uploads/2011/05/1395655-Sony_make_believe_logo_black1.jpg"/>
          <p:cNvPicPr>
            <a:picLocks noChangeAspect="1" noChangeArrowheads="1"/>
          </p:cNvPicPr>
          <p:nvPr/>
        </p:nvPicPr>
        <p:blipFill>
          <a:blip r:embed="rId2" cstate="print"/>
          <a:srcRect/>
          <a:stretch>
            <a:fillRect/>
          </a:stretch>
        </p:blipFill>
        <p:spPr bwMode="auto">
          <a:xfrm>
            <a:off x="3143240" y="4543409"/>
            <a:ext cx="5786478" cy="2314591"/>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i="1" dirty="0" smtClean="0">
                <a:latin typeface="Times New Roman" pitchFamily="18" charset="0"/>
                <a:cs typeface="Times New Roman" pitchFamily="18" charset="0"/>
              </a:rPr>
              <a:t>Зовнішньоекономічні зв'язки</a:t>
            </a:r>
            <a:endParaRPr lang="uk-UA" i="1"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r>
              <a:rPr lang="uk-UA" sz="2000" dirty="0" smtClean="0">
                <a:latin typeface="Times New Roman" pitchFamily="18" charset="0"/>
                <a:cs typeface="Times New Roman" pitchFamily="18" charset="0"/>
              </a:rPr>
              <a:t>Зовнішньоекономічні зв'язки, насамперед торгівля, набули для Японії особливого значення. Імпорт сировини, якої у країні майже немає, йде головним чином із держав, що розвиваються, за низькими цінами. Дешева сировина також сприяла піднесенню японської економіки. Готову продукцію Японія вивозить до розвинутих країн — США, Канади, Австралії, країн Європи.</a:t>
            </a:r>
          </a:p>
          <a:p>
            <a:endParaRPr lang="uk-UA"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28</TotalTime>
  <Words>224</Words>
  <PresentationFormat>Экран (4:3)</PresentationFormat>
  <Paragraphs>23</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Городская</vt:lpstr>
      <vt:lpstr>Японське економічне диво</vt:lpstr>
      <vt:lpstr>“Економічне диво”</vt:lpstr>
      <vt:lpstr>Передумови</vt:lpstr>
      <vt:lpstr>Початок піднесення</vt:lpstr>
      <vt:lpstr>Реформи</vt:lpstr>
      <vt:lpstr>Слайд 6</vt:lpstr>
      <vt:lpstr>Слайд 7</vt:lpstr>
      <vt:lpstr>Слайд 8</vt:lpstr>
      <vt:lpstr>Зовнішньоекономічні зв'язки</vt:lpstr>
      <vt:lpstr>Висновок</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Японське економічне диво</dc:title>
  <dc:creator>Ольга</dc:creator>
  <cp:lastModifiedBy>Ольга</cp:lastModifiedBy>
  <cp:revision>4</cp:revision>
  <dcterms:created xsi:type="dcterms:W3CDTF">2014-04-15T15:41:17Z</dcterms:created>
  <dcterms:modified xsi:type="dcterms:W3CDTF">2014-04-15T16:20:02Z</dcterms:modified>
</cp:coreProperties>
</file>