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4" r:id="rId13"/>
    <p:sldId id="287" r:id="rId14"/>
    <p:sldId id="298" r:id="rId15"/>
    <p:sldId id="301" r:id="rId16"/>
    <p:sldId id="302" r:id="rId17"/>
    <p:sldId id="303" r:id="rId18"/>
    <p:sldId id="304" r:id="rId19"/>
    <p:sldId id="305" r:id="rId20"/>
    <p:sldId id="306" r:id="rId21"/>
    <p:sldId id="299" r:id="rId22"/>
    <p:sldId id="300" r:id="rId23"/>
    <p:sldId id="288" r:id="rId24"/>
    <p:sldId id="307" r:id="rId25"/>
    <p:sldId id="311" r:id="rId26"/>
    <p:sldId id="308" r:id="rId27"/>
    <p:sldId id="309" r:id="rId28"/>
    <p:sldId id="310" r:id="rId29"/>
    <p:sldId id="312" r:id="rId30"/>
    <p:sldId id="313" r:id="rId31"/>
    <p:sldId id="314" r:id="rId32"/>
    <p:sldId id="315" r:id="rId33"/>
    <p:sldId id="31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62" r:id="rId44"/>
    <p:sldId id="259" r:id="rId45"/>
    <p:sldId id="258" r:id="rId46"/>
    <p:sldId id="275" r:id="rId47"/>
    <p:sldId id="273" r:id="rId48"/>
    <p:sldId id="257" r:id="rId49"/>
    <p:sldId id="260" r:id="rId50"/>
    <p:sldId id="263" r:id="rId51"/>
    <p:sldId id="261" r:id="rId52"/>
    <p:sldId id="272" r:id="rId53"/>
    <p:sldId id="271" r:id="rId54"/>
    <p:sldId id="269" r:id="rId55"/>
    <p:sldId id="268" r:id="rId56"/>
    <p:sldId id="264" r:id="rId57"/>
    <p:sldId id="265" r:id="rId58"/>
    <p:sldId id="266" r:id="rId59"/>
    <p:sldId id="267" r:id="rId60"/>
    <p:sldId id="274" r:id="rId61"/>
    <p:sldId id="31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0576" autoAdjust="0"/>
  </p:normalViewPr>
  <p:slideViewPr>
    <p:cSldViewPr>
      <p:cViewPr>
        <p:scale>
          <a:sx n="57" d="100"/>
          <a:sy n="57" d="100"/>
        </p:scale>
        <p:origin x="-163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FD439-3D11-43CE-80EB-BCB2AA6EC335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A4114-327E-422A-8EAF-1E8289534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3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0%D1%80%D0%B0%D0%B3%D0%BE%D1%81%D0%B0" TargetMode="External"/><Relationship Id="rId3" Type="http://schemas.openxmlformats.org/officeDocument/2006/relationships/hyperlink" Target="http://ru.wikipedia.org/wiki/%D0%97%D1%83%D0%BB%D0%BB%D1%8F%D0%B9%D0%B4%D0%B6" TargetMode="External"/><Relationship Id="rId7" Type="http://schemas.openxmlformats.org/officeDocument/2006/relationships/hyperlink" Target="http://ru.wikipedia.org/wiki/%D0%A2%D0%BE%D0%BB%D0%B5%D0%B4%D0%B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0%D0%BD%D0%B4%D0%B0%D0%BB%D1%83%D1%81%D0%B8%D1%8F" TargetMode="External"/><Relationship Id="rId5" Type="http://schemas.openxmlformats.org/officeDocument/2006/relationships/hyperlink" Target="http://ru.wikipedia.org/wiki/%D0%90%D1%80%D0%B0%D0%B3%D0%BE%D0%BD" TargetMode="External"/><Relationship Id="rId10" Type="http://schemas.openxmlformats.org/officeDocument/2006/relationships/hyperlink" Target="http://ru.wikipedia.org/wiki/%D0%A1%D0%B5%D0%B2%D0%B8%D0%BB%D1%8C%D1%8F" TargetMode="External"/><Relationship Id="rId4" Type="http://schemas.openxmlformats.org/officeDocument/2006/relationships/hyperlink" Target="http://ru.wikipedia.org/wiki/%D0%9A%D0%B0%D1%81%D1%82%D0%B8%D0%BB%D0%B8%D1%8F" TargetMode="External"/><Relationship Id="rId9" Type="http://schemas.openxmlformats.org/officeDocument/2006/relationships/hyperlink" Target="http://ru.wikipedia.org/wiki/%D0%9A%D0%BE%D1%80%D0%B4%D0%BE%D0%B2%D0%B0_(%D0%B3%D0%BE%D1%80%D0%BE%D0%B4,_%D0%98%D1%81%D0%BF%D0%B0%D0%BD%D0%B8%D1%8F)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8%D0%BA%D0%BA%D1%83%D1%80%D0%B0%D1%8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E%D0%B9%D1%81%D0%B0%D0%BB%D0%B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F%D1%81%D0%B8%D0%B4%D0%B0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0%D0%BA%D0%B0%D0%BD%D1%82_(%D0%BE%D1%80%D0%BD%D0%B0%D0%BC%D0%B5%D0%BD%D1%82)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Моя тема називається…. , але</a:t>
            </a:r>
            <a:r>
              <a:rPr lang="uk-UA" baseline="0" dirty="0" smtClean="0"/>
              <a:t> я б трохи доповнила її . Отже, як стати експертом в архітектурі, не заглиблюючись в енциклопедії.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24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11-16</a:t>
            </a:r>
            <a:r>
              <a:rPr lang="ru-RU" baseline="0" dirty="0" smtClean="0"/>
              <a:t> ст., Испания.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элементы мавританской архитектуры: подковообразная (иногда со стрельчатым завершением) арка, сводчатые перекрытия, образующие в плане восьмиконечную звезду, наборные деревянные потолки, гипсовый орнамент 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Зулляйдж"/>
              </a:rPr>
              <a:t>цветные изразцы на стенах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асулехос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»),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присутствовал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Двор.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Стиль получил особое развитие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Кастилия"/>
              </a:rPr>
              <a:t>Кастилии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Арагон"/>
              </a:rPr>
              <a:t>Арагоне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Андалусия"/>
              </a:rPr>
              <a:t>Андалусии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в городах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Толедо"/>
              </a:rPr>
              <a:t>Толедо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Сарагоса"/>
              </a:rPr>
              <a:t>Сарагоса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Кордова (город, Испания)"/>
              </a:rPr>
              <a:t>Кóрдова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Севилья"/>
              </a:rPr>
              <a:t>Севилья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др.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3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Угроза поцарапаться уже не так велика, но все равно все тонкое и высокое. Башни квадратные, окно в середине круглое, везде сидят страшилки и изображены мучения. Это готика.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есть подозрение, что где-то в этом доме живет или работает Железный Человек, но все немножечко устарело, это модернизм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4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бетонном параллелепипеде или цилиндре вырубили небольшие окошки, покрасили в серый, белый, желтый или зеленый и сделали интересную входную группу из бетона же, это конструктивизм.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вообще ничего не понятно, все намешано, и, похоже, архитектор не брезгует веществами, это постмодернизм.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34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не путать хай-тек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-теком: это все стекло, металл и бетон, но хай-тек с углами,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-тек без углов.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48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 сломался, наклонился, изогнулся, развалился и вообще ведет себя странно, это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деконструктивизм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78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модерн (он же ар-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он же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югендстиль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совсем другое. Модерн — это когда много-много тщательно сделанных деталей про живой мир и античность, в линиях природность, в формах необычность, но выглядит это более или менее нормально. Ну если Гауди исключить, конечно.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73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кажется, что об здание можно поцарапаться — такое все в нем высокое, тонкое и острое — то это неоготика.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28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при взгляде на здание вам слышится джаз или чарльстон, контуры его напоминают здоровенный ограненный камень или кристалл с добавлением алюминия, и все это выглядит очень масштабно, то это ар-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1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Сдесь</a:t>
            </a:r>
            <a:r>
              <a:rPr lang="ru-RU" baseline="0" dirty="0" smtClean="0"/>
              <a:t> я буду не многословна.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2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все такое строгое, прямое, до умопомрачения симметричное и с большими круглыми колоннами — это классицизм.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0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классицизм стал еще торжественней,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пафосней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выше, то это ампир.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6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это Главный корпус МГУ или одно из еще шести таких зданий-близнецов, или кольцевые станции московского метро, то это сталинский ампир.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67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классицизму надоели строгость, прямые линии и следование античным канонам, и теперь здание напоминает десерт со взбитыми сливками, политый золотом, украшенный атлантами и прочими каменными людьми — это барокко.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91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здание похоже на что-то очень старорусское, но при этом все «богато» отделано и на древность не тянет, то это псевдорусский стиль. Неутешительное такое название.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94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здание в России выглядит как расписной высокий пряничный домик, и его хочется немедленно съесть, то это русское барокко.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39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от пышности, густо налепленных деталей и излишеств становится неловко даже барокко, то это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ультрабарокко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86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кажется, что здание с вами кокетничает, капризно поджимает губки и поправляет обильные, но тонкие-легкие-изящные золотые украшения и завитки, то вы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упоролись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Просто это рококо.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61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не путать хай-тек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-теком: это все стекло, металл и бетон, но хай-тек с углами,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-тек без углов.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9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Последняя стадия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камяного</a:t>
            </a:r>
            <a:r>
              <a:rPr lang="ru-RU" baseline="0" dirty="0" smtClean="0"/>
              <a:t> века. Начинают строиться города. Разные культуры развиваются по разному. В связи с пробуждением образного мышления 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Наскальные рисунки, найденные на территории Норвегии, наглядно демонстрируют зарождение абстрактного мышления: нарисованные люди и животные делаются всё более схематичными, появляются условные изображения орудий и оружия, средств передвижения, геометрических фигур. 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Появляется керамика.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1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Основу архитектуры Междуречья составляют светские (дворцы) и религиозные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Зиккурат"/>
              </a:rPr>
              <a:t>зиккураты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монументальные постройки и здания. Стены окрашивались в чёрный (асфальт), белый (известь) и красный (кирпич) цвета.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Оссобенности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применение искусственно возведённых платформ, была ломаная линия стены, образуемая выступами. Окна имели форму щелей. Здания освещались также через дверной проём и отверстие в крыше.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4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r>
              <a:rPr lang="ru-RU" baseline="0" dirty="0" smtClean="0"/>
              <a:t> – 14 ст., Индия.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Активное строительство храмов в период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Хойсала"/>
              </a:rPr>
              <a:t>Хойсала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связано с политическими и культурными событиями. Стилистические изменения в традиции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Karnata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отразили религиозные течения. Храмы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Халебиду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Карнатаке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Махатхарате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Самнатхапуре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Белуре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9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Активное </a:t>
            </a:r>
            <a:r>
              <a:rPr lang="ru-RU" dirty="0" err="1" smtClean="0"/>
              <a:t>постоение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 в связи с принятием христианства в 988 году.  Чувствовалось</a:t>
            </a:r>
            <a:r>
              <a:rPr lang="ru-RU" baseline="0" dirty="0" smtClean="0"/>
              <a:t> влияние Византии. Церкви в основном из дерева. 9-12 ст. Российская империя.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72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Изнутри чувствуется украинское барокко.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3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1000 до 13ст..По всей католической</a:t>
            </a:r>
            <a:r>
              <a:rPr lang="ru-RU" baseline="0" dirty="0" smtClean="0"/>
              <a:t> Европе. Влияние </a:t>
            </a:r>
            <a:r>
              <a:rPr lang="ru-RU" baseline="0" dirty="0" err="1" smtClean="0"/>
              <a:t>Византии.Особенности</a:t>
            </a:r>
            <a:r>
              <a:rPr lang="ru-RU" baseline="0" dirty="0" smtClean="0"/>
              <a:t>,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круглоголовые арки, а также цилиндрические своды,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Апсида"/>
              </a:rPr>
              <a:t>апсиды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украшения в виде листьев-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Акант (орнамент)"/>
              </a:rPr>
              <a:t>акантов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россписи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религийную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тему  в храмах.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1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Нормандия. 11-12 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4114-327E-422A-8EAF-1E828953478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1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52545"/>
            <a:ext cx="8496944" cy="882119"/>
          </a:xfrm>
        </p:spPr>
        <p:txBody>
          <a:bodyPr/>
          <a:lstStyle/>
          <a:p>
            <a:r>
              <a:rPr lang="uk-UA" dirty="0" smtClean="0"/>
              <a:t>Тема: Як стати експертом в архітектурі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7175351" cy="4664809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   Презентація</a:t>
            </a:r>
            <a:br>
              <a:rPr lang="uk-UA" dirty="0" smtClean="0"/>
            </a:br>
            <a:r>
              <a:rPr lang="uk-UA" dirty="0" smtClean="0"/>
              <a:t>учениці 9-А класу</a:t>
            </a:r>
            <a:br>
              <a:rPr lang="uk-UA" dirty="0" smtClean="0"/>
            </a:br>
            <a:r>
              <a:rPr lang="uk-UA" dirty="0" err="1" smtClean="0"/>
              <a:t>Короткової</a:t>
            </a:r>
            <a:r>
              <a:rPr lang="uk-UA" dirty="0" smtClean="0"/>
              <a:t> Христини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1923 – 1950гг.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4135" y="990828"/>
            <a:ext cx="6400800" cy="5678532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Модернизм.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Констуктивизм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Бау-хаус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Средиземноморский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Египетский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Муссолини в Италии.</a:t>
            </a:r>
          </a:p>
          <a:p>
            <a:pPr marL="502920" indent="-457200">
              <a:buAutoNum type="arabicPeriod"/>
            </a:pPr>
            <a:r>
              <a:rPr lang="ru-RU" dirty="0" smtClean="0"/>
              <a:t>Арт-</a:t>
            </a:r>
            <a:r>
              <a:rPr lang="ru-RU" dirty="0" err="1" smtClean="0"/>
              <a:t>деко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Интернациональный стиль.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Стримлайн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Сталинский ампир.</a:t>
            </a:r>
          </a:p>
          <a:p>
            <a:pPr marL="502920" indent="-457200">
              <a:buAutoNum type="arabicPeriod"/>
            </a:pPr>
            <a:r>
              <a:rPr lang="ru-RU" dirty="0" smtClean="0"/>
              <a:t> Нацистская архитектура.</a:t>
            </a:r>
          </a:p>
          <a:p>
            <a:pPr marL="502920" indent="-45720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Юсонианство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/>
              <a:t> </a:t>
            </a:r>
            <a:r>
              <a:rPr lang="ru-RU" dirty="0" err="1" smtClean="0"/>
              <a:t>Гуги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 Брутализм.</a:t>
            </a:r>
          </a:p>
          <a:p>
            <a:pPr marL="502920" indent="-457200">
              <a:buAutoNum type="arabicPeriod"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1950 – сегодня…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6400800" cy="3474720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Постмодернизм.</a:t>
            </a:r>
          </a:p>
          <a:p>
            <a:pPr marL="502920" indent="-457200">
              <a:buAutoNum type="arabicPeriod"/>
            </a:pPr>
            <a:r>
              <a:rPr lang="ru-RU" dirty="0" smtClean="0"/>
              <a:t>Структурализм.</a:t>
            </a:r>
          </a:p>
          <a:p>
            <a:pPr marL="502920" indent="-457200">
              <a:buAutoNum type="arabicPeriod"/>
            </a:pPr>
            <a:r>
              <a:rPr lang="ru-RU" dirty="0" smtClean="0"/>
              <a:t>Метаболизм.</a:t>
            </a:r>
          </a:p>
          <a:p>
            <a:pPr marL="502920" indent="-457200">
              <a:buAutoNum type="arabicPeriod"/>
            </a:pPr>
            <a:r>
              <a:rPr lang="ru-RU" dirty="0" smtClean="0"/>
              <a:t>Хай-тек.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Деконструктивизм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Био</a:t>
            </a:r>
            <a:r>
              <a:rPr lang="ru-RU" dirty="0" smtClean="0"/>
              <a:t>-тек.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Характерные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76872"/>
            <a:ext cx="6400800" cy="34747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5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8000 – 1000л. до н.э.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Desktop\beca34d9d22ca41b21b43bcd48f7bb6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2431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312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Неолит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30932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 smtClean="0"/>
              <a:t>Скара</a:t>
            </a:r>
            <a:r>
              <a:rPr lang="ru-RU" dirty="0" smtClean="0"/>
              <a:t> </a:t>
            </a:r>
            <a:r>
              <a:rPr lang="ru-RU" dirty="0" err="1" smtClean="0"/>
              <a:t>Брай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Documents and Settings\User\Desktop\Orkney_Skara_Br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877272"/>
            <a:ext cx="6400800" cy="125732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 smtClean="0"/>
              <a:t>Ман</a:t>
            </a:r>
            <a:r>
              <a:rPr lang="ru-RU" dirty="0" smtClean="0"/>
              <a:t> </a:t>
            </a:r>
            <a:r>
              <a:rPr lang="ru-RU" dirty="0" err="1" smtClean="0"/>
              <a:t>Браз</a:t>
            </a:r>
            <a:r>
              <a:rPr lang="ru-RU" dirty="0" smtClean="0"/>
              <a:t>, Британия</a:t>
            </a:r>
            <a:endParaRPr lang="ru-RU" dirty="0"/>
          </a:p>
        </p:txBody>
      </p:sp>
      <p:pic>
        <p:nvPicPr>
          <p:cNvPr id="2050" name="Picture 2" descr="C:\Documents and Settings\User\Desktop\240px-Dscn5212-mane-braz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949280"/>
            <a:ext cx="6400800" cy="75326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3074" name="Picture 2" descr="C:\Documents and Settings\User\Desktop\82815096d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36538"/>
            <a:ext cx="8366161" cy="55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960720"/>
            <a:ext cx="6400800" cy="89728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г</a:t>
            </a:r>
            <a:r>
              <a:rPr lang="ru-RU" dirty="0" smtClean="0"/>
              <a:t>оры Армении</a:t>
            </a:r>
            <a:endParaRPr lang="ru-RU" dirty="0"/>
          </a:p>
        </p:txBody>
      </p:sp>
      <p:pic>
        <p:nvPicPr>
          <p:cNvPr id="4098" name="Picture 2" descr="C:\Documents and Settings\User\Desktop\ki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088"/>
            <a:ext cx="7132178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060848"/>
            <a:ext cx="6400800" cy="1689368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Общие ведомости.</a:t>
            </a:r>
          </a:p>
          <a:p>
            <a:pPr marL="502920" indent="-457200">
              <a:buAutoNum type="arabicPeriod"/>
            </a:pPr>
            <a:r>
              <a:rPr lang="ru-RU" dirty="0" smtClean="0"/>
              <a:t>Одним словом об архитектуре.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1000-1750гг.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Desktop\d065f06e0de1f4bd11f06dd442c586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974225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Стиль </a:t>
            </a:r>
            <a:r>
              <a:rPr lang="ru-RU" dirty="0" err="1" smtClean="0"/>
              <a:t>Хойсала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132856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C:\Documents and Settings\User\Desktop\6079440058_246330699c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1439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Desktop\Halebidu3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568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Desktop\Close_up_of_Hoysala_style_shrine_and_sikhara_with_decorative_molding_frieze_in_the_Chennakeshava_temple_at_Somanathap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54" y="1357334"/>
            <a:ext cx="3175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Desktop\Halebidu3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6" y="260648"/>
            <a:ext cx="8698896" cy="652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Древнерусский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093296"/>
            <a:ext cx="6400800" cy="43204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Десятинная церковь , Киев.</a:t>
            </a:r>
            <a:endParaRPr lang="ru-RU" dirty="0"/>
          </a:p>
        </p:txBody>
      </p:sp>
      <p:pic>
        <p:nvPicPr>
          <p:cNvPr id="9218" name="Picture 2" descr="C:\Documents and Settings\User\Desktop\20110922214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96752"/>
            <a:ext cx="6686067" cy="48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09329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Софийский собор, Киев.</a:t>
            </a:r>
            <a:endParaRPr lang="ru-RU" dirty="0"/>
          </a:p>
        </p:txBody>
      </p:sp>
      <p:pic>
        <p:nvPicPr>
          <p:cNvPr id="8194" name="Picture 2" descr="C:\Documents and Settings\User\Desktop\sofiyskiy_sob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7" y="332656"/>
            <a:ext cx="724102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Романский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734" y="6137946"/>
            <a:ext cx="6400800" cy="113728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 smtClean="0"/>
              <a:t>Бодиам</a:t>
            </a:r>
            <a:r>
              <a:rPr lang="ru-RU" dirty="0" smtClean="0"/>
              <a:t> , Англия.</a:t>
            </a:r>
            <a:endParaRPr lang="ru-RU" dirty="0"/>
          </a:p>
        </p:txBody>
      </p:sp>
      <p:pic>
        <p:nvPicPr>
          <p:cNvPr id="10242" name="Picture 2" descr="C:\Documents and Settings\User\Desktop\zamok_Bodiam_England_X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779"/>
            <a:ext cx="6624736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User\Desktop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095500"/>
            <a:ext cx="3667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Общие ведомости: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6400800" cy="3474720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Хронология в архитектуре.</a:t>
            </a:r>
          </a:p>
          <a:p>
            <a:pPr marL="502920" indent="-457200">
              <a:buAutoNum type="arabicPeriod"/>
            </a:pPr>
            <a:r>
              <a:rPr lang="ru-RU" dirty="0" smtClean="0"/>
              <a:t>Характерные </a:t>
            </a:r>
            <a:r>
              <a:rPr lang="ru-RU" dirty="0" err="1" smtClean="0"/>
              <a:t>особености</a:t>
            </a:r>
            <a:r>
              <a:rPr lang="ru-RU" dirty="0" smtClean="0"/>
              <a:t>:</a:t>
            </a:r>
          </a:p>
          <a:p>
            <a:pPr marL="45720" indent="0">
              <a:buNone/>
            </a:pPr>
            <a:r>
              <a:rPr lang="ru-RU" dirty="0" smtClean="0"/>
              <a:t>А</a:t>
            </a:r>
            <a:r>
              <a:rPr lang="ru-RU" dirty="0"/>
              <a:t>) Особенности;</a:t>
            </a:r>
          </a:p>
          <a:p>
            <a:pPr marL="45720" indent="0">
              <a:buNone/>
            </a:pPr>
            <a:r>
              <a:rPr lang="ru-RU" dirty="0"/>
              <a:t>Б) Период;</a:t>
            </a:r>
          </a:p>
          <a:p>
            <a:pPr marL="45720" indent="0">
              <a:buNone/>
            </a:pPr>
            <a:r>
              <a:rPr lang="ru-RU" dirty="0"/>
              <a:t>В) Страна-представитель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Пигмалионы</a:t>
            </a:r>
            <a:r>
              <a:rPr lang="ru-RU" dirty="0" smtClean="0"/>
              <a:t>» стилей.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9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590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Нормандский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093296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 smtClean="0"/>
              <a:t>Трувиль</a:t>
            </a:r>
            <a:r>
              <a:rPr lang="ru-RU" dirty="0" smtClean="0"/>
              <a:t> , </a:t>
            </a:r>
            <a:r>
              <a:rPr lang="ru-RU" dirty="0" err="1" smtClean="0"/>
              <a:t>Довиль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Documents and Settings\User\Desktop\dovil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6" y="1142746"/>
            <a:ext cx="5904656" cy="44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User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5270698" cy="29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01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Мудахар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924944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User\Desktop\mude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43827" cy="333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User\Desktop\pila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9081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User\Desktop\pat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163" y="4849763"/>
            <a:ext cx="6096075" cy="40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1750-1900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Desktop\1df12d6b8045d28aaeb5d7be61300d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95" y="908720"/>
            <a:ext cx="960106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296" y="-28813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1900-сегодя…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Desktop\7bbcd9da50d3a2e4b10b57efcafb4e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932452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Хронология в архитектуре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6400800" cy="3474720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8 000 лет до н.э. – наше 1 000 н.э.</a:t>
            </a:r>
          </a:p>
          <a:p>
            <a:pPr marL="502920" indent="-457200">
              <a:buAutoNum type="arabicPeriod"/>
            </a:pPr>
            <a:r>
              <a:rPr lang="ru-RU" dirty="0" smtClean="0"/>
              <a:t>1 000 н.э. – 1750г.</a:t>
            </a:r>
          </a:p>
          <a:p>
            <a:pPr marL="502920" indent="-4572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1750г. – 1900г.</a:t>
            </a:r>
          </a:p>
          <a:p>
            <a:pPr marL="502920" indent="-457200">
              <a:buAutoNum type="arabicPeriod"/>
            </a:pPr>
            <a:r>
              <a:rPr lang="ru-RU" dirty="0" smtClean="0"/>
              <a:t>1900г. – сегодня.</a:t>
            </a:r>
          </a:p>
          <a:p>
            <a:pPr marL="50292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7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34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Готика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949280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Реймсский собор во </a:t>
            </a:r>
            <a:r>
              <a:rPr lang="ru-RU" dirty="0" smtClean="0"/>
              <a:t>Франции.</a:t>
            </a:r>
            <a:endParaRPr lang="ru-RU" dirty="0"/>
          </a:p>
        </p:txBody>
      </p:sp>
      <p:pic>
        <p:nvPicPr>
          <p:cNvPr id="17410" name="Picture 2" descr="C:\Documents and Settings\User\Desktop\Reims-WFront-Sept07-DE4330sAR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832648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Модернизм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165304"/>
            <a:ext cx="6400800" cy="48920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/>
              <a:t>Музей современного искусства в </a:t>
            </a:r>
            <a:r>
              <a:rPr lang="ru-RU" dirty="0" err="1"/>
              <a:t>Нитерое</a:t>
            </a:r>
            <a:r>
              <a:rPr lang="ru-RU" dirty="0"/>
              <a:t>, Бразилия</a:t>
            </a:r>
          </a:p>
        </p:txBody>
      </p:sp>
      <p:pic>
        <p:nvPicPr>
          <p:cNvPr id="18434" name="Picture 2" descr="C:\Documents and Settings\User\Desktop\нитер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725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>
                <a:effectLst/>
              </a:rPr>
              <a:t>К</a:t>
            </a:r>
            <a:r>
              <a:rPr lang="ru-RU" b="0" dirty="0" smtClean="0">
                <a:effectLst/>
              </a:rPr>
              <a:t>онструктивизм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165304"/>
            <a:ext cx="6400800" cy="52239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Белая башня в </a:t>
            </a:r>
            <a:r>
              <a:rPr lang="ru-RU" dirty="0" smtClean="0"/>
              <a:t>Екатеринбурге.</a:t>
            </a:r>
            <a:endParaRPr lang="ru-RU" dirty="0"/>
          </a:p>
        </p:txBody>
      </p:sp>
      <p:pic>
        <p:nvPicPr>
          <p:cNvPr id="14338" name="Picture 2" descr="C:\Documents and Settings\User\Desktop\con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723763" cy="49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Постмодернизм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093296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Библиотека в Сан-Антонио, </a:t>
            </a:r>
            <a:r>
              <a:rPr lang="ru-RU" dirty="0" smtClean="0"/>
              <a:t>США.</a:t>
            </a:r>
            <a:endParaRPr lang="ru-RU" dirty="0"/>
          </a:p>
        </p:txBody>
      </p:sp>
      <p:pic>
        <p:nvPicPr>
          <p:cNvPr id="15363" name="Picture 3" descr="C:\Documents and Settings\User\Desktop\2009-3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88832" cy="501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Хай-тек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021288"/>
            <a:ext cx="6400800" cy="5372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Здание </a:t>
            </a:r>
            <a:r>
              <a:rPr lang="ru-RU" dirty="0" err="1"/>
              <a:t>Fuji</a:t>
            </a:r>
            <a:r>
              <a:rPr lang="ru-RU" dirty="0"/>
              <a:t> TV в Японии.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6387" name="Picture 3" descr="C:\Documents and Settings\User\Desktop\фу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774"/>
            <a:ext cx="7233245" cy="48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err="1">
                <a:effectLst/>
              </a:rPr>
              <a:t>Д</a:t>
            </a:r>
            <a:r>
              <a:rPr lang="ru-RU" b="0" dirty="0" err="1" smtClean="0">
                <a:effectLst/>
              </a:rPr>
              <a:t>еконструктивизм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6093296"/>
            <a:ext cx="6400800" cy="504056"/>
          </a:xfrm>
        </p:spPr>
        <p:txBody>
          <a:bodyPr/>
          <a:lstStyle/>
          <a:p>
            <a:pPr marL="45720" indent="0">
              <a:buNone/>
            </a:pPr>
            <a:r>
              <a:rPr lang="uk-UA" dirty="0" err="1" smtClean="0"/>
              <a:t>Танцующий</a:t>
            </a:r>
            <a:r>
              <a:rPr lang="uk-UA" dirty="0" smtClean="0"/>
              <a:t> </a:t>
            </a:r>
            <a:r>
              <a:rPr lang="uk-UA" dirty="0" err="1" smtClean="0"/>
              <a:t>дом</a:t>
            </a:r>
            <a:r>
              <a:rPr lang="uk-UA" dirty="0" smtClean="0"/>
              <a:t> в </a:t>
            </a:r>
            <a:r>
              <a:rPr lang="ru-RU" dirty="0" smtClean="0"/>
              <a:t>Праге.</a:t>
            </a:r>
            <a:endParaRPr lang="ru-RU" dirty="0"/>
          </a:p>
        </p:txBody>
      </p:sp>
      <p:pic>
        <p:nvPicPr>
          <p:cNvPr id="13315" name="Picture 3" descr="C:\Documents and Settings\User\Desktop\qniEMCqgt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408712" cy="48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Модерн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021288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Дом </a:t>
            </a:r>
            <a:r>
              <a:rPr lang="ru-RU" dirty="0" err="1"/>
              <a:t>Бальо</a:t>
            </a:r>
            <a:r>
              <a:rPr lang="ru-RU" dirty="0"/>
              <a:t> в Барселоне</a:t>
            </a:r>
          </a:p>
        </p:txBody>
      </p:sp>
      <p:pic>
        <p:nvPicPr>
          <p:cNvPr id="12292" name="Picture 4" descr="C:\Documents and Settings\User\Desktop\,fk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80728"/>
            <a:ext cx="74286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8000 лет до н.э. – 1000г. </a:t>
            </a:r>
            <a:r>
              <a:rPr lang="ru-RU" dirty="0"/>
              <a:t>н</a:t>
            </a:r>
            <a:r>
              <a:rPr lang="ru-RU" dirty="0" smtClean="0"/>
              <a:t>.э.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6400800" cy="4032448"/>
          </a:xfrm>
        </p:spPr>
        <p:txBody>
          <a:bodyPr>
            <a:normAutofit fontScale="925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Неолит.</a:t>
            </a:r>
          </a:p>
          <a:p>
            <a:pPr marL="502920" indent="-457200">
              <a:buAutoNum type="arabicPeriod"/>
            </a:pPr>
            <a:r>
              <a:rPr lang="ru-RU" dirty="0" smtClean="0"/>
              <a:t>Шумерская архитектура </a:t>
            </a:r>
          </a:p>
          <a:p>
            <a:pPr marL="502920" indent="-457200">
              <a:buAutoNum type="arabicPeriod"/>
            </a:pPr>
            <a:r>
              <a:rPr lang="ru-RU" dirty="0" smtClean="0"/>
              <a:t>Древний Египет</a:t>
            </a:r>
          </a:p>
          <a:p>
            <a:pPr marL="502920" indent="-457200">
              <a:buAutoNum type="arabicPeriod"/>
            </a:pPr>
            <a:r>
              <a:rPr lang="ru-RU" dirty="0" smtClean="0"/>
              <a:t>Ассирийская архитектура.</a:t>
            </a:r>
          </a:p>
          <a:p>
            <a:pPr marL="502920" indent="-457200">
              <a:buAutoNum type="arabicPeriod"/>
            </a:pPr>
            <a:r>
              <a:rPr lang="ru-RU" dirty="0" smtClean="0"/>
              <a:t>Древняя Греция.</a:t>
            </a:r>
          </a:p>
          <a:p>
            <a:pPr marL="502920" indent="-457200">
              <a:buAutoNum type="arabicPeriod"/>
            </a:pPr>
            <a:r>
              <a:rPr lang="ru-RU" dirty="0" smtClean="0"/>
              <a:t>Рим.</a:t>
            </a:r>
          </a:p>
          <a:p>
            <a:pPr marL="502920" indent="-457200">
              <a:buAutoNum type="arabicPeriod"/>
            </a:pPr>
            <a:r>
              <a:rPr lang="ru-RU" dirty="0" smtClean="0"/>
              <a:t>Византия.</a:t>
            </a:r>
          </a:p>
          <a:p>
            <a:pPr marL="502920" indent="-457200">
              <a:buAutoNum type="arabicPeriod"/>
            </a:pPr>
            <a:r>
              <a:rPr lang="ru-RU" dirty="0" smtClean="0"/>
              <a:t>Мавритания.</a:t>
            </a:r>
          </a:p>
          <a:p>
            <a:pPr marL="502920" indent="-457200">
              <a:buAutoNum type="arabicPeriod"/>
            </a:pPr>
            <a:r>
              <a:rPr lang="ru-RU" dirty="0" smtClean="0"/>
              <a:t>Архитектура Каролингов.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0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Неоготика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093296"/>
            <a:ext cx="6400800" cy="5372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Вестминстерский дворец в </a:t>
            </a:r>
            <a:r>
              <a:rPr lang="ru-RU" dirty="0" smtClean="0"/>
              <a:t>Лондоне.</a:t>
            </a:r>
            <a:endParaRPr lang="ru-RU" dirty="0"/>
          </a:p>
        </p:txBody>
      </p:sp>
      <p:pic>
        <p:nvPicPr>
          <p:cNvPr id="11266" name="Picture 2" descr="C:\Documents and Settings\User\Desktop\neog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35328" cy="49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Арт-</a:t>
            </a:r>
            <a:r>
              <a:rPr lang="ru-RU" dirty="0" err="1" smtClean="0"/>
              <a:t>деко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021288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Крайслер-</a:t>
            </a:r>
            <a:r>
              <a:rPr lang="ru-RU" dirty="0" err="1"/>
              <a:t>Билдинг</a:t>
            </a:r>
            <a:r>
              <a:rPr lang="ru-RU" dirty="0"/>
              <a:t> в </a:t>
            </a:r>
            <a:r>
              <a:rPr lang="ru-RU" dirty="0" smtClean="0"/>
              <a:t>Нью-Йорке.</a:t>
            </a:r>
            <a:endParaRPr lang="ru-RU" dirty="0"/>
          </a:p>
        </p:txBody>
      </p:sp>
      <p:pic>
        <p:nvPicPr>
          <p:cNvPr id="10242" name="Picture 2" descr="C:\Documents and Settings\User\Desktop\art-de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75809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Классицизм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021288"/>
            <a:ext cx="6400800" cy="465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П</a:t>
            </a:r>
            <a:r>
              <a:rPr lang="ru-RU" dirty="0"/>
              <a:t>антеон в </a:t>
            </a:r>
            <a:r>
              <a:rPr lang="ru-RU" dirty="0" smtClean="0"/>
              <a:t>Париже.</a:t>
            </a:r>
            <a:endParaRPr lang="ru-RU" dirty="0"/>
          </a:p>
        </p:txBody>
      </p:sp>
      <p:pic>
        <p:nvPicPr>
          <p:cNvPr id="9218" name="Picture 2" descr="C:\Documents and Settings\User\Desktop\k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38" y="1268760"/>
            <a:ext cx="634320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Ампир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949280"/>
            <a:ext cx="6400800" cy="5372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Триумфальные ворота в </a:t>
            </a:r>
            <a:r>
              <a:rPr lang="ru-RU" dirty="0" smtClean="0"/>
              <a:t>Москве.</a:t>
            </a:r>
            <a:endParaRPr lang="ru-RU" dirty="0"/>
          </a:p>
        </p:txBody>
      </p:sp>
      <p:pic>
        <p:nvPicPr>
          <p:cNvPr id="8194" name="Picture 2" descr="C:\Documents and Settings\User\Desktop\amp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1007"/>
            <a:ext cx="6696743" cy="48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Сталинский ампир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165304"/>
            <a:ext cx="6400800" cy="465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Г</a:t>
            </a:r>
            <a:r>
              <a:rPr lang="ru-RU" dirty="0"/>
              <a:t>остиница «Украина» в </a:t>
            </a:r>
            <a:r>
              <a:rPr lang="ru-RU" dirty="0" smtClean="0"/>
              <a:t>Москве.</a:t>
            </a:r>
            <a:endParaRPr lang="ru-RU" dirty="0"/>
          </a:p>
        </p:txBody>
      </p:sp>
      <p:pic>
        <p:nvPicPr>
          <p:cNvPr id="7170" name="Picture 2" descr="C:\Documents and Settings\User\Desktop\stal amp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55001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Барокко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093296"/>
            <a:ext cx="6400800" cy="5372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Замок Версаль в </a:t>
            </a:r>
            <a:r>
              <a:rPr lang="ru-RU" dirty="0" smtClean="0"/>
              <a:t>Париже.</a:t>
            </a:r>
            <a:endParaRPr lang="ru-RU" dirty="0"/>
          </a:p>
        </p:txBody>
      </p:sp>
      <p:pic>
        <p:nvPicPr>
          <p:cNvPr id="6146" name="Picture 2" descr="C:\Documents and Settings\User\Desktop\barokko 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65602" cy="37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Псевдорусский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165304"/>
            <a:ext cx="6400800" cy="39322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ГУМ в Москве</a:t>
            </a:r>
          </a:p>
        </p:txBody>
      </p:sp>
      <p:pic>
        <p:nvPicPr>
          <p:cNvPr id="5122" name="Picture 2" descr="C:\Documents and Settings\User\Desktop\psevdor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4314"/>
            <a:ext cx="780086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Русское барокко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021288"/>
            <a:ext cx="6400800" cy="50405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Петропавловский собор в </a:t>
            </a:r>
            <a:r>
              <a:rPr lang="ru-RU" dirty="0" smtClean="0"/>
              <a:t>Казани.</a:t>
            </a:r>
            <a:endParaRPr lang="ru-RU" dirty="0"/>
          </a:p>
        </p:txBody>
      </p:sp>
      <p:pic>
        <p:nvPicPr>
          <p:cNvPr id="4098" name="Picture 2" descr="C:\Documents and Settings\User\Desktop\barok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91174" cy="48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Ультрабарокко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093296"/>
            <a:ext cx="878497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Собор Святого Иакова в Сантьяго-</a:t>
            </a:r>
            <a:r>
              <a:rPr lang="ru-RU" dirty="0" err="1"/>
              <a:t>ди</a:t>
            </a:r>
            <a:r>
              <a:rPr lang="ru-RU" dirty="0"/>
              <a:t>-</a:t>
            </a:r>
            <a:r>
              <a:rPr lang="ru-RU" dirty="0" err="1"/>
              <a:t>Компостела</a:t>
            </a:r>
            <a:r>
              <a:rPr lang="ru-RU" dirty="0"/>
              <a:t> в Испании.</a:t>
            </a:r>
          </a:p>
        </p:txBody>
      </p:sp>
      <p:pic>
        <p:nvPicPr>
          <p:cNvPr id="3074" name="Picture 2" descr="C:\Documents and Settings\User\Desktop\ultrabarok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692129" cy="50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Рококо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093296"/>
            <a:ext cx="6400800" cy="5372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Китайский домик в Потсдаме, </a:t>
            </a:r>
            <a:r>
              <a:rPr lang="ru-RU" dirty="0" smtClean="0"/>
              <a:t>Германия.</a:t>
            </a:r>
            <a:endParaRPr lang="ru-RU" dirty="0"/>
          </a:p>
        </p:txBody>
      </p:sp>
      <p:pic>
        <p:nvPicPr>
          <p:cNvPr id="2050" name="Picture 2" descr="C:\Documents and Settings\User\Desktop\roko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987255" cy="44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1000 – 1582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6400800" cy="5949280"/>
          </a:xfrm>
        </p:spPr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Архитектура империи </a:t>
            </a:r>
            <a:r>
              <a:rPr lang="ru-RU" dirty="0" err="1" smtClean="0"/>
              <a:t>Хойсала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Древнерусский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Романский стиль.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Норманский</a:t>
            </a:r>
            <a:r>
              <a:rPr lang="ru-RU" dirty="0" smtClean="0"/>
              <a:t> стиль.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Мудехар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Готика.</a:t>
            </a:r>
          </a:p>
          <a:p>
            <a:pPr marL="502920" indent="-457200">
              <a:buAutoNum type="arabicPeriod"/>
            </a:pPr>
            <a:r>
              <a:rPr lang="ru-RU" dirty="0" smtClean="0"/>
              <a:t>Кирпичная готика.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Зондерготика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Возрождение.</a:t>
            </a:r>
          </a:p>
          <a:p>
            <a:pPr marL="502920" indent="-45720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Манузлино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Высокое Возрождение.</a:t>
            </a:r>
          </a:p>
          <a:p>
            <a:pPr marL="502920" indent="-457200">
              <a:buAutoNum type="arabicPeriod"/>
            </a:pPr>
            <a:r>
              <a:rPr lang="ru-RU" dirty="0" smtClean="0"/>
              <a:t>Испанский колониальный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Маньеризм.</a:t>
            </a:r>
          </a:p>
          <a:p>
            <a:pPr marL="502920" indent="-45720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Елизаветский</a:t>
            </a:r>
            <a:r>
              <a:rPr lang="ru-RU" dirty="0" smtClean="0"/>
              <a:t> стиль…</a:t>
            </a:r>
          </a:p>
        </p:txBody>
      </p:sp>
    </p:spTree>
    <p:extLst>
      <p:ext uri="{BB962C8B-B14F-4D97-AF65-F5344CB8AC3E}">
        <p14:creationId xmlns:p14="http://schemas.microsoft.com/office/powerpoint/2010/main" val="4867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Био</a:t>
            </a:r>
            <a:r>
              <a:rPr lang="ru-RU" dirty="0" smtClean="0"/>
              <a:t>-тек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021288"/>
            <a:ext cx="6400800" cy="50405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Небоскреб Мэри-Экс в </a:t>
            </a:r>
            <a:r>
              <a:rPr lang="ru-RU" dirty="0" smtClean="0"/>
              <a:t>Лондоне.</a:t>
            </a:r>
            <a:endParaRPr lang="ru-RU" dirty="0"/>
          </a:p>
        </p:txBody>
      </p:sp>
      <p:pic>
        <p:nvPicPr>
          <p:cNvPr id="1028" name="Picture 4" descr="C:\Documents and Settings\User\Desktop\chaj te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28625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User\Desktop\gjrk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792088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1582 – 1750гг.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1113" y="1318373"/>
            <a:ext cx="6400800" cy="3474720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…Барокко.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Наришкинский</a:t>
            </a:r>
            <a:r>
              <a:rPr lang="ru-RU" dirty="0" smtClean="0"/>
              <a:t> стиль.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Палладианизм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Рококо.</a:t>
            </a:r>
          </a:p>
          <a:p>
            <a:pPr marL="502920" indent="-457200">
              <a:buAutoNum type="arabicPeriod"/>
            </a:pPr>
            <a:r>
              <a:rPr lang="ru-RU" dirty="0" smtClean="0"/>
              <a:t>Петровское барокко.</a:t>
            </a:r>
          </a:p>
          <a:p>
            <a:pPr marL="502920" indent="-457200">
              <a:buAutoNum type="arabicPeriod"/>
            </a:pPr>
            <a:r>
              <a:rPr lang="ru-RU" dirty="0" smtClean="0"/>
              <a:t>Классицизм.</a:t>
            </a:r>
          </a:p>
          <a:p>
            <a:pPr marL="45720" indent="0">
              <a:buNone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02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1750 – 1900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6976864" cy="6021288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Псевдоготика.</a:t>
            </a:r>
          </a:p>
          <a:p>
            <a:pPr marL="502920" indent="-457200">
              <a:buAutoNum type="arabicPeriod"/>
            </a:pPr>
            <a:r>
              <a:rPr lang="ru-RU" dirty="0" smtClean="0"/>
              <a:t>Классицизм.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Помбалино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Ампир.</a:t>
            </a:r>
          </a:p>
          <a:p>
            <a:pPr marL="502920" indent="-457200">
              <a:buAutoNum type="arabicPeriod"/>
            </a:pPr>
            <a:r>
              <a:rPr lang="ru-RU" dirty="0" smtClean="0"/>
              <a:t>Египетский стиль.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Неомавританский</a:t>
            </a:r>
            <a:r>
              <a:rPr lang="ru-RU" dirty="0" smtClean="0"/>
              <a:t>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Бидермейер.</a:t>
            </a:r>
          </a:p>
          <a:p>
            <a:pPr marL="502920" indent="-457200">
              <a:buAutoNum type="arabicPeriod"/>
            </a:pPr>
            <a:r>
              <a:rPr lang="ru-RU" dirty="0" smtClean="0"/>
              <a:t>Псевдорусский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Электрика.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Неороманский</a:t>
            </a:r>
            <a:r>
              <a:rPr lang="ru-RU" dirty="0" smtClean="0"/>
              <a:t>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Египетский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Греческий стиль.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Неогрек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Бозар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/>
              <a:t>Чикагская школа.</a:t>
            </a:r>
          </a:p>
          <a:p>
            <a:pPr marL="502920" indent="-457200">
              <a:buAutoNum type="arabicPeriod"/>
            </a:pPr>
            <a:r>
              <a:rPr lang="ru-RU" dirty="0" smtClean="0"/>
              <a:t>Американский </a:t>
            </a:r>
            <a:r>
              <a:rPr lang="ru-RU" dirty="0" err="1" smtClean="0"/>
              <a:t>ренесанс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7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4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1900 – 1923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6400800" cy="6093296"/>
          </a:xfrm>
        </p:spPr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Модерн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Неоколонианизм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Неомиссионерский</a:t>
            </a:r>
            <a:r>
              <a:rPr lang="ru-RU" dirty="0" smtClean="0"/>
              <a:t>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Город-сад.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Ретроперскпетивизм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Неорусский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 smtClean="0"/>
              <a:t>Органическая архитектура.</a:t>
            </a:r>
          </a:p>
          <a:p>
            <a:pPr marL="502920" indent="-457200">
              <a:buAutoNum type="arabicPeriod"/>
            </a:pPr>
            <a:r>
              <a:rPr lang="ru-RU" dirty="0" smtClean="0"/>
              <a:t>Северный модерн.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Гелиопольский</a:t>
            </a:r>
            <a:r>
              <a:rPr lang="ru-RU" dirty="0" smtClean="0"/>
              <a:t> стиль.</a:t>
            </a:r>
          </a:p>
          <a:p>
            <a:pPr marL="502920" indent="-457200">
              <a:buAutoNum type="arabicPeriod"/>
            </a:pPr>
            <a:r>
              <a:rPr lang="ru-RU" dirty="0" smtClean="0"/>
              <a:t>Неоклассицизм.</a:t>
            </a:r>
          </a:p>
          <a:p>
            <a:pPr marL="502920" indent="-4572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Футуризм.</a:t>
            </a:r>
          </a:p>
          <a:p>
            <a:pPr marL="502920" indent="-457200">
              <a:buAutoNum type="arabicPeriod"/>
            </a:pPr>
            <a:r>
              <a:rPr lang="ru-RU" dirty="0" smtClean="0"/>
              <a:t>Северный неоклассицизм.</a:t>
            </a:r>
          </a:p>
          <a:p>
            <a:pPr marL="502920" indent="-4572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Экспрессионизм.</a:t>
            </a:r>
          </a:p>
          <a:p>
            <a:pPr marL="502920" indent="-4572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Амстердамская школа.</a:t>
            </a:r>
          </a:p>
          <a:p>
            <a:pPr marL="45720" indent="0">
              <a:buNone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9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1218</Words>
  <Application>Microsoft Office PowerPoint</Application>
  <PresentationFormat>Экран (4:3)</PresentationFormat>
  <Paragraphs>218</Paragraphs>
  <Slides>61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Воздушный поток</vt:lpstr>
      <vt:lpstr>    Презентація учениці 9-А класу Короткової Христини</vt:lpstr>
      <vt:lpstr>План:</vt:lpstr>
      <vt:lpstr>Общие ведомости:</vt:lpstr>
      <vt:lpstr>Хронология в архитектуре </vt:lpstr>
      <vt:lpstr>8000 лет до н.э. – 1000г. н.э.</vt:lpstr>
      <vt:lpstr>1000 – 1582 гг.</vt:lpstr>
      <vt:lpstr>1582 – 1750гг.</vt:lpstr>
      <vt:lpstr>1750 – 1900 гг.</vt:lpstr>
      <vt:lpstr>1900 – 1923 гг.</vt:lpstr>
      <vt:lpstr>1923 – 1950гг.</vt:lpstr>
      <vt:lpstr>1950 – сегодня…</vt:lpstr>
      <vt:lpstr>Характерные особенности</vt:lpstr>
      <vt:lpstr>8000 – 1000л. до н.э.</vt:lpstr>
      <vt:lpstr>Неолит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1000-1750гг.</vt:lpstr>
      <vt:lpstr>Стиль Хойсала</vt:lpstr>
      <vt:lpstr>Презентация PowerPoint</vt:lpstr>
      <vt:lpstr>Презентация PowerPoint</vt:lpstr>
      <vt:lpstr>Древнерусский стиль</vt:lpstr>
      <vt:lpstr>Презентация PowerPoint</vt:lpstr>
      <vt:lpstr>Романский стиль</vt:lpstr>
      <vt:lpstr>Нормандский стиль</vt:lpstr>
      <vt:lpstr>Мудахар</vt:lpstr>
      <vt:lpstr>Презентация PowerPoint</vt:lpstr>
      <vt:lpstr>Презентация PowerPoint</vt:lpstr>
      <vt:lpstr>1750-1900 гг.</vt:lpstr>
      <vt:lpstr>1900-сегодя…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Готика</vt:lpstr>
      <vt:lpstr>Модернизм</vt:lpstr>
      <vt:lpstr>Конструктивизм</vt:lpstr>
      <vt:lpstr>Постмодернизм</vt:lpstr>
      <vt:lpstr>Хай-тек</vt:lpstr>
      <vt:lpstr>Деконструктивизм</vt:lpstr>
      <vt:lpstr>Модерн</vt:lpstr>
      <vt:lpstr>Неоготика</vt:lpstr>
      <vt:lpstr>Арт-деко</vt:lpstr>
      <vt:lpstr>Классицизм</vt:lpstr>
      <vt:lpstr>Ампир</vt:lpstr>
      <vt:lpstr>Сталинский ампир</vt:lpstr>
      <vt:lpstr>Барокко</vt:lpstr>
      <vt:lpstr>Псевдорусский стиль</vt:lpstr>
      <vt:lpstr>Русское барокко</vt:lpstr>
      <vt:lpstr>Ультрабарокко</vt:lpstr>
      <vt:lpstr>Рококо</vt:lpstr>
      <vt:lpstr>Био-тек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Презентація учениці 9-А класу Короткової Христини</dc:title>
  <cp:lastModifiedBy>User</cp:lastModifiedBy>
  <cp:revision>26</cp:revision>
  <dcterms:modified xsi:type="dcterms:W3CDTF">2014-02-27T20:37:39Z</dcterms:modified>
</cp:coreProperties>
</file>