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59" r:id="rId5"/>
    <p:sldId id="262" r:id="rId6"/>
    <p:sldId id="27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50331125827829E-2"/>
          <c:y val="0.25394045534150611"/>
          <c:w val="0.5182119205298017"/>
          <c:h val="0.54816112084062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uk-UA" smtClean="0"/>
                      <a:t>4,7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465509272706614E-2"/>
                  <c:y val="-2.1278373362306487E-2"/>
                </c:manualLayout>
              </c:layout>
              <c:tx>
                <c:rich>
                  <a:bodyPr/>
                  <a:lstStyle/>
                  <a:p>
                    <a:r>
                      <a:rPr lang="uk-UA" smtClean="0"/>
                      <a:t>3,3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Харчування</c:v>
                </c:pt>
                <c:pt idx="1">
                  <c:v>Алкоголь та табачні вироби</c:v>
                </c:pt>
                <c:pt idx="2">
                  <c:v>Одяг та взуття</c:v>
                </c:pt>
                <c:pt idx="3">
                  <c:v>ЖКП</c:v>
                </c:pt>
                <c:pt idx="4">
                  <c:v>Готелі та ресторани</c:v>
                </c:pt>
                <c:pt idx="5">
                  <c:v>Меблі, побутова техніка</c:v>
                </c:pt>
                <c:pt idx="6">
                  <c:v>Охорона здоров'я</c:v>
                </c:pt>
                <c:pt idx="7">
                  <c:v>Транспорт</c:v>
                </c:pt>
                <c:pt idx="8">
                  <c:v>Відпочинок</c:v>
                </c:pt>
                <c:pt idx="9">
                  <c:v>Освіта</c:v>
                </c:pt>
                <c:pt idx="10">
                  <c:v>усе інше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0.51300000000000001</c:v>
                </c:pt>
                <c:pt idx="1">
                  <c:v>3.4000000000000002E-2</c:v>
                </c:pt>
                <c:pt idx="2">
                  <c:v>5.8000000000000003E-2</c:v>
                </c:pt>
                <c:pt idx="3">
                  <c:v>9.6000000000000002E-2</c:v>
                </c:pt>
                <c:pt idx="4">
                  <c:v>2.5000000000000001E-2</c:v>
                </c:pt>
                <c:pt idx="5">
                  <c:v>2.1999999999999999E-2</c:v>
                </c:pt>
                <c:pt idx="6">
                  <c:v>3.1E-2</c:v>
                </c:pt>
                <c:pt idx="7" formatCode="0%">
                  <c:v>0.04</c:v>
                </c:pt>
                <c:pt idx="8" formatCode="0%">
                  <c:v>0.02</c:v>
                </c:pt>
                <c:pt idx="9">
                  <c:v>1.2999999999999999E-2</c:v>
                </c:pt>
                <c:pt idx="10">
                  <c:v>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096151182104594"/>
          <c:y val="1.1386262092882926E-3"/>
          <c:w val="0.41903848817895406"/>
          <c:h val="0.9988613298337707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02516849979635E-2"/>
          <c:y val="0.26002287624607412"/>
          <c:w val="0.93323990571095838"/>
          <c:h val="0.557519943671482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uk-UA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Питание</c:v>
                </c:pt>
                <c:pt idx="1">
                  <c:v>Алкоголь и табачные изделия</c:v>
                </c:pt>
                <c:pt idx="2">
                  <c:v>Одежда и обувь</c:v>
                </c:pt>
                <c:pt idx="3">
                  <c:v>ЖКУ</c:v>
                </c:pt>
                <c:pt idx="4">
                  <c:v>Отели и рестораны</c:v>
                </c:pt>
                <c:pt idx="5">
                  <c:v>Мебель, бытовая техника, обслуживание дома</c:v>
                </c:pt>
                <c:pt idx="6">
                  <c:v>Здравоохранение</c:v>
                </c:pt>
                <c:pt idx="7">
                  <c:v>Транспорт</c:v>
                </c:pt>
                <c:pt idx="8">
                  <c:v>Культура и отдых</c:v>
                </c:pt>
                <c:pt idx="9">
                  <c:v>Образование</c:v>
                </c:pt>
                <c:pt idx="10">
                  <c:v>Остальное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12.6</c:v>
                </c:pt>
                <c:pt idx="1">
                  <c:v>3</c:v>
                </c:pt>
                <c:pt idx="2">
                  <c:v>5.0999999999999996</c:v>
                </c:pt>
                <c:pt idx="3">
                  <c:v>22.3</c:v>
                </c:pt>
                <c:pt idx="4">
                  <c:v>6.5</c:v>
                </c:pt>
                <c:pt idx="5">
                  <c:v>5.2</c:v>
                </c:pt>
                <c:pt idx="6">
                  <c:v>4</c:v>
                </c:pt>
                <c:pt idx="7">
                  <c:v>12.7</c:v>
                </c:pt>
                <c:pt idx="8">
                  <c:v>2</c:v>
                </c:pt>
                <c:pt idx="9">
                  <c:v>6.4</c:v>
                </c:pt>
                <c:pt idx="10">
                  <c:v>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0.04938</cdr:x>
      <cdr:y>0.09051</cdr:y>
    </cdr:from>
    <cdr:to>
      <cdr:x>0.49058</cdr:x>
      <cdr:y>0.20993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20688"/>
          <a:ext cx="2573364" cy="818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b="1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Україна</a:t>
          </a:r>
          <a:endParaRPr lang="ru-RU" sz="4000" b="1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0.19565</cdr:x>
      <cdr:y>0</cdr:y>
    </cdr:from>
    <cdr:to>
      <cdr:x>1</cdr:x>
      <cdr:y>0.11655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5697" y="0"/>
          <a:ext cx="2490126" cy="612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 err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Є</a:t>
          </a:r>
          <a:r>
            <a:rPr lang="ru-RU" sz="3600" b="1" dirty="0" err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вропа</a:t>
          </a:r>
          <a:endParaRPr lang="ru-RU" sz="3600" b="1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CDF62-9C78-4D37-A654-B34628233A1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52E8A-C955-4496-8AF0-051AF49BC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52E8A-C955-4496-8AF0-051AF49BC6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0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idna.ua/wp-content/uploads/2012/04/kopilk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50"/>
            <a:ext cx="9144000" cy="68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836712"/>
            <a:ext cx="8424936" cy="432048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38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27237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аощадження </a:t>
            </a:r>
            <a:r>
              <a:rPr lang="uk-U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частина грошових доходів населення, яка не витрачається на споживання і призначена для забезпечення потреб у майбутньому.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Заощадження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українських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домогосподарств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складають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 до 10%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доходів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, але з причини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довіри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українці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схильні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вкладати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куди-небудь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0728"/>
            <a:ext cx="7632848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28237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чинники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впливають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виб</a:t>
            </a: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форми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заощадження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Величина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вкладу;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Термін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вкладу;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Прибутковість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Фактор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ризику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•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Ліквідність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874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orbes.ru/sites/default/files/main/story/RTR2QCH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77" y="0"/>
            <a:ext cx="9208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312" y="1141338"/>
            <a:ext cx="8097632" cy="5688632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41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290" y="1174926"/>
            <a:ext cx="8181675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spc="150" dirty="0" err="1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Депозити</a:t>
            </a:r>
            <a:r>
              <a:rPr lang="ru-RU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spc="1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</a:t>
            </a: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ондовий </a:t>
            </a: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ринок </a:t>
            </a: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банківські </a:t>
            </a: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метали;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600" b="1" spc="1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ерухомість;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uk-UA" sz="3600" b="1" spc="150" dirty="0" smtClean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r>
              <a:rPr lang="uk-UA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вори</a:t>
            </a:r>
            <a:r>
              <a:rPr lang="ru-RU" sz="3600" b="1" spc="1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мистецтв</a:t>
            </a:r>
            <a:r>
              <a:rPr lang="uk-UA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і в </a:t>
            </a:r>
            <a:r>
              <a:rPr lang="ru-RU" sz="3600" b="1" spc="150" dirty="0" err="1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антикваріат</a:t>
            </a:r>
            <a:r>
              <a:rPr lang="ru-RU" sz="3600" b="1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85119" y="0"/>
            <a:ext cx="8787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пособи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використання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вільних 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грошей</a:t>
            </a:r>
          </a:p>
        </p:txBody>
      </p:sp>
    </p:spTree>
    <p:extLst>
      <p:ext uri="{BB962C8B-B14F-4D97-AF65-F5344CB8AC3E}">
        <p14:creationId xmlns:p14="http://schemas.microsoft.com/office/powerpoint/2010/main" val="3332212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1222" y="2550925"/>
            <a:ext cx="691276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64904"/>
            <a:ext cx="6899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Зараз </a:t>
            </a:r>
            <a:r>
              <a:rPr lang="uk-UA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нашій державі постає проблема низької заробітної плати, порівняно з іншими країнами світу. А отже д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ля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більшої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оптимізації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поведінки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українських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домогосподарств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споживанні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заощадженні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варто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початку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збільшити</a:t>
            </a:r>
            <a:r>
              <a:rPr lang="ru-RU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доходи </a:t>
            </a:r>
            <a:r>
              <a:rPr lang="ru-RU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домогосподарств</a:t>
            </a:r>
            <a:r>
              <a:rPr lang="uk-UA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4149" y="692696"/>
            <a:ext cx="47692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1499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nfo-forum.ru/uploads/monthly_07_2013/post-12493-0-65948200-13744275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021630"/>
            <a:ext cx="5769897" cy="583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016485"/>
            <a:ext cx="6136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2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6192" y="548680"/>
            <a:ext cx="856516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Оптимізація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поведінки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українських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домогосодарств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споживанні та заощадженні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0" name="Picture 6" descr="http://upload.wikimedia.org/wikipedia/commons/b/bf/Piggy_ban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31" y="2564904"/>
            <a:ext cx="3064142" cy="311564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.greenpack.in.ua/upload/menu/24_consumer_soci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2060848"/>
            <a:ext cx="4342882" cy="388843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7075" y="5287560"/>
            <a:ext cx="5104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Доповідач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Завражний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Дмитро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4567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254" y="692696"/>
            <a:ext cx="8496944" cy="53285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254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омогосподарство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економічна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одиниця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, яка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постачає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економіку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ресурси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використовує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отримані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за них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гроші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придбання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тих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товарів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послуг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Споживч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поведінка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формування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попиту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покупців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здійснюють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свій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вибір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урахуванням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цін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власних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доходів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переваг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just"/>
            <a:endParaRPr lang="uk-UA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поживання домогосподарствами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— це придбання товарів особистого користування, тобто купівля продуктів харчування, одягу, взуття, меблів, предметів культури і побуту, автомобілів, витрати на соціально-культурні та побутові послуги.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8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998" y="1412776"/>
            <a:ext cx="7848872" cy="511256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84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8432" y="158219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споживання диктується перш за все потребами. Всі потреби повинні бути класифікованими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потрібно встановити пріоритет: тобто виділити першочергові потреби. Споживач керується своєю оцінкою нагальності для нього тієї чи іншої потреби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продумати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</a:rPr>
              <a:t>взаємозамінюваність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 потреб. Постійно змінювати структуру споживання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</a:rPr>
              <a:t>треба виявити міру насиченості потреб та інші.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432" y="0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 рекомендації щодо 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51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58938"/>
              </p:ext>
            </p:extLst>
          </p:nvPr>
        </p:nvGraphicFramePr>
        <p:xfrm>
          <a:off x="251520" y="0"/>
          <a:ext cx="58326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179940"/>
              </p:ext>
            </p:extLst>
          </p:nvPr>
        </p:nvGraphicFramePr>
        <p:xfrm>
          <a:off x="6015070" y="764704"/>
          <a:ext cx="3095823" cy="52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5710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fapk.org.ua/uploadfiles/news/500f9dee62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2" y="-15332"/>
            <a:ext cx="9164442" cy="68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347" y="1045070"/>
            <a:ext cx="7776864" cy="4752528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78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711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 заробітна плата українця: </a:t>
            </a:r>
            <a:r>
              <a:rPr lang="ru-RU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r>
              <a:rPr lang="uk-UA" sz="3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304</a:t>
            </a:r>
            <a:r>
              <a:rPr lang="ru-RU" sz="3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грн</a:t>
            </a:r>
            <a:endParaRPr lang="ru-RU" sz="36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861" y="3284984"/>
            <a:ext cx="7539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 заробітна плата </a:t>
            </a:r>
          </a:p>
          <a:p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 Європи: </a:t>
            </a:r>
          </a:p>
          <a:p>
            <a:r>
              <a:rPr lang="uk-UA" sz="40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1500-2000 євро!!!</a:t>
            </a:r>
            <a:endParaRPr lang="ru-RU" sz="40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84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14.dudu.com/p/w1280h1024/36/1e72/9420cd203d927a1379d3fc01016200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903" y="1988840"/>
            <a:ext cx="89001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Основна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особливість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бюджету 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української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сім'ї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дифіцитним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103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obozrevatel.ua/9/1231921/3226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"/>
            <a:ext cx="9144000" cy="68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48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Бідність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664" y="873841"/>
            <a:ext cx="8280920" cy="51440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1091" y="937478"/>
            <a:ext cx="846206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¾ </a:t>
            </a:r>
            <a:r>
              <a:rPr lang="ru-RU" sz="3200" dirty="0" err="1"/>
              <a:t>населення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не </a:t>
            </a:r>
            <a:r>
              <a:rPr lang="ru-RU" sz="3200" dirty="0" err="1" smtClean="0"/>
              <a:t>вистачає</a:t>
            </a:r>
            <a:r>
              <a:rPr lang="ru-RU" sz="3200" dirty="0" smtClean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на </a:t>
            </a:r>
            <a:r>
              <a:rPr lang="ru-RU" sz="3200" dirty="0" err="1" smtClean="0"/>
              <a:t>життя</a:t>
            </a:r>
            <a:r>
              <a:rPr lang="ru-RU" sz="3200" dirty="0"/>
              <a:t>;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 </a:t>
            </a:r>
            <a:r>
              <a:rPr lang="ru-RU" sz="3200" dirty="0" err="1"/>
              <a:t>багатьох</a:t>
            </a:r>
            <a:r>
              <a:rPr lang="ru-RU" sz="3200" dirty="0"/>
              <a:t> </a:t>
            </a:r>
            <a:r>
              <a:rPr lang="ru-RU" sz="3200" dirty="0" err="1"/>
              <a:t>сім'ях</a:t>
            </a:r>
            <a:r>
              <a:rPr lang="ru-RU" sz="3200" dirty="0"/>
              <a:t> </a:t>
            </a:r>
            <a:r>
              <a:rPr lang="ru-RU" sz="3200" dirty="0" err="1"/>
              <a:t>рівень</a:t>
            </a:r>
            <a:r>
              <a:rPr lang="ru-RU" sz="3200" dirty="0"/>
              <a:t> </a:t>
            </a:r>
            <a:r>
              <a:rPr lang="ru-RU" sz="3200" dirty="0" err="1"/>
              <a:t>сімейного</a:t>
            </a:r>
            <a:r>
              <a:rPr lang="ru-RU" sz="3200" dirty="0"/>
              <a:t> доходу </a:t>
            </a:r>
            <a:r>
              <a:rPr lang="ru-RU" sz="3200" dirty="0" err="1"/>
              <a:t>менше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приблизно</a:t>
            </a:r>
            <a:r>
              <a:rPr lang="ru-RU" sz="3200" dirty="0"/>
              <a:t> </a:t>
            </a:r>
            <a:r>
              <a:rPr lang="ru-RU" sz="3200" dirty="0" err="1"/>
              <a:t>дорівнює</a:t>
            </a:r>
            <a:r>
              <a:rPr lang="ru-RU" sz="3200" dirty="0"/>
              <a:t> </a:t>
            </a:r>
            <a:r>
              <a:rPr lang="ru-RU" sz="3200" dirty="0" err="1"/>
              <a:t>прожитковому</a:t>
            </a:r>
            <a:r>
              <a:rPr lang="ru-RU" sz="3200" dirty="0"/>
              <a:t> </a:t>
            </a:r>
            <a:r>
              <a:rPr lang="ru-RU" sz="3200" dirty="0" err="1" smtClean="0"/>
              <a:t>мінімуму</a:t>
            </a:r>
            <a:r>
              <a:rPr lang="ru-RU" sz="32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кожна</a:t>
            </a:r>
            <a:r>
              <a:rPr lang="ru-RU" sz="3200" dirty="0"/>
              <a:t> </a:t>
            </a:r>
            <a:r>
              <a:rPr lang="ru-RU" sz="3200" dirty="0" err="1"/>
              <a:t>третя</a:t>
            </a:r>
            <a:r>
              <a:rPr lang="ru-RU" sz="3200" dirty="0"/>
              <a:t> </a:t>
            </a:r>
            <a:r>
              <a:rPr lang="ru-RU" sz="3200" dirty="0" err="1"/>
              <a:t>сім'я</a:t>
            </a:r>
            <a:r>
              <a:rPr lang="ru-RU" sz="3200" dirty="0"/>
              <a:t> не </a:t>
            </a:r>
            <a:r>
              <a:rPr lang="ru-RU" sz="3200" dirty="0" err="1" smtClean="0"/>
              <a:t>може</a:t>
            </a:r>
            <a:r>
              <a:rPr lang="ru-RU" sz="3200" dirty="0"/>
              <a:t> </a:t>
            </a:r>
            <a:r>
              <a:rPr lang="ru-RU" sz="3200" dirty="0" err="1" smtClean="0"/>
              <a:t>забезпечити</a:t>
            </a:r>
            <a:r>
              <a:rPr lang="ru-RU" sz="3200" dirty="0" smtClean="0"/>
              <a:t> </a:t>
            </a:r>
            <a:r>
              <a:rPr lang="ru-RU" sz="3200" dirty="0" err="1"/>
              <a:t>собі</a:t>
            </a:r>
            <a:r>
              <a:rPr lang="ru-RU" sz="3200" dirty="0"/>
              <a:t> </a:t>
            </a:r>
            <a:r>
              <a:rPr lang="ru-RU" sz="3200" dirty="0" err="1"/>
              <a:t>середніх</a:t>
            </a:r>
            <a:r>
              <a:rPr lang="ru-RU" sz="3200" dirty="0"/>
              <a:t> </a:t>
            </a:r>
            <a:r>
              <a:rPr lang="ru-RU" sz="3200" dirty="0" err="1"/>
              <a:t>стандартів</a:t>
            </a:r>
            <a:r>
              <a:rPr lang="ru-RU" sz="3200" dirty="0"/>
              <a:t>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.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09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526" y="720189"/>
            <a:ext cx="7776864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6392" y="1050319"/>
            <a:ext cx="7764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3200" dirty="0" smtClean="0"/>
              <a:t>Зменшення </a:t>
            </a:r>
            <a:r>
              <a:rPr lang="uk-UA" sz="3200" dirty="0"/>
              <a:t>споживання</a:t>
            </a:r>
            <a:r>
              <a:rPr lang="uk-UA" sz="3200" dirty="0" smtClean="0"/>
              <a:t>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r>
              <a:rPr lang="uk-UA" sz="3200" dirty="0"/>
              <a:t>2. Перехід до самозабезпечення. </a:t>
            </a:r>
            <a:endParaRPr lang="uk-UA" sz="3200" dirty="0" smtClean="0"/>
          </a:p>
          <a:p>
            <a:endParaRPr lang="ru-RU" sz="3200" dirty="0"/>
          </a:p>
          <a:p>
            <a:r>
              <a:rPr lang="uk-UA" sz="3200" dirty="0"/>
              <a:t>3. Пошук додаткової роботи</a:t>
            </a:r>
            <a:r>
              <a:rPr lang="uk-UA" sz="3200" dirty="0" smtClean="0"/>
              <a:t>.</a:t>
            </a:r>
          </a:p>
          <a:p>
            <a:endParaRPr lang="ru-RU" sz="3200" dirty="0"/>
          </a:p>
          <a:p>
            <a:r>
              <a:rPr lang="uk-UA" sz="3200" dirty="0"/>
              <a:t>4. Заснування власного бізнесу. </a:t>
            </a:r>
            <a:endParaRPr lang="uk-UA" sz="3200" dirty="0" smtClean="0"/>
          </a:p>
          <a:p>
            <a:endParaRPr lang="ru-RU" sz="3200" dirty="0"/>
          </a:p>
          <a:p>
            <a:r>
              <a:rPr lang="uk-UA" sz="3200" dirty="0"/>
              <a:t>5. Використання соціальних зв'язків.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953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401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Базовая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cs</cp:lastModifiedBy>
  <cp:revision>15</cp:revision>
  <dcterms:created xsi:type="dcterms:W3CDTF">2013-10-08T04:10:43Z</dcterms:created>
  <dcterms:modified xsi:type="dcterms:W3CDTF">2013-10-10T08:19:30Z</dcterms:modified>
</cp:coreProperties>
</file>