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10.01.2014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Роль культури </a:t>
            </a:r>
            <a:br>
              <a:rPr lang="uk-UA" dirty="0" smtClean="0"/>
            </a:br>
            <a:r>
              <a:rPr lang="uk-UA" dirty="0" smtClean="0"/>
              <a:t>в розвитку людини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Цінності художньої культури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4439424"/>
          </a:xfrm>
        </p:spPr>
        <p:txBody>
          <a:bodyPr>
            <a:normAutofit/>
          </a:bodyPr>
          <a:lstStyle/>
          <a:p>
            <a:r>
              <a:rPr lang="uk-UA" b="1" i="1" dirty="0" smtClean="0"/>
              <a:t>Художня цінність витвору мистецтва полягає в його віднесенні до вищих людських потреб  та інтересів</a:t>
            </a:r>
            <a:endParaRPr lang="ru-RU" b="1" i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76996"/>
            <a:ext cx="2448272" cy="1582621"/>
          </a:xfrm>
        </p:spPr>
        <p:txBody>
          <a:bodyPr>
            <a:normAutofit/>
          </a:bodyPr>
          <a:lstStyle/>
          <a:p>
            <a:r>
              <a:rPr lang="uk-UA" sz="3200" dirty="0" smtClean="0"/>
              <a:t>В.</a:t>
            </a:r>
            <a:r>
              <a:rPr lang="uk-UA" sz="3200" dirty="0" err="1" smtClean="0"/>
              <a:t>Пукірьов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uk-UA" sz="2400" b="1" dirty="0" smtClean="0">
                <a:solidFill>
                  <a:srgbClr val="C00000"/>
                </a:solidFill>
              </a:rPr>
              <a:t>Нерівний шлюб</a:t>
            </a:r>
            <a:endParaRPr lang="ru-RU" sz="2400" b="1" dirty="0">
              <a:solidFill>
                <a:srgbClr val="C00000"/>
              </a:solidFill>
            </a:endParaRPr>
          </a:p>
        </p:txBody>
      </p:sp>
      <p:pic>
        <p:nvPicPr>
          <p:cNvPr id="1026" name="Picture 2" descr="http://getimg.germany.ru/g/http%3A/www.germany.ru/wwwthreads/files/2691-13204641-p093_400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t="17246" b="17246"/>
          <a:stretch>
            <a:fillRect/>
          </a:stretch>
        </p:blipFill>
        <p:spPr bwMode="auto">
          <a:xfrm>
            <a:off x="2605250" y="906245"/>
            <a:ext cx="6368849" cy="4992257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 smtClean="0"/>
              <a:t>В.</a:t>
            </a:r>
            <a:r>
              <a:rPr lang="uk-UA" sz="3200" dirty="0" err="1" smtClean="0"/>
              <a:t>Васнєцов</a:t>
            </a:r>
            <a:r>
              <a:rPr lang="uk-UA" sz="3200" dirty="0" smtClean="0"/>
              <a:t> 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uk-UA" sz="2400" b="1" dirty="0" smtClean="0">
                <a:solidFill>
                  <a:srgbClr val="C00000"/>
                </a:solidFill>
              </a:rPr>
              <a:t>Бій Добрині зі Змієм</a:t>
            </a:r>
            <a:endParaRPr lang="ru-RU" sz="2400" b="1" dirty="0">
              <a:solidFill>
                <a:srgbClr val="C00000"/>
              </a:solidFill>
            </a:endParaRPr>
          </a:p>
        </p:txBody>
      </p:sp>
      <p:pic>
        <p:nvPicPr>
          <p:cNvPr id="25602" name="Picture 2" descr="http://lh6.ggpht.com/_u2lztst9YZ8/R3PHKObeSlI/AAAAAAAASto/lzuMr-YrPys/%D0%92.+%D0%92%D0%B0%D1%81%D0%BD%D0%B5%D1%86%D0%BE%D0%B2.+%D0%91%D0%BE%D0%B9+%D0%94%D0%BE%D0%B1%D1%80%D1%8B%D0%BD%D0%B8+%D0%9D%D0%B8%D0%BA%D0%B8%D1%82%D0%B8%D1%87%D0%B0+%D1%81+%D1%82%D1%80%D0%B5%D1%85%D0%B3%D0%BB%D0%B0%D0%B2%D1%8B%D0%BC+%D0%B7%D0%BC%D0%B5%D0%B5%D0%BC.+1918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t="19892" b="19892"/>
          <a:stretch>
            <a:fillRect/>
          </a:stretch>
        </p:blipFill>
        <p:spPr bwMode="auto">
          <a:xfrm>
            <a:off x="2915816" y="908720"/>
            <a:ext cx="5976664" cy="4798323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 smtClean="0"/>
              <a:t>К.Васильєв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uk-UA" sz="2400" b="1" dirty="0" smtClean="0">
                <a:solidFill>
                  <a:srgbClr val="C00000"/>
                </a:solidFill>
              </a:rPr>
              <a:t>Бій Добрині зі Змієм</a:t>
            </a:r>
            <a:endParaRPr lang="ru-RU" sz="2400" b="1" dirty="0">
              <a:solidFill>
                <a:srgbClr val="C00000"/>
              </a:solidFill>
            </a:endParaRPr>
          </a:p>
        </p:txBody>
      </p:sp>
      <p:pic>
        <p:nvPicPr>
          <p:cNvPr id="26626" name="Picture 2" descr="http://t2.gstatic.com/images?q=tbn:ANd9GcQCjGIfnd0nvyO9nGzNouchMw8eUnjZKKv2O9gq1II9n6o4tMf5Vw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t="25658" b="25658"/>
          <a:stretch>
            <a:fillRect/>
          </a:stretch>
        </p:blipFill>
        <p:spPr bwMode="auto">
          <a:xfrm>
            <a:off x="2682908" y="779749"/>
            <a:ext cx="6369050" cy="4992688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500042"/>
            <a:ext cx="2212848" cy="1582621"/>
          </a:xfrm>
        </p:spPr>
        <p:txBody>
          <a:bodyPr>
            <a:normAutofit/>
          </a:bodyPr>
          <a:lstStyle/>
          <a:p>
            <a:r>
              <a:rPr lang="uk-UA" sz="3200" dirty="0" smtClean="0"/>
              <a:t>Леонардо да Вінчі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357158" y="2214554"/>
            <a:ext cx="2209800" cy="2179320"/>
          </a:xfrm>
        </p:spPr>
        <p:txBody>
          <a:bodyPr>
            <a:normAutofit/>
          </a:bodyPr>
          <a:lstStyle/>
          <a:p>
            <a:r>
              <a:rPr lang="uk-UA" sz="2400" b="1" dirty="0" smtClean="0">
                <a:solidFill>
                  <a:srgbClr val="C00000"/>
                </a:solidFill>
              </a:rPr>
              <a:t>Тайна</a:t>
            </a:r>
          </a:p>
          <a:p>
            <a:r>
              <a:rPr lang="uk-UA" sz="2400" b="1" dirty="0" smtClean="0">
                <a:solidFill>
                  <a:srgbClr val="C00000"/>
                </a:solidFill>
              </a:rPr>
              <a:t> Вечеря</a:t>
            </a:r>
            <a:endParaRPr lang="ru-RU" sz="2400" b="1" dirty="0">
              <a:solidFill>
                <a:srgbClr val="C00000"/>
              </a:solidFill>
            </a:endParaRPr>
          </a:p>
        </p:txBody>
      </p:sp>
      <p:pic>
        <p:nvPicPr>
          <p:cNvPr id="27650" name="Picture 2" descr="http://t3.gstatic.com/images?q=tbn:ANd9GcR7kIYpQbilfMCtwT9A7F86TpaNCyYcNULoYpsoyiUVYvSLbQNKwRbaoJ_yrA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l="14919" r="14919"/>
          <a:stretch>
            <a:fillRect/>
          </a:stretch>
        </p:blipFill>
        <p:spPr bwMode="auto">
          <a:xfrm>
            <a:off x="2278011" y="877256"/>
            <a:ext cx="6792461" cy="5704921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052736"/>
            <a:ext cx="1763688" cy="1029927"/>
          </a:xfrm>
        </p:spPr>
        <p:txBody>
          <a:bodyPr>
            <a:normAutofit fontScale="90000"/>
          </a:bodyPr>
          <a:lstStyle/>
          <a:p>
            <a:r>
              <a:rPr lang="uk-UA" sz="3200" dirty="0" smtClean="0"/>
              <a:t>П.Пікассо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0" y="2285992"/>
            <a:ext cx="2209800" cy="2107882"/>
          </a:xfrm>
        </p:spPr>
        <p:txBody>
          <a:bodyPr>
            <a:normAutofit/>
          </a:bodyPr>
          <a:lstStyle/>
          <a:p>
            <a:r>
              <a:rPr lang="uk-UA" sz="2400" b="1" dirty="0" smtClean="0">
                <a:solidFill>
                  <a:srgbClr val="C00000"/>
                </a:solidFill>
              </a:rPr>
              <a:t>Герніка</a:t>
            </a:r>
            <a:endParaRPr lang="ru-RU" sz="2400" b="1" dirty="0">
              <a:solidFill>
                <a:srgbClr val="C00000"/>
              </a:solidFill>
            </a:endParaRPr>
          </a:p>
        </p:txBody>
      </p:sp>
      <p:pic>
        <p:nvPicPr>
          <p:cNvPr id="28674" name="Picture 2" descr="http://t2.gstatic.com/images?q=tbn:ANd9GcT9YRCNH0zpnIQkyVhr7W_S71Wo1mEcBLEL6XOjomOScgq0tf80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l="23756" r="23756"/>
          <a:stretch>
            <a:fillRect/>
          </a:stretch>
        </p:blipFill>
        <p:spPr bwMode="auto">
          <a:xfrm>
            <a:off x="1841657" y="480239"/>
            <a:ext cx="7194839" cy="5469041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571612"/>
            <a:ext cx="8334404" cy="4296548"/>
          </a:xfrm>
        </p:spPr>
        <p:txBody>
          <a:bodyPr>
            <a:noAutofit/>
          </a:bodyPr>
          <a:lstStyle/>
          <a:p>
            <a:r>
              <a:rPr lang="uk-UA" sz="6600" b="1" i="1" dirty="0" err="1" smtClean="0">
                <a:solidFill>
                  <a:srgbClr val="C00000"/>
                </a:solidFill>
              </a:rPr>
              <a:t>Цівілізація</a:t>
            </a:r>
            <a:r>
              <a:rPr lang="uk-UA" sz="6000" b="1" dirty="0" smtClean="0"/>
              <a:t/>
            </a:r>
            <a:br>
              <a:rPr lang="uk-UA" sz="6000" b="1" dirty="0" smtClean="0"/>
            </a:br>
            <a:r>
              <a:rPr lang="uk-UA" sz="6000" b="1" dirty="0" smtClean="0"/>
              <a:t> – це влада над світом </a:t>
            </a:r>
            <a:br>
              <a:rPr lang="uk-UA" sz="6000" b="1" dirty="0" smtClean="0"/>
            </a:br>
            <a:r>
              <a:rPr lang="uk-UA" sz="6600" b="1" i="1" dirty="0" smtClean="0">
                <a:solidFill>
                  <a:srgbClr val="C00000"/>
                </a:solidFill>
              </a:rPr>
              <a:t>Культура</a:t>
            </a:r>
            <a:r>
              <a:rPr lang="uk-UA" sz="6000" b="1" dirty="0" smtClean="0"/>
              <a:t/>
            </a:r>
            <a:br>
              <a:rPr lang="uk-UA" sz="6000" b="1" dirty="0" smtClean="0"/>
            </a:br>
            <a:r>
              <a:rPr lang="uk-UA" sz="6000" b="1" dirty="0" smtClean="0"/>
              <a:t> – любов до світу</a:t>
            </a:r>
            <a:r>
              <a:rPr lang="uk-UA" sz="4000" b="1" dirty="0" smtClean="0"/>
              <a:t/>
            </a:r>
            <a:br>
              <a:rPr lang="uk-UA" sz="4000" b="1" dirty="0" smtClean="0"/>
            </a:br>
            <a:r>
              <a:rPr lang="uk-UA" sz="4000" b="1" dirty="0" smtClean="0"/>
              <a:t>			</a:t>
            </a:r>
            <a:r>
              <a:rPr lang="uk-UA" sz="4000" b="1" i="1" dirty="0" smtClean="0"/>
              <a:t>Антоній </a:t>
            </a:r>
            <a:r>
              <a:rPr lang="uk-UA" sz="4000" b="1" i="1" dirty="0" err="1" smtClean="0"/>
              <a:t>Кемпінський</a:t>
            </a:r>
            <a:r>
              <a:rPr lang="uk-UA" sz="4000" b="1" i="1" dirty="0" smtClean="0"/>
              <a:t> </a:t>
            </a:r>
            <a:endParaRPr lang="ru-RU" sz="4000" b="1" i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600" b="1" dirty="0" smtClean="0"/>
              <a:t>Основні функції культури </a:t>
            </a:r>
            <a:br>
              <a:rPr lang="uk-UA" sz="3600" b="1" dirty="0" smtClean="0"/>
            </a:br>
            <a:r>
              <a:rPr lang="uk-UA" sz="3600" b="1" dirty="0" smtClean="0"/>
              <a:t>Вплив культури на розвиток людства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3200" dirty="0" smtClean="0"/>
              <a:t>Вплив культури на розвиток людини</a:t>
            </a:r>
          </a:p>
          <a:p>
            <a:r>
              <a:rPr lang="uk-UA" sz="3200" dirty="0" smtClean="0"/>
              <a:t>Поняття про цінності художньої культури</a:t>
            </a:r>
            <a:endParaRPr lang="ru-RU" sz="32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600" b="1" dirty="0" smtClean="0"/>
              <a:t>Функції культури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3200" dirty="0" smtClean="0"/>
              <a:t>Пізнавальна</a:t>
            </a:r>
          </a:p>
          <a:p>
            <a:r>
              <a:rPr lang="uk-UA" sz="3200" dirty="0" smtClean="0"/>
              <a:t>Гуманістична</a:t>
            </a:r>
          </a:p>
          <a:p>
            <a:r>
              <a:rPr lang="uk-UA" sz="3200" dirty="0" smtClean="0"/>
              <a:t>Інформаційна</a:t>
            </a:r>
          </a:p>
          <a:p>
            <a:endParaRPr lang="uk-UA" sz="3200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100" b="1" i="1" dirty="0" smtClean="0"/>
              <a:t>Художня культура – це сукупність культурних цінностей</a:t>
            </a:r>
            <a:endParaRPr lang="ru-RU" b="1" i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28596" y="2285992"/>
            <a:ext cx="4040188" cy="659352"/>
          </a:xfrm>
        </p:spPr>
        <p:txBody>
          <a:bodyPr/>
          <a:lstStyle/>
          <a:p>
            <a:r>
              <a:rPr lang="uk-UA" sz="3200" dirty="0" smtClean="0">
                <a:solidFill>
                  <a:srgbClr val="C00000"/>
                </a:solidFill>
              </a:rPr>
              <a:t>Творчість 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3438" y="2357430"/>
            <a:ext cx="4041775" cy="654843"/>
          </a:xfrm>
        </p:spPr>
        <p:txBody>
          <a:bodyPr>
            <a:noAutofit/>
          </a:bodyPr>
          <a:lstStyle/>
          <a:p>
            <a:r>
              <a:rPr lang="uk-UA" sz="2800" dirty="0" smtClean="0">
                <a:solidFill>
                  <a:srgbClr val="C00000"/>
                </a:solidFill>
              </a:rPr>
              <a:t>Принципи співіснування людей 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500034" y="3286124"/>
            <a:ext cx="3997354" cy="3074196"/>
          </a:xfrm>
        </p:spPr>
        <p:txBody>
          <a:bodyPr>
            <a:normAutofit/>
          </a:bodyPr>
          <a:lstStyle/>
          <a:p>
            <a:r>
              <a:rPr lang="uk-UA" sz="3600" b="1" dirty="0" smtClean="0"/>
              <a:t>Інтелектуальна</a:t>
            </a:r>
          </a:p>
          <a:p>
            <a:r>
              <a:rPr lang="uk-UA" sz="3600" b="1" dirty="0" smtClean="0"/>
              <a:t>Релігійна</a:t>
            </a:r>
          </a:p>
          <a:p>
            <a:r>
              <a:rPr lang="uk-UA" sz="3600" b="1" dirty="0" smtClean="0"/>
              <a:t>Художня </a:t>
            </a:r>
            <a:endParaRPr lang="ru-RU" sz="3600" b="1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429124" y="3214686"/>
            <a:ext cx="4257677" cy="3145634"/>
          </a:xfrm>
        </p:spPr>
        <p:txBody>
          <a:bodyPr>
            <a:normAutofit/>
          </a:bodyPr>
          <a:lstStyle/>
          <a:p>
            <a:r>
              <a:rPr lang="uk-UA" sz="3600" b="1" dirty="0" smtClean="0"/>
              <a:t>Мораль</a:t>
            </a:r>
          </a:p>
          <a:p>
            <a:r>
              <a:rPr lang="uk-UA" sz="3600" b="1" dirty="0" smtClean="0"/>
              <a:t>Звичаї</a:t>
            </a:r>
          </a:p>
          <a:p>
            <a:r>
              <a:rPr lang="uk-UA" sz="3600" b="1" dirty="0" smtClean="0"/>
              <a:t>Стереотипи поведінки</a:t>
            </a:r>
          </a:p>
          <a:p>
            <a:r>
              <a:rPr lang="uk-UA" sz="3600" b="1" dirty="0" smtClean="0"/>
              <a:t>Думки</a:t>
            </a:r>
            <a:endParaRPr lang="ru-RU" sz="3600" b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4439424"/>
          </a:xfrm>
        </p:spPr>
        <p:txBody>
          <a:bodyPr>
            <a:normAutofit/>
          </a:bodyPr>
          <a:lstStyle/>
          <a:p>
            <a:r>
              <a:rPr lang="uk-UA" b="1" i="1" dirty="0" smtClean="0"/>
              <a:t>	Мислитель і художник, учений і винахідник творять нові цінності,</a:t>
            </a:r>
            <a:br>
              <a:rPr lang="uk-UA" b="1" i="1" dirty="0" smtClean="0"/>
            </a:br>
            <a:r>
              <a:rPr lang="uk-UA" b="1" i="1" dirty="0" smtClean="0"/>
              <a:t> збагачують предметний світ культури</a:t>
            </a:r>
            <a:endParaRPr lang="ru-RU" b="1" i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200" b="1" i="1" dirty="0" smtClean="0"/>
              <a:t>Як твір мистецтва стає загальнолюдською цінністю?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/>
              <a:t>Єдність змісту і форми, що співзвучні певним історичним  і суспільним умовам</a:t>
            </a:r>
          </a:p>
          <a:p>
            <a:r>
              <a:rPr lang="uk-UA" sz="3200" b="1" dirty="0" smtClean="0"/>
              <a:t>Відкритість для сприйняття людьми різних нації та епох</a:t>
            </a:r>
          </a:p>
          <a:p>
            <a:r>
              <a:rPr lang="uk-UA" sz="3200" b="1" dirty="0" smtClean="0"/>
              <a:t>Вічні питання про сенс буття і щастя людини</a:t>
            </a:r>
          </a:p>
          <a:p>
            <a:r>
              <a:rPr lang="uk-UA" sz="3200" b="1" dirty="0" smtClean="0"/>
              <a:t>Пошук гармонії між людьми</a:t>
            </a:r>
            <a:endParaRPr lang="ru-RU" sz="3200" b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4439424"/>
          </a:xfrm>
        </p:spPr>
        <p:txBody>
          <a:bodyPr>
            <a:normAutofit/>
          </a:bodyPr>
          <a:lstStyle/>
          <a:p>
            <a:r>
              <a:rPr lang="uk-UA" sz="5400" b="1" i="1" dirty="0" smtClean="0"/>
              <a:t>	Мистецтво є унікальним і неповторним механізмом культурної еволюції людської спільноти</a:t>
            </a:r>
            <a:endParaRPr lang="ru-RU" sz="5400" b="1" i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4439424"/>
          </a:xfrm>
        </p:spPr>
        <p:txBody>
          <a:bodyPr>
            <a:normAutofit fontScale="90000"/>
          </a:bodyPr>
          <a:lstStyle/>
          <a:p>
            <a:r>
              <a:rPr lang="uk-UA" sz="5400" b="1" i="1" dirty="0" smtClean="0"/>
              <a:t>	</a:t>
            </a:r>
            <a:r>
              <a:rPr lang="uk-UA" sz="6000" b="1" i="1" dirty="0" smtClean="0"/>
              <a:t>Без культурної еволюції, без розвитку мистецтва не може існувати сучасне суспільство</a:t>
            </a:r>
            <a:endParaRPr lang="ru-RU" sz="5400" b="1" i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Тема101</Template>
  <TotalTime>75</TotalTime>
  <Words>117</Words>
  <Application>Microsoft Office PowerPoint</Application>
  <PresentationFormat>Экран (4:3)</PresentationFormat>
  <Paragraphs>40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Поток</vt:lpstr>
      <vt:lpstr>Роль культури  в розвитку людини</vt:lpstr>
      <vt:lpstr>Цівілізація  – це влада над світом  Культура  – любов до світу    Антоній Кемпінський </vt:lpstr>
      <vt:lpstr>Основні функції культури  Вплив культури на розвиток людства</vt:lpstr>
      <vt:lpstr>Функції культури</vt:lpstr>
      <vt:lpstr>Художня культура – це сукупність культурних цінностей</vt:lpstr>
      <vt:lpstr> Мислитель і художник, учений і винахідник творять нові цінності,  збагачують предметний світ культури</vt:lpstr>
      <vt:lpstr>Як твір мистецтва стає загальнолюдською цінністю?</vt:lpstr>
      <vt:lpstr> Мистецтво є унікальним і неповторним механізмом культурної еволюції людської спільноти</vt:lpstr>
      <vt:lpstr> Без культурної еволюції, без розвитку мистецтва не може існувати сучасне суспільство</vt:lpstr>
      <vt:lpstr>Художня цінність витвору мистецтва полягає в його віднесенні до вищих людських потреб  та інтересів</vt:lpstr>
      <vt:lpstr>В.Пукірьов</vt:lpstr>
      <vt:lpstr>В.Васнєцов </vt:lpstr>
      <vt:lpstr>К.Васильєв</vt:lpstr>
      <vt:lpstr>Леонардо да Вінчі</vt:lpstr>
      <vt:lpstr>П.Пікассо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Роль культури  в розвитку людини</dc:title>
  <dc:creator>Администратор</dc:creator>
  <cp:lastModifiedBy>Администратор</cp:lastModifiedBy>
  <cp:revision>11</cp:revision>
  <dcterms:modified xsi:type="dcterms:W3CDTF">2014-01-10T11:16:54Z</dcterms:modified>
</cp:coreProperties>
</file>