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8840"/>
    <a:srgbClr val="CE9C6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8" d="100"/>
          <a:sy n="78" d="100"/>
        </p:scale>
        <p:origin x="-96" y="-79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45E5547F-7BAE-46C5-B841-BD4F771F9588}" type="datetimeFigureOut">
              <a:rPr lang="fr-FR"/>
              <a:pPr>
                <a:defRPr/>
              </a:pPr>
              <a:t>17/03/2015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3320571-8CBF-4749-9DE6-1E1E76B4730C}" type="slidenum">
              <a:rPr lang="fr-FR"/>
              <a:pPr>
                <a:defRPr/>
              </a:pPr>
              <a:t>‹#›</a:t>
            </a:fld>
            <a:endParaRPr lang="fr-FR"/>
          </a:p>
        </p:txBody>
      </p:sp>
    </p:spTree>
  </p:cSld>
  <p:clrMapOvr>
    <a:masterClrMapping/>
  </p:clrMapOvr>
  <p:transition>
    <p:push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D563A664-8F3E-493E-BA4B-DDC78D6A1806}" type="datetimeFigureOut">
              <a:rPr lang="fr-FR"/>
              <a:pPr>
                <a:defRPr/>
              </a:pPr>
              <a:t>17/03/2015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404F37B-BE83-4BE8-9C52-CD5EF5A070E4}" type="slidenum">
              <a:rPr lang="fr-FR"/>
              <a:pPr>
                <a:defRPr/>
              </a:pPr>
              <a:t>‹#›</a:t>
            </a:fld>
            <a:endParaRPr lang="fr-FR"/>
          </a:p>
        </p:txBody>
      </p:sp>
    </p:spTree>
  </p:cSld>
  <p:clrMapOvr>
    <a:masterClrMapping/>
  </p:clrMapOvr>
  <p:transition>
    <p:push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E0E9C5BC-C860-475F-9BCD-475A60902A61}" type="datetimeFigureOut">
              <a:rPr lang="fr-FR"/>
              <a:pPr>
                <a:defRPr/>
              </a:pPr>
              <a:t>17/03/2015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832DD5C-AE20-419E-88EE-D5DDF5FBD00E}" type="slidenum">
              <a:rPr lang="fr-FR"/>
              <a:pPr>
                <a:defRPr/>
              </a:pPr>
              <a:t>‹#›</a:t>
            </a:fld>
            <a:endParaRPr lang="fr-FR"/>
          </a:p>
        </p:txBody>
      </p:sp>
    </p:spTree>
  </p:cSld>
  <p:clrMapOvr>
    <a:masterClrMapping/>
  </p:clrMapOvr>
  <p:transition>
    <p:push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F95C3EB1-C5AA-47CE-A887-842C80F6436F}" type="datetimeFigureOut">
              <a:rPr lang="fr-FR"/>
              <a:pPr>
                <a:defRPr/>
              </a:pPr>
              <a:t>17/03/2015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037CE9C-F5D6-472F-84C6-9D2866935139}" type="slidenum">
              <a:rPr lang="fr-FR"/>
              <a:pPr>
                <a:defRPr/>
              </a:pPr>
              <a:t>‹#›</a:t>
            </a:fld>
            <a:endParaRPr lang="fr-FR"/>
          </a:p>
        </p:txBody>
      </p:sp>
    </p:spTree>
  </p:cSld>
  <p:clrMapOvr>
    <a:masterClrMapping/>
  </p:clrMapOvr>
  <p:transition>
    <p:push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DAC0EE86-D493-411B-8CD9-4FBAC8E0DAB7}" type="datetimeFigureOut">
              <a:rPr lang="fr-FR"/>
              <a:pPr>
                <a:defRPr/>
              </a:pPr>
              <a:t>17/03/2015</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CFFB0CE-86B7-4ACD-96E5-664958FAB601}" type="slidenum">
              <a:rPr lang="fr-FR"/>
              <a:pPr>
                <a:defRPr/>
              </a:pPr>
              <a:t>‹#›</a:t>
            </a:fld>
            <a:endParaRPr lang="fr-FR"/>
          </a:p>
        </p:txBody>
      </p:sp>
    </p:spTree>
  </p:cSld>
  <p:clrMapOvr>
    <a:masterClrMapping/>
  </p:clrMapOvr>
  <p:transition>
    <p:push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0E19E903-2E8E-4E0C-9366-893039E9A8CC}" type="datetimeFigureOut">
              <a:rPr lang="fr-FR"/>
              <a:pPr>
                <a:defRPr/>
              </a:pPr>
              <a:t>17/03/2015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820577E4-A905-4977-8DB2-42BDD5022D63}" type="slidenum">
              <a:rPr lang="fr-FR"/>
              <a:pPr>
                <a:defRPr/>
              </a:pPr>
              <a:t>‹#›</a:t>
            </a:fld>
            <a:endParaRPr lang="fr-FR"/>
          </a:p>
        </p:txBody>
      </p:sp>
    </p:spTree>
  </p:cSld>
  <p:clrMapOvr>
    <a:masterClrMapping/>
  </p:clrMapOvr>
  <p:transition>
    <p:push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3BC41ABA-9D6A-4711-98A9-2C81F18CA988}" type="datetimeFigureOut">
              <a:rPr lang="fr-FR"/>
              <a:pPr>
                <a:defRPr/>
              </a:pPr>
              <a:t>17/03/2015</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5E621629-8355-493A-8EC2-435CE8890A8D}" type="slidenum">
              <a:rPr lang="fr-FR"/>
              <a:pPr>
                <a:defRPr/>
              </a:pPr>
              <a:t>‹#›</a:t>
            </a:fld>
            <a:endParaRPr lang="fr-FR"/>
          </a:p>
        </p:txBody>
      </p:sp>
    </p:spTree>
  </p:cSld>
  <p:clrMapOvr>
    <a:masterClrMapping/>
  </p:clrMapOvr>
  <p:transition>
    <p:push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99161D0E-893E-46FA-9678-D7713D35AAB1}" type="datetimeFigureOut">
              <a:rPr lang="fr-FR"/>
              <a:pPr>
                <a:defRPr/>
              </a:pPr>
              <a:t>17/03/2015</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4431E7CD-6B14-4D52-84E1-524F185BA7BB}" type="slidenum">
              <a:rPr lang="fr-FR"/>
              <a:pPr>
                <a:defRPr/>
              </a:pPr>
              <a:t>‹#›</a:t>
            </a:fld>
            <a:endParaRPr lang="fr-FR"/>
          </a:p>
        </p:txBody>
      </p:sp>
    </p:spTree>
  </p:cSld>
  <p:clrMapOvr>
    <a:masterClrMapping/>
  </p:clrMapOvr>
  <p:transition>
    <p:push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A2B8EA1C-6D7E-4EBE-AF60-42E3E05E8582}" type="datetimeFigureOut">
              <a:rPr lang="fr-FR"/>
              <a:pPr>
                <a:defRPr/>
              </a:pPr>
              <a:t>17/03/2015</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96D154DF-DF61-4132-9576-904E4572302F}" type="slidenum">
              <a:rPr lang="fr-FR"/>
              <a:pPr>
                <a:defRPr/>
              </a:pPr>
              <a:t>‹#›</a:t>
            </a:fld>
            <a:endParaRPr lang="fr-FR"/>
          </a:p>
        </p:txBody>
      </p:sp>
    </p:spTree>
  </p:cSld>
  <p:clrMapOvr>
    <a:masterClrMapping/>
  </p:clrMapOvr>
  <p:transition>
    <p:push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4D95A32F-8ED7-4D2D-B628-36A84F868282}" type="datetimeFigureOut">
              <a:rPr lang="fr-FR"/>
              <a:pPr>
                <a:defRPr/>
              </a:pPr>
              <a:t>17/03/2015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8C625D46-8218-416B-8204-72C730F4EB6D}" type="slidenum">
              <a:rPr lang="fr-FR"/>
              <a:pPr>
                <a:defRPr/>
              </a:pPr>
              <a:t>‹#›</a:t>
            </a:fld>
            <a:endParaRPr lang="fr-FR"/>
          </a:p>
        </p:txBody>
      </p:sp>
    </p:spTree>
  </p:cSld>
  <p:clrMapOvr>
    <a:masterClrMapping/>
  </p:clrMapOvr>
  <p:transition>
    <p:push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68971B4-41B4-461A-9119-3A0DC14ED3DA}" type="datetimeFigureOut">
              <a:rPr lang="fr-FR"/>
              <a:pPr>
                <a:defRPr/>
              </a:pPr>
              <a:t>17/03/2015</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DF5D005F-3128-4B3F-94DD-F3DB4A12B8B8}" type="slidenum">
              <a:rPr lang="fr-FR"/>
              <a:pPr>
                <a:defRPr/>
              </a:pPr>
              <a:t>‹#›</a:t>
            </a:fld>
            <a:endParaRPr lang="fr-FR"/>
          </a:p>
        </p:txBody>
      </p:sp>
    </p:spTree>
  </p:cSld>
  <p:clrMapOvr>
    <a:masterClrMapping/>
  </p:clrMapOvr>
  <p:transition>
    <p:push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D4CFC75A-121C-4E12-979E-CEF80F6E7AA0}" type="datetimeFigureOut">
              <a:rPr lang="fr-FR"/>
              <a:pPr>
                <a:defRPr/>
              </a:pPr>
              <a:t>17/03/2015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36E1EA2-8B7E-4C40-8D04-2B9C3B35A487}" type="slidenum">
              <a:rPr lang="fr-FR"/>
              <a:pPr>
                <a:defRPr/>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push dir="d"/>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itre 1"/>
          <p:cNvSpPr>
            <a:spLocks noGrp="1"/>
          </p:cNvSpPr>
          <p:nvPr>
            <p:ph type="ctrTitle"/>
          </p:nvPr>
        </p:nvSpPr>
        <p:spPr>
          <a:xfrm>
            <a:off x="685800" y="2643188"/>
            <a:ext cx="7772400" cy="1470025"/>
          </a:xfrm>
        </p:spPr>
        <p:txBody>
          <a:bodyPr/>
          <a:lstStyle/>
          <a:p>
            <a:pPr eaLnBrk="1" hangingPunct="1"/>
            <a:r>
              <a:rPr lang="en-US" altLang="zh-CN" sz="6600" b="1" u="sng" dirty="0" smtClean="0">
                <a:solidFill>
                  <a:schemeClr val="accent2"/>
                </a:solidFill>
                <a:latin typeface="Monotype Corsiva" pitchFamily="66" charset="0"/>
              </a:rPr>
              <a:t>Carl Sandburg</a:t>
            </a:r>
            <a:r>
              <a:rPr lang="en-US" altLang="zh-CN" b="1" u="sng" dirty="0" smtClean="0">
                <a:solidFill>
                  <a:schemeClr val="accent2"/>
                </a:solidFill>
                <a:latin typeface="Monotype Corsiva" pitchFamily="66" charset="0"/>
              </a:rPr>
              <a:t> </a:t>
            </a:r>
            <a:endParaRPr lang="fr-FR" sz="6600" dirty="0" smtClean="0">
              <a:solidFill>
                <a:schemeClr val="accent2"/>
              </a:solidFill>
            </a:endParaRPr>
          </a:p>
        </p:txBody>
      </p:sp>
      <p:sp>
        <p:nvSpPr>
          <p:cNvPr id="2051" name="Sous-titre 2"/>
          <p:cNvSpPr>
            <a:spLocks noGrp="1"/>
          </p:cNvSpPr>
          <p:nvPr>
            <p:ph type="subTitle" idx="1"/>
          </p:nvPr>
        </p:nvSpPr>
        <p:spPr>
          <a:xfrm>
            <a:off x="1285852" y="4357694"/>
            <a:ext cx="6400800" cy="685800"/>
          </a:xfrm>
        </p:spPr>
        <p:txBody>
          <a:bodyPr/>
          <a:lstStyle/>
          <a:p>
            <a:pPr eaLnBrk="1" hangingPunct="1"/>
            <a:r>
              <a:rPr lang="en-US" altLang="zh-CN" sz="3600" dirty="0" smtClean="0">
                <a:solidFill>
                  <a:schemeClr val="accent6">
                    <a:lumMod val="50000"/>
                  </a:schemeClr>
                </a:solidFill>
              </a:rPr>
              <a:t>1878-1967</a:t>
            </a:r>
          </a:p>
          <a:p>
            <a:pPr eaLnBrk="1" hangingPunct="1"/>
            <a:endParaRPr lang="fr-FR" sz="3600" dirty="0" smtClean="0">
              <a:solidFill>
                <a:srgbClr val="C48840"/>
              </a:solidFill>
            </a:endParaRPr>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051">
                                            <p:txEl>
                                              <p:pRg st="0" end="0"/>
                                            </p:txEl>
                                          </p:spTgt>
                                        </p:tgtEl>
                                        <p:attrNameLst>
                                          <p:attrName>style.visibility</p:attrName>
                                        </p:attrNameLst>
                                      </p:cBhvr>
                                      <p:to>
                                        <p:strVal val="visible"/>
                                      </p:to>
                                    </p:set>
                                    <p:anim calcmode="lin" valueType="num">
                                      <p:cBhvr additive="base">
                                        <p:cTn id="13"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5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9" name="Espace réservé du contenu 2"/>
          <p:cNvSpPr>
            <a:spLocks noGrp="1"/>
          </p:cNvSpPr>
          <p:nvPr>
            <p:ph idx="1"/>
          </p:nvPr>
        </p:nvSpPr>
        <p:spPr>
          <a:xfrm>
            <a:off x="357158" y="500042"/>
            <a:ext cx="8229600" cy="4257675"/>
          </a:xfrm>
        </p:spPr>
        <p:txBody>
          <a:bodyPr/>
          <a:lstStyle/>
          <a:p>
            <a:pPr>
              <a:buNone/>
            </a:pPr>
            <a:r>
              <a:rPr lang="en-US" sz="1600" dirty="0" smtClean="0"/>
              <a:t>		</a:t>
            </a:r>
            <a:r>
              <a:rPr lang="en-US" sz="2800" b="1" dirty="0" smtClean="0">
                <a:solidFill>
                  <a:schemeClr val="accent6">
                    <a:lumMod val="50000"/>
                  </a:schemeClr>
                </a:solidFill>
              </a:rPr>
              <a:t> </a:t>
            </a:r>
            <a:r>
              <a:rPr lang="en-US" sz="2800" dirty="0" smtClean="0"/>
              <a:t>In 1945 the </a:t>
            </a:r>
            <a:r>
              <a:rPr lang="en-US" sz="2800" dirty="0" err="1" smtClean="0"/>
              <a:t>Sandburgs</a:t>
            </a:r>
            <a:r>
              <a:rPr lang="en-US" sz="2800" dirty="0" smtClean="0"/>
              <a:t> moved with their herd of prize-winning goats and thousands of books to Flat Rock, North Carolina. Sandburg's </a:t>
            </a:r>
            <a:r>
              <a:rPr lang="en-US" sz="2800" i="1" dirty="0" smtClean="0"/>
              <a:t>Complete Poems </a:t>
            </a:r>
            <a:r>
              <a:rPr lang="en-US" sz="2800" dirty="0" smtClean="0"/>
              <a:t>won him a second Pulitzer Prize in 1951. 	</a:t>
            </a:r>
            <a:r>
              <a:rPr lang="en-US" sz="2800" i="1" dirty="0" smtClean="0"/>
              <a:t>Sandburg died at his North Carolina home July 22, 1967</a:t>
            </a:r>
            <a:r>
              <a:rPr lang="en-US" sz="2800" dirty="0" smtClean="0"/>
              <a:t>. </a:t>
            </a:r>
          </a:p>
          <a:p>
            <a:pPr>
              <a:buNone/>
            </a:pPr>
            <a:r>
              <a:rPr lang="en-US" sz="2800" dirty="0" smtClean="0"/>
              <a:t>	</a:t>
            </a:r>
            <a:r>
              <a:rPr lang="en-US" sz="2800" dirty="0" smtClean="0"/>
              <a:t>	</a:t>
            </a:r>
            <a:r>
              <a:rPr lang="en-US" sz="2800" dirty="0" smtClean="0"/>
              <a:t>His ashes were returned, as he had requested, to his Galesburg birthplace. In the small Carl Sandburg Park behind the house, his ashes were placed beneath Remembrance Rock, a red granite boulder. Ten years later the ashes of his wife were placed there.</a:t>
            </a:r>
            <a:endParaRPr lang="en-US" sz="2800" dirty="0" smtClean="0"/>
          </a:p>
          <a:p>
            <a:pPr>
              <a:buNone/>
            </a:pPr>
            <a:r>
              <a:rPr lang="en-US" sz="2800" dirty="0" smtClean="0"/>
              <a:t>		</a:t>
            </a:r>
            <a:endParaRPr lang="fr-FR" b="1" dirty="0" smtClean="0">
              <a:solidFill>
                <a:schemeClr val="accent6">
                  <a:lumMod val="50000"/>
                </a:schemeClr>
              </a:solidFill>
            </a:endParaRPr>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anim calcmode="lin" valueType="num">
                                      <p:cBhvr additive="base">
                                        <p:cTn id="11"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anim calcmode="lin" valueType="num">
                                      <p:cBhvr additive="base">
                                        <p:cTn id="15" dur="500" fill="hold"/>
                                        <p:tgtEl>
                                          <p:spTgt spid="409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09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35844" name="Picture 4" descr="http://upload.wikimedia.org/wikipedia/commons/thumb/7/7e/Carl_Sandburg_quote%2C_Hereford%2C_TX_IMG_4875.JPG/1280px-Carl_Sandburg_quote%2C_Hereford%2C_TX_IMG_4875.JPG"/>
          <p:cNvPicPr>
            <a:picLocks noChangeAspect="1" noChangeArrowheads="1"/>
          </p:cNvPicPr>
          <p:nvPr/>
        </p:nvPicPr>
        <p:blipFill>
          <a:blip r:embed="rId3"/>
          <a:srcRect/>
          <a:stretch>
            <a:fillRect/>
          </a:stretch>
        </p:blipFill>
        <p:spPr bwMode="auto">
          <a:xfrm>
            <a:off x="0" y="0"/>
            <a:ext cx="9144000" cy="6380610"/>
          </a:xfrm>
          <a:prstGeom prst="rect">
            <a:avLst/>
          </a:prstGeom>
          <a:noFill/>
        </p:spPr>
      </p:pic>
      <p:sp>
        <p:nvSpPr>
          <p:cNvPr id="8" name="Прямоугольник 7"/>
          <p:cNvSpPr/>
          <p:nvPr/>
        </p:nvSpPr>
        <p:spPr>
          <a:xfrm>
            <a:off x="714348" y="6488668"/>
            <a:ext cx="8072494" cy="369332"/>
          </a:xfrm>
          <a:prstGeom prst="rect">
            <a:avLst/>
          </a:prstGeom>
        </p:spPr>
        <p:txBody>
          <a:bodyPr wrap="square">
            <a:spAutoFit/>
          </a:bodyPr>
          <a:lstStyle/>
          <a:p>
            <a:r>
              <a:rPr lang="en-US" b="1" u="sng" dirty="0" smtClean="0">
                <a:latin typeface="Monotype Corsiva" pitchFamily="66" charset="0"/>
              </a:rPr>
              <a:t>Sandburg </a:t>
            </a:r>
            <a:r>
              <a:rPr lang="en-US" b="1" u="sng" dirty="0">
                <a:latin typeface="Monotype Corsiva" pitchFamily="66" charset="0"/>
              </a:rPr>
              <a:t>quotation on historical roots: in Deaf Smith </a:t>
            </a:r>
            <a:r>
              <a:rPr lang="en-US" b="1" u="sng" dirty="0" smtClean="0">
                <a:latin typeface="Monotype Corsiva" pitchFamily="66" charset="0"/>
              </a:rPr>
              <a:t>County Museum </a:t>
            </a:r>
            <a:r>
              <a:rPr lang="en-US" b="1" u="sng" dirty="0">
                <a:latin typeface="Monotype Corsiva" pitchFamily="66" charset="0"/>
              </a:rPr>
              <a:t>in Hereford, Texas</a:t>
            </a:r>
            <a:endParaRPr lang="uk-UA" b="1" u="sng" dirty="0">
              <a:latin typeface="Monotype Corsiva" pitchFamily="66" charset="0"/>
            </a:endParaRPr>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 name="Подзаголовок 6"/>
          <p:cNvSpPr>
            <a:spLocks noGrp="1"/>
          </p:cNvSpPr>
          <p:nvPr>
            <p:ph type="subTitle" idx="1"/>
          </p:nvPr>
        </p:nvSpPr>
        <p:spPr>
          <a:xfrm>
            <a:off x="1357290" y="285728"/>
            <a:ext cx="6400800" cy="857256"/>
          </a:xfrm>
        </p:spPr>
        <p:txBody>
          <a:bodyPr/>
          <a:lstStyle/>
          <a:p>
            <a:r>
              <a:rPr lang="en-US" sz="4000" u="sng" dirty="0" smtClean="0">
                <a:solidFill>
                  <a:schemeClr val="accent2"/>
                </a:solidFill>
                <a:latin typeface="Monotype Corsiva" pitchFamily="66" charset="0"/>
              </a:rPr>
              <a:t>Thank for your attention</a:t>
            </a:r>
            <a:endParaRPr lang="uk-UA" sz="4000" u="sng" dirty="0">
              <a:solidFill>
                <a:schemeClr val="accent2"/>
              </a:solidFill>
              <a:latin typeface="Monotype Corsiva" pitchFamily="66" charset="0"/>
            </a:endParaRPr>
          </a:p>
        </p:txBody>
      </p:sp>
      <p:sp>
        <p:nvSpPr>
          <p:cNvPr id="8" name="TextBox 7"/>
          <p:cNvSpPr txBox="1"/>
          <p:nvPr/>
        </p:nvSpPr>
        <p:spPr>
          <a:xfrm>
            <a:off x="1714480" y="4286256"/>
            <a:ext cx="5786478" cy="1200329"/>
          </a:xfrm>
          <a:prstGeom prst="rect">
            <a:avLst/>
          </a:prstGeom>
          <a:noFill/>
        </p:spPr>
        <p:txBody>
          <a:bodyPr wrap="square" rtlCol="0">
            <a:spAutoFit/>
          </a:bodyPr>
          <a:lstStyle/>
          <a:p>
            <a:pPr algn="ctr"/>
            <a:r>
              <a:rPr lang="en-US" sz="2400" dirty="0" smtClean="0">
                <a:latin typeface="Monotype Corsiva" pitchFamily="66" charset="0"/>
              </a:rPr>
              <a:t>Performed by </a:t>
            </a:r>
          </a:p>
          <a:p>
            <a:pPr algn="ctr"/>
            <a:r>
              <a:rPr lang="en-US" sz="2400" dirty="0" err="1" smtClean="0">
                <a:latin typeface="Monotype Corsiva" pitchFamily="66" charset="0"/>
              </a:rPr>
              <a:t>Anastasiya</a:t>
            </a:r>
            <a:r>
              <a:rPr lang="en-US" sz="2400" dirty="0" smtClean="0">
                <a:latin typeface="Monotype Corsiva" pitchFamily="66" charset="0"/>
              </a:rPr>
              <a:t> </a:t>
            </a:r>
            <a:r>
              <a:rPr lang="en-US" sz="2400" dirty="0" err="1" smtClean="0">
                <a:latin typeface="Monotype Corsiva" pitchFamily="66" charset="0"/>
              </a:rPr>
              <a:t>Shandala</a:t>
            </a:r>
            <a:r>
              <a:rPr lang="en-US" sz="2400" dirty="0" smtClean="0">
                <a:latin typeface="Monotype Corsiva" pitchFamily="66" charset="0"/>
              </a:rPr>
              <a:t> and </a:t>
            </a:r>
            <a:r>
              <a:rPr lang="en-US" sz="2400" dirty="0" err="1" smtClean="0">
                <a:latin typeface="Monotype Corsiva" pitchFamily="66" charset="0"/>
              </a:rPr>
              <a:t>Anastasiya</a:t>
            </a:r>
            <a:r>
              <a:rPr lang="en-US" sz="2400" dirty="0" smtClean="0">
                <a:latin typeface="Monotype Corsiva" pitchFamily="66" charset="0"/>
              </a:rPr>
              <a:t> </a:t>
            </a:r>
            <a:r>
              <a:rPr lang="en-US" sz="2400" dirty="0" err="1" smtClean="0">
                <a:latin typeface="Monotype Corsiva" pitchFamily="66" charset="0"/>
              </a:rPr>
              <a:t>Otchych</a:t>
            </a:r>
            <a:endParaRPr lang="en-US" sz="2400" dirty="0" smtClean="0">
              <a:latin typeface="Monotype Corsiva" pitchFamily="66" charset="0"/>
            </a:endParaRPr>
          </a:p>
          <a:p>
            <a:pPr algn="ctr"/>
            <a:r>
              <a:rPr lang="en-US" sz="2400" dirty="0" smtClean="0">
                <a:latin typeface="Monotype Corsiva" pitchFamily="66" charset="0"/>
              </a:rPr>
              <a:t>Form 11 c</a:t>
            </a:r>
            <a:endParaRPr lang="uk-UA" sz="2400" dirty="0">
              <a:latin typeface="Monotype Corsiva" pitchFamily="66" charset="0"/>
            </a:endParaRPr>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 calcmode="lin" valueType="num">
                                      <p:cBhvr additive="base">
                                        <p:cTn id="17"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8">
                                            <p:txEl>
                                              <p:pRg st="2" end="2"/>
                                            </p:txEl>
                                          </p:spTgt>
                                        </p:tgtEl>
                                        <p:attrNameLst>
                                          <p:attrName>style.visibility</p:attrName>
                                        </p:attrNameLst>
                                      </p:cBhvr>
                                      <p:to>
                                        <p:strVal val="visible"/>
                                      </p:to>
                                    </p:set>
                                    <p:anim calcmode="lin" valueType="num">
                                      <p:cBhvr additive="base">
                                        <p:cTn id="21"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P spid="8"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5" name="Espace réservé du contenu 2"/>
          <p:cNvSpPr>
            <a:spLocks noGrp="1"/>
          </p:cNvSpPr>
          <p:nvPr>
            <p:ph idx="1"/>
          </p:nvPr>
        </p:nvSpPr>
        <p:spPr>
          <a:xfrm>
            <a:off x="500034" y="1500174"/>
            <a:ext cx="8229600" cy="4257675"/>
          </a:xfrm>
        </p:spPr>
        <p:txBody>
          <a:bodyPr/>
          <a:lstStyle/>
          <a:p>
            <a:pPr lvl="8" algn="ctr">
              <a:buNone/>
            </a:pPr>
            <a:r>
              <a:rPr lang="en-US" altLang="en-US" b="1" dirty="0" smtClean="0">
                <a:solidFill>
                  <a:schemeClr val="accent6">
                    <a:lumMod val="50000"/>
                  </a:schemeClr>
                </a:solidFill>
              </a:rPr>
              <a:t>     </a:t>
            </a:r>
            <a:r>
              <a:rPr lang="en-US" altLang="en-US" sz="2400" b="1" dirty="0" smtClean="0">
                <a:solidFill>
                  <a:schemeClr val="accent6">
                    <a:lumMod val="50000"/>
                  </a:schemeClr>
                </a:solidFill>
              </a:rPr>
              <a:t>Carl </a:t>
            </a:r>
            <a:r>
              <a:rPr lang="en-US" altLang="en-US" sz="2400" b="1" dirty="0" smtClean="0">
                <a:solidFill>
                  <a:schemeClr val="accent6">
                    <a:lumMod val="50000"/>
                  </a:schemeClr>
                </a:solidFill>
              </a:rPr>
              <a:t>Sandburg is an American writer and editor, best known for his poetry. He won two Pulitzer Prizes, one for his poetry and another for a biography of Abraham Lincoln. H. L. Mencken called Carl Sandburg "indubitably an American in every pulse-beat."</a:t>
            </a:r>
            <a:endParaRPr lang="en-US" altLang="en-US" b="1" dirty="0" smtClean="0">
              <a:solidFill>
                <a:schemeClr val="accent6">
                  <a:lumMod val="50000"/>
                </a:schemeClr>
              </a:solidFill>
            </a:endParaRPr>
          </a:p>
          <a:p>
            <a:pPr lvl="8">
              <a:buNone/>
            </a:pPr>
            <a:endParaRPr lang="fr-FR" dirty="0" smtClean="0">
              <a:solidFill>
                <a:srgbClr val="C48840"/>
              </a:solidFill>
            </a:endParaRPr>
          </a:p>
        </p:txBody>
      </p:sp>
      <p:pic>
        <p:nvPicPr>
          <p:cNvPr id="3077" name="Picture 5" descr="http://www.poets.org/sites/default/files/styles/286x289/public/images/biographies/csandbur.jpg?itok=uGtkFVFr"/>
          <p:cNvPicPr>
            <a:picLocks noChangeAspect="1" noChangeArrowheads="1"/>
          </p:cNvPicPr>
          <p:nvPr/>
        </p:nvPicPr>
        <p:blipFill>
          <a:blip r:embed="rId3"/>
          <a:srcRect/>
          <a:stretch>
            <a:fillRect/>
          </a:stretch>
        </p:blipFill>
        <p:spPr bwMode="auto">
          <a:xfrm>
            <a:off x="428596" y="642918"/>
            <a:ext cx="3148329" cy="3181353"/>
          </a:xfrm>
          <a:prstGeom prst="rect">
            <a:avLst/>
          </a:prstGeom>
          <a:noFill/>
        </p:spPr>
      </p:pic>
      <p:pic>
        <p:nvPicPr>
          <p:cNvPr id="3079" name="Picture 7" descr="http://www.nationalparks.org/sites/default/files/styles/park_page_image/public/CARL1.jpg?itok=MNi8mCX4"/>
          <p:cNvPicPr>
            <a:picLocks noChangeAspect="1" noChangeArrowheads="1"/>
          </p:cNvPicPr>
          <p:nvPr/>
        </p:nvPicPr>
        <p:blipFill>
          <a:blip r:embed="rId4"/>
          <a:srcRect/>
          <a:stretch>
            <a:fillRect/>
          </a:stretch>
        </p:blipFill>
        <p:spPr bwMode="auto">
          <a:xfrm>
            <a:off x="0" y="3983358"/>
            <a:ext cx="4500562" cy="2160271"/>
          </a:xfrm>
          <a:prstGeom prst="rect">
            <a:avLst/>
          </a:prstGeom>
          <a:noFill/>
        </p:spPr>
      </p:pic>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Titre 1"/>
          <p:cNvSpPr>
            <a:spLocks noGrp="1"/>
          </p:cNvSpPr>
          <p:nvPr>
            <p:ph type="title"/>
          </p:nvPr>
        </p:nvSpPr>
        <p:spPr>
          <a:xfrm>
            <a:off x="428596" y="285728"/>
            <a:ext cx="8229600" cy="1143000"/>
          </a:xfrm>
        </p:spPr>
        <p:txBody>
          <a:bodyPr/>
          <a:lstStyle/>
          <a:p>
            <a:pPr eaLnBrk="1" hangingPunct="1"/>
            <a:r>
              <a:rPr lang="fr-FR" u="sng" dirty="0" smtClean="0">
                <a:solidFill>
                  <a:schemeClr val="accent2"/>
                </a:solidFill>
                <a:latin typeface="Monotype Corsiva" pitchFamily="66" charset="0"/>
              </a:rPr>
              <a:t>Life</a:t>
            </a:r>
            <a:endParaRPr lang="fr-FR" u="sng" dirty="0" smtClean="0">
              <a:solidFill>
                <a:schemeClr val="accent2"/>
              </a:solidFill>
              <a:latin typeface="Monotype Corsiva" pitchFamily="66" charset="0"/>
            </a:endParaRPr>
          </a:p>
        </p:txBody>
      </p:sp>
      <p:sp>
        <p:nvSpPr>
          <p:cNvPr id="4099" name="Espace réservé du contenu 2"/>
          <p:cNvSpPr>
            <a:spLocks noGrp="1"/>
          </p:cNvSpPr>
          <p:nvPr>
            <p:ph idx="1"/>
          </p:nvPr>
        </p:nvSpPr>
        <p:spPr>
          <a:xfrm>
            <a:off x="428596" y="1285860"/>
            <a:ext cx="8229600" cy="4257675"/>
          </a:xfrm>
        </p:spPr>
        <p:txBody>
          <a:bodyPr/>
          <a:lstStyle/>
          <a:p>
            <a:pPr>
              <a:buNone/>
            </a:pPr>
            <a:r>
              <a:rPr lang="en-US" sz="1800" dirty="0" smtClean="0"/>
              <a:t>		</a:t>
            </a:r>
            <a:r>
              <a:rPr lang="en-US" sz="2400" dirty="0" smtClean="0"/>
              <a:t> Author-poet Carl Sandburg was born in the three-room cottage at 313 East Third Street in Galesburg on January 6, 1878. The modest house, which is maintained by the Illinois Historic Preservation Agency, reflects the typical living conditions of a late nineteenth century working-class </a:t>
            </a:r>
            <a:r>
              <a:rPr lang="en-US" sz="2400" dirty="0" smtClean="0"/>
              <a:t>family.</a:t>
            </a:r>
          </a:p>
          <a:p>
            <a:pPr>
              <a:buNone/>
            </a:pPr>
            <a:r>
              <a:rPr lang="en-US" sz="2400" dirty="0" smtClean="0"/>
              <a:t>		Carl </a:t>
            </a:r>
            <a:r>
              <a:rPr lang="en-US" sz="2400" dirty="0" smtClean="0"/>
              <a:t>August Sandburg was born the son of Swedish immigrants August and Clara Anderson Sandburg. The elder Sandburg, a blacksmith's helper for the nearby Chicago, Burlington and Quincy Railroad, purchased the cottage in 1873. Carl, called "Charlie" by the family, was born the second of seven children in 1878. A year later the </a:t>
            </a:r>
            <a:r>
              <a:rPr lang="en-US" sz="2400" dirty="0" err="1" smtClean="0"/>
              <a:t>Sandburgs</a:t>
            </a:r>
            <a:r>
              <a:rPr lang="en-US" sz="2400" dirty="0" smtClean="0"/>
              <a:t> sold the small cottage in favor of a larger house in Galesburg.</a:t>
            </a:r>
            <a:endParaRPr lang="fr-FR" sz="2400" b="1" dirty="0" smtClean="0">
              <a:solidFill>
                <a:schemeClr val="accent6">
                  <a:lumMod val="50000"/>
                </a:schemeClr>
              </a:solidFill>
            </a:endParaRPr>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 calcmode="lin" valueType="num">
                                      <p:cBhvr additive="base">
                                        <p:cTn id="13"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099">
                                            <p:txEl>
                                              <p:pRg st="1" end="1"/>
                                            </p:txEl>
                                          </p:spTgt>
                                        </p:tgtEl>
                                        <p:attrNameLst>
                                          <p:attrName>style.visibility</p:attrName>
                                        </p:attrNameLst>
                                      </p:cBhvr>
                                      <p:to>
                                        <p:strVal val="visible"/>
                                      </p:to>
                                    </p:set>
                                    <p:anim calcmode="lin" valueType="num">
                                      <p:cBhvr additive="base">
                                        <p:cTn id="17"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Titre 1"/>
          <p:cNvSpPr>
            <a:spLocks noGrp="1"/>
          </p:cNvSpPr>
          <p:nvPr>
            <p:ph type="title"/>
          </p:nvPr>
        </p:nvSpPr>
        <p:spPr>
          <a:xfrm>
            <a:off x="2000250" y="274638"/>
            <a:ext cx="6686550" cy="1143000"/>
          </a:xfrm>
        </p:spPr>
        <p:txBody>
          <a:bodyPr/>
          <a:lstStyle/>
          <a:p>
            <a:pPr algn="l" eaLnBrk="1" hangingPunct="1"/>
            <a:endParaRPr lang="fr-FR" dirty="0" smtClean="0">
              <a:solidFill>
                <a:srgbClr val="C48840"/>
              </a:solidFill>
            </a:endParaRPr>
          </a:p>
        </p:txBody>
      </p:sp>
      <p:sp>
        <p:nvSpPr>
          <p:cNvPr id="5123" name="Espace réservé du contenu 2"/>
          <p:cNvSpPr>
            <a:spLocks noGrp="1"/>
          </p:cNvSpPr>
          <p:nvPr>
            <p:ph idx="1"/>
          </p:nvPr>
        </p:nvSpPr>
        <p:spPr>
          <a:xfrm>
            <a:off x="2000250" y="1600200"/>
            <a:ext cx="6686550" cy="4525963"/>
          </a:xfrm>
        </p:spPr>
        <p:txBody>
          <a:bodyPr/>
          <a:lstStyle/>
          <a:p>
            <a:pPr>
              <a:buNone/>
            </a:pPr>
            <a:r>
              <a:rPr lang="en-US" sz="2000" dirty="0" smtClean="0"/>
              <a:t>		</a:t>
            </a:r>
            <a:r>
              <a:rPr lang="en-US" sz="2000" b="1" dirty="0" smtClean="0">
                <a:solidFill>
                  <a:schemeClr val="accent6">
                    <a:lumMod val="50000"/>
                  </a:schemeClr>
                </a:solidFill>
              </a:rPr>
              <a:t>Carl </a:t>
            </a:r>
            <a:r>
              <a:rPr lang="en-US" sz="2000" b="1" dirty="0" smtClean="0">
                <a:solidFill>
                  <a:schemeClr val="accent6">
                    <a:lumMod val="50000"/>
                  </a:schemeClr>
                </a:solidFill>
              </a:rPr>
              <a:t>Sandburg worked from the time he was a young boy. He quit school following his graduation from eighth grade in 1891 and spent a decade working a variety of jobs. He delivered milk, harvested ice, laid bricks, threshed wheat in Kansas, and shined shoes in Galesburg's Union Hotel before traveling as a hobo in 1897.</a:t>
            </a:r>
          </a:p>
          <a:p>
            <a:pPr>
              <a:buNone/>
            </a:pPr>
            <a:r>
              <a:rPr lang="en-US" sz="2000" b="1" dirty="0" smtClean="0">
                <a:solidFill>
                  <a:schemeClr val="accent6">
                    <a:lumMod val="50000"/>
                  </a:schemeClr>
                </a:solidFill>
              </a:rPr>
              <a:t>		His </a:t>
            </a:r>
            <a:r>
              <a:rPr lang="en-US" sz="2000" b="1" dirty="0" smtClean="0">
                <a:solidFill>
                  <a:schemeClr val="accent6">
                    <a:lumMod val="50000"/>
                  </a:schemeClr>
                </a:solidFill>
              </a:rPr>
              <a:t>experiences working and traveling greatly influenced his writing and political views. As a hobo he learned a number of folk songs, which he later performed at speaking engagements. He saw first-hand the sharp contrast between rich and poor, a dichotomy that instilled in him a distrust of capitalism.</a:t>
            </a:r>
          </a:p>
          <a:p>
            <a:pPr eaLnBrk="1" hangingPunct="1"/>
            <a:endParaRPr lang="fr-FR" dirty="0" smtClean="0">
              <a:solidFill>
                <a:srgbClr val="C48840"/>
              </a:solidFill>
            </a:endParaRPr>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anim calcmode="lin" valueType="num">
                                      <p:cBhvr additive="base">
                                        <p:cTn id="11"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5" name="Espace réservé du contenu 2"/>
          <p:cNvSpPr>
            <a:spLocks noGrp="1"/>
          </p:cNvSpPr>
          <p:nvPr>
            <p:ph idx="1"/>
          </p:nvPr>
        </p:nvSpPr>
        <p:spPr>
          <a:xfrm>
            <a:off x="500034" y="1500174"/>
            <a:ext cx="8229600" cy="4257675"/>
          </a:xfrm>
        </p:spPr>
        <p:txBody>
          <a:bodyPr/>
          <a:lstStyle/>
          <a:p>
            <a:pPr>
              <a:buNone/>
            </a:pPr>
            <a:r>
              <a:rPr lang="en-US" sz="2000" b="1" dirty="0" smtClean="0">
                <a:solidFill>
                  <a:schemeClr val="accent6">
                    <a:lumMod val="50000"/>
                  </a:schemeClr>
                </a:solidFill>
              </a:rPr>
              <a:t>		When </a:t>
            </a:r>
            <a:r>
              <a:rPr lang="en-US" sz="2000" b="1" dirty="0" smtClean="0">
                <a:solidFill>
                  <a:schemeClr val="accent6">
                    <a:lumMod val="50000"/>
                  </a:schemeClr>
                </a:solidFill>
              </a:rPr>
              <a:t>the Spanish-American War broke out in 1898 Sandburg volunteered for service, and at the age of twenty was ordered to Puerto Rico, where he spent days battling only heat and mosquitoes. Upon his return to his hometown later that year, he entered Lombard College, supporting himself as a call fireman.</a:t>
            </a:r>
          </a:p>
          <a:p>
            <a:pPr>
              <a:buNone/>
            </a:pPr>
            <a:r>
              <a:rPr lang="en-US" sz="2000" b="1" dirty="0" smtClean="0">
                <a:solidFill>
                  <a:schemeClr val="accent6">
                    <a:lumMod val="50000"/>
                  </a:schemeClr>
                </a:solidFill>
              </a:rPr>
              <a:t>		Sandburg's </a:t>
            </a:r>
            <a:r>
              <a:rPr lang="en-US" sz="2000" b="1" dirty="0" smtClean="0">
                <a:solidFill>
                  <a:schemeClr val="accent6">
                    <a:lumMod val="50000"/>
                  </a:schemeClr>
                </a:solidFill>
              </a:rPr>
              <a:t>college years shaped his literary talents and political views. While at Lombard, Sandburg joined the Poor Writers' Club, an informal literary organization whose members met to read and criticize poetry. Poor Writers' founder, Lombard professor Phillip Green Wright, a talented scholar and political liberal, encouraged the talented young Sandburg.</a:t>
            </a:r>
          </a:p>
          <a:p>
            <a:pPr lvl="8">
              <a:buNone/>
            </a:pPr>
            <a:endParaRPr lang="fr-FR" dirty="0" smtClean="0">
              <a:solidFill>
                <a:srgbClr val="C48840"/>
              </a:solidFill>
            </a:endParaRPr>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anim calcmode="lin" valueType="num">
                                      <p:cBhvr additive="base">
                                        <p:cTn id="11"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098" name="Titre 1"/>
          <p:cNvSpPr>
            <a:spLocks noGrp="1"/>
          </p:cNvSpPr>
          <p:nvPr>
            <p:ph type="title"/>
          </p:nvPr>
        </p:nvSpPr>
        <p:spPr>
          <a:xfrm>
            <a:off x="428596" y="285728"/>
            <a:ext cx="8229600" cy="1143000"/>
          </a:xfrm>
        </p:spPr>
        <p:txBody>
          <a:bodyPr/>
          <a:lstStyle/>
          <a:p>
            <a:pPr eaLnBrk="1" hangingPunct="1"/>
            <a:r>
              <a:rPr lang="en-US" b="1" u="sng" dirty="0" smtClean="0">
                <a:solidFill>
                  <a:schemeClr val="accent2"/>
                </a:solidFill>
                <a:latin typeface="Monotype Corsiva" pitchFamily="66" charset="0"/>
              </a:rPr>
              <a:t>Writer, Political Organizer, Reporter</a:t>
            </a:r>
            <a:endParaRPr lang="fr-FR" u="sng" dirty="0" smtClean="0">
              <a:solidFill>
                <a:schemeClr val="accent2"/>
              </a:solidFill>
              <a:latin typeface="Monotype Corsiva" pitchFamily="66" charset="0"/>
            </a:endParaRPr>
          </a:p>
        </p:txBody>
      </p:sp>
      <p:sp>
        <p:nvSpPr>
          <p:cNvPr id="4099" name="Espace réservé du contenu 2"/>
          <p:cNvSpPr>
            <a:spLocks noGrp="1"/>
          </p:cNvSpPr>
          <p:nvPr>
            <p:ph idx="1"/>
          </p:nvPr>
        </p:nvSpPr>
        <p:spPr>
          <a:xfrm>
            <a:off x="357158" y="1857364"/>
            <a:ext cx="8229600" cy="4257675"/>
          </a:xfrm>
        </p:spPr>
        <p:txBody>
          <a:bodyPr/>
          <a:lstStyle/>
          <a:p>
            <a:pPr>
              <a:buNone/>
            </a:pPr>
            <a:r>
              <a:rPr lang="en-US" sz="1600" dirty="0" smtClean="0"/>
              <a:t>		</a:t>
            </a:r>
            <a:r>
              <a:rPr lang="en-US" sz="2800" dirty="0" smtClean="0"/>
              <a:t> Sandburg honed his writing skills and adopted the socialist views of his mentor before leaving school in his senior year. Sandburg sold stereoscope views and wrote poetry for two years before his first book of verse,</a:t>
            </a:r>
            <a:r>
              <a:rPr lang="en-US" sz="2800" i="1" dirty="0" smtClean="0"/>
              <a:t> In Reckless Ecstasy</a:t>
            </a:r>
            <a:r>
              <a:rPr lang="en-US" sz="2800" dirty="0" smtClean="0"/>
              <a:t>, was printed on Wright's basement press in 1904. Wright printed two more volumes for Sandburg, </a:t>
            </a:r>
            <a:r>
              <a:rPr lang="en-US" sz="2800" i="1" dirty="0" smtClean="0"/>
              <a:t>Incidentals</a:t>
            </a:r>
            <a:r>
              <a:rPr lang="en-US" sz="2800" dirty="0" smtClean="0"/>
              <a:t> (1907) and </a:t>
            </a:r>
            <a:r>
              <a:rPr lang="en-US" sz="2800" i="1" dirty="0" smtClean="0"/>
              <a:t>The Plaint of a Rose</a:t>
            </a:r>
            <a:r>
              <a:rPr lang="en-US" sz="2800" dirty="0" smtClean="0"/>
              <a:t> (1908).</a:t>
            </a:r>
          </a:p>
          <a:p>
            <a:pPr>
              <a:buNone/>
            </a:pPr>
            <a:r>
              <a:rPr lang="en-US" sz="2800" dirty="0" smtClean="0"/>
              <a:t>		</a:t>
            </a:r>
            <a:endParaRPr lang="fr-FR" b="1" dirty="0" smtClean="0">
              <a:solidFill>
                <a:schemeClr val="accent6">
                  <a:lumMod val="50000"/>
                </a:schemeClr>
              </a:solidFill>
            </a:endParaRPr>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 calcmode="lin" valueType="num">
                                      <p:cBhvr additive="base">
                                        <p:cTn id="13" dur="500" fill="hold"/>
                                        <p:tgtEl>
                                          <p:spTgt spid="4099">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9">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099">
                                            <p:txEl>
                                              <p:pRg st="1" end="1"/>
                                            </p:txEl>
                                          </p:spTgt>
                                        </p:tgtEl>
                                        <p:attrNameLst>
                                          <p:attrName>style.visibility</p:attrName>
                                        </p:attrNameLst>
                                      </p:cBhvr>
                                      <p:to>
                                        <p:strVal val="visible"/>
                                      </p:to>
                                    </p:set>
                                    <p:anim calcmode="lin" valueType="num">
                                      <p:cBhvr additive="base">
                                        <p:cTn id="17" dur="500" fill="hold"/>
                                        <p:tgtEl>
                                          <p:spTgt spid="4099">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099">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3" name="Espace réservé du contenu 2"/>
          <p:cNvSpPr>
            <a:spLocks noGrp="1"/>
          </p:cNvSpPr>
          <p:nvPr>
            <p:ph idx="1"/>
          </p:nvPr>
        </p:nvSpPr>
        <p:spPr>
          <a:xfrm>
            <a:off x="4786314" y="571457"/>
            <a:ext cx="3971924" cy="6286543"/>
          </a:xfrm>
        </p:spPr>
        <p:txBody>
          <a:bodyPr/>
          <a:lstStyle/>
          <a:p>
            <a:pPr>
              <a:buNone/>
            </a:pPr>
            <a:r>
              <a:rPr lang="en-US" sz="1200" b="1" dirty="0" smtClean="0">
                <a:solidFill>
                  <a:schemeClr val="accent6">
                    <a:lumMod val="50000"/>
                  </a:schemeClr>
                </a:solidFill>
              </a:rPr>
              <a:t>		</a:t>
            </a:r>
            <a:r>
              <a:rPr lang="en-US" sz="1800" b="1" dirty="0" smtClean="0">
                <a:solidFill>
                  <a:schemeClr val="accent6">
                    <a:lumMod val="50000"/>
                  </a:schemeClr>
                </a:solidFill>
              </a:rPr>
              <a:t>As the first decade of the century wore on, Sandburg grew increasingly concerned with the plight of the American worker. In 1907 he worked as an organizer for the Wisconsin Social Democratic party, writing and distributing political pamphlets and literature. At party headquarters in Milwaukee, Sandburg met </a:t>
            </a:r>
            <a:r>
              <a:rPr lang="en-US" sz="1800" b="1" dirty="0" err="1" smtClean="0">
                <a:solidFill>
                  <a:schemeClr val="accent6">
                    <a:lumMod val="50000"/>
                  </a:schemeClr>
                </a:solidFill>
              </a:rPr>
              <a:t>Lilian</a:t>
            </a:r>
            <a:r>
              <a:rPr lang="en-US" sz="1800" b="1" dirty="0" smtClean="0">
                <a:solidFill>
                  <a:schemeClr val="accent6">
                    <a:lumMod val="50000"/>
                  </a:schemeClr>
                </a:solidFill>
              </a:rPr>
              <a:t> Steichen, whom he married in 1908.</a:t>
            </a:r>
          </a:p>
          <a:p>
            <a:pPr>
              <a:buNone/>
            </a:pPr>
            <a:r>
              <a:rPr lang="en-US" sz="1800" b="1" dirty="0" smtClean="0">
                <a:solidFill>
                  <a:schemeClr val="accent6">
                    <a:lumMod val="50000"/>
                  </a:schemeClr>
                </a:solidFill>
              </a:rPr>
              <a:t>		The responsibilities of marriage and family prompted a career change. Sandburg returned to Illinois and took up journalism. For several years he worked as a reporter for the Chicago Daily News, covering mostly labor issues and later writing his own feature.</a:t>
            </a:r>
          </a:p>
          <a:p>
            <a:pPr>
              <a:buNone/>
            </a:pPr>
            <a:endParaRPr lang="fr-FR" dirty="0" smtClean="0">
              <a:solidFill>
                <a:srgbClr val="C48840"/>
              </a:solidFill>
            </a:endParaRPr>
          </a:p>
        </p:txBody>
      </p:sp>
      <p:pic>
        <p:nvPicPr>
          <p:cNvPr id="28674" name="Picture 2" descr="http://www.nps.gov/museum/exhibits/carl/story/steichens/CARL222_steichenPhoto.jpg"/>
          <p:cNvPicPr>
            <a:picLocks noChangeAspect="1" noChangeArrowheads="1"/>
          </p:cNvPicPr>
          <p:nvPr/>
        </p:nvPicPr>
        <p:blipFill>
          <a:blip r:embed="rId3"/>
          <a:srcRect/>
          <a:stretch>
            <a:fillRect/>
          </a:stretch>
        </p:blipFill>
        <p:spPr bwMode="auto">
          <a:xfrm>
            <a:off x="0" y="928670"/>
            <a:ext cx="4786346" cy="4100303"/>
          </a:xfrm>
          <a:prstGeom prst="rect">
            <a:avLst/>
          </a:prstGeom>
          <a:noFill/>
        </p:spPr>
      </p:pic>
      <p:sp>
        <p:nvSpPr>
          <p:cNvPr id="5" name="Прямоугольник 4"/>
          <p:cNvSpPr/>
          <p:nvPr/>
        </p:nvSpPr>
        <p:spPr>
          <a:xfrm>
            <a:off x="285720" y="5214950"/>
            <a:ext cx="4136069" cy="400110"/>
          </a:xfrm>
          <a:prstGeom prst="rect">
            <a:avLst/>
          </a:prstGeom>
        </p:spPr>
        <p:txBody>
          <a:bodyPr wrap="none">
            <a:spAutoFit/>
          </a:bodyPr>
          <a:lstStyle/>
          <a:p>
            <a:r>
              <a:rPr lang="en-US" sz="2000" b="1" u="sng" dirty="0">
                <a:solidFill>
                  <a:schemeClr val="accent2"/>
                </a:solidFill>
                <a:latin typeface="Monotype Corsiva" pitchFamily="66" charset="0"/>
              </a:rPr>
              <a:t>Mr. Carl Sandburg and Miss </a:t>
            </a:r>
            <a:r>
              <a:rPr lang="en-US" sz="2000" b="1" u="sng" dirty="0" err="1">
                <a:solidFill>
                  <a:schemeClr val="accent2"/>
                </a:solidFill>
                <a:latin typeface="Monotype Corsiva" pitchFamily="66" charset="0"/>
              </a:rPr>
              <a:t>Lilian</a:t>
            </a:r>
            <a:r>
              <a:rPr lang="en-US" sz="2000" b="1" u="sng" dirty="0">
                <a:solidFill>
                  <a:schemeClr val="accent2"/>
                </a:solidFill>
                <a:latin typeface="Monotype Corsiva" pitchFamily="66" charset="0"/>
              </a:rPr>
              <a:t> </a:t>
            </a:r>
            <a:r>
              <a:rPr lang="en-US" sz="2000" b="1" u="sng" dirty="0" err="1">
                <a:solidFill>
                  <a:schemeClr val="accent2"/>
                </a:solidFill>
                <a:latin typeface="Monotype Corsiva" pitchFamily="66" charset="0"/>
              </a:rPr>
              <a:t>Stechen</a:t>
            </a:r>
            <a:endParaRPr lang="uk-UA" sz="2000" b="1" u="sng" dirty="0">
              <a:solidFill>
                <a:schemeClr val="accent2"/>
              </a:solidFill>
              <a:latin typeface="Monotype Corsiva" pitchFamily="66" charset="0"/>
            </a:endParaRPr>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anim calcmode="lin" valueType="num">
                                      <p:cBhvr additive="base">
                                        <p:cTn id="11"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8674"/>
                                        </p:tgtEl>
                                        <p:attrNameLst>
                                          <p:attrName>style.visibility</p:attrName>
                                        </p:attrNameLst>
                                      </p:cBhvr>
                                      <p:to>
                                        <p:strVal val="visible"/>
                                      </p:to>
                                    </p:set>
                                    <p:anim calcmode="lin" valueType="num">
                                      <p:cBhvr additive="base">
                                        <p:cTn id="17" dur="500" fill="hold"/>
                                        <p:tgtEl>
                                          <p:spTgt spid="28674"/>
                                        </p:tgtEl>
                                        <p:attrNameLst>
                                          <p:attrName>ppt_x</p:attrName>
                                        </p:attrNameLst>
                                      </p:cBhvr>
                                      <p:tavLst>
                                        <p:tav tm="0">
                                          <p:val>
                                            <p:strVal val="#ppt_x"/>
                                          </p:val>
                                        </p:tav>
                                        <p:tav tm="100000">
                                          <p:val>
                                            <p:strVal val="#ppt_x"/>
                                          </p:val>
                                        </p:tav>
                                      </p:tavLst>
                                    </p:anim>
                                    <p:anim calcmode="lin" valueType="num">
                                      <p:cBhvr additive="base">
                                        <p:cTn id="18" dur="500" fill="hold"/>
                                        <p:tgtEl>
                                          <p:spTgt spid="2867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allAtOnce"/>
      <p:bldP spid="5"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1" name="Sous-titre 2"/>
          <p:cNvSpPr>
            <a:spLocks noGrp="1"/>
          </p:cNvSpPr>
          <p:nvPr>
            <p:ph type="subTitle" idx="1"/>
          </p:nvPr>
        </p:nvSpPr>
        <p:spPr>
          <a:xfrm>
            <a:off x="928662" y="285728"/>
            <a:ext cx="7543808" cy="542924"/>
          </a:xfrm>
        </p:spPr>
        <p:txBody>
          <a:bodyPr/>
          <a:lstStyle/>
          <a:p>
            <a:pPr eaLnBrk="1" hangingPunct="1"/>
            <a:r>
              <a:rPr lang="en-US" sz="3600" b="1" i="1" u="sng" dirty="0" smtClean="0">
                <a:solidFill>
                  <a:schemeClr val="accent2"/>
                </a:solidFill>
                <a:latin typeface="Monotype Corsiva" pitchFamily="66" charset="0"/>
              </a:rPr>
              <a:t>Internationally Recognized Author</a:t>
            </a:r>
            <a:endParaRPr lang="fr-FR" sz="3600" i="1" u="sng" dirty="0" smtClean="0">
              <a:solidFill>
                <a:schemeClr val="accent2"/>
              </a:solidFill>
              <a:latin typeface="Monotype Corsiva" pitchFamily="66" charset="0"/>
            </a:endParaRPr>
          </a:p>
        </p:txBody>
      </p:sp>
      <p:sp>
        <p:nvSpPr>
          <p:cNvPr id="4" name="Прямоугольник 3"/>
          <p:cNvSpPr/>
          <p:nvPr/>
        </p:nvSpPr>
        <p:spPr>
          <a:xfrm>
            <a:off x="500034" y="928670"/>
            <a:ext cx="4857784" cy="5632311"/>
          </a:xfrm>
          <a:prstGeom prst="rect">
            <a:avLst/>
          </a:prstGeom>
        </p:spPr>
        <p:txBody>
          <a:bodyPr wrap="square">
            <a:spAutoFit/>
          </a:bodyPr>
          <a:lstStyle/>
          <a:p>
            <a:r>
              <a:rPr lang="en-US" sz="2400" dirty="0" smtClean="0"/>
              <a:t>	Sandburg </a:t>
            </a:r>
            <a:r>
              <a:rPr lang="en-US" sz="2400" dirty="0"/>
              <a:t>was virtually unknown to the literary world when, in 1914, a group of his poems appeared in the nationally </a:t>
            </a:r>
            <a:r>
              <a:rPr lang="en-US" sz="2400" dirty="0" err="1"/>
              <a:t>circulated</a:t>
            </a:r>
            <a:r>
              <a:rPr lang="en-US" sz="2400" i="1" dirty="0" err="1"/>
              <a:t>Poetry</a:t>
            </a:r>
            <a:r>
              <a:rPr lang="en-US" sz="2400" dirty="0"/>
              <a:t> magazine. Two years later his book </a:t>
            </a:r>
            <a:r>
              <a:rPr lang="en-US" sz="2400" i="1" dirty="0"/>
              <a:t>Chicago Poems</a:t>
            </a:r>
            <a:r>
              <a:rPr lang="en-US" sz="2400" dirty="0"/>
              <a:t> was published, and the thirty-eight-year-old author found himself on the brink of a career that would bring him international acclaim. Sandburg published another volume of poems, </a:t>
            </a:r>
            <a:r>
              <a:rPr lang="en-US" sz="2400" i="1" dirty="0"/>
              <a:t>Cornhuskers,</a:t>
            </a:r>
            <a:r>
              <a:rPr lang="en-US" sz="2400" dirty="0"/>
              <a:t> in 1918, and wrote a searching analysis of the 1919 Chicago race riots.</a:t>
            </a:r>
            <a:endParaRPr lang="uk-UA" sz="2400" dirty="0"/>
          </a:p>
        </p:txBody>
      </p:sp>
      <p:pic>
        <p:nvPicPr>
          <p:cNvPr id="32770" name="Picture 2" descr="http://upload.wikimedia.org/wikipedia/commons/thumb/9/98/4646_N._Hermitage_Ave.JPG/220px-4646_N._Hermitage_Ave.JPG"/>
          <p:cNvPicPr>
            <a:picLocks noChangeAspect="1" noChangeArrowheads="1"/>
          </p:cNvPicPr>
          <p:nvPr/>
        </p:nvPicPr>
        <p:blipFill>
          <a:blip r:embed="rId3"/>
          <a:srcRect/>
          <a:stretch>
            <a:fillRect/>
          </a:stretch>
        </p:blipFill>
        <p:spPr bwMode="auto">
          <a:xfrm>
            <a:off x="5500695" y="928670"/>
            <a:ext cx="3524259" cy="2643196"/>
          </a:xfrm>
          <a:prstGeom prst="rect">
            <a:avLst/>
          </a:prstGeom>
          <a:noFill/>
        </p:spPr>
      </p:pic>
      <p:sp>
        <p:nvSpPr>
          <p:cNvPr id="6" name="Прямоугольник 5"/>
          <p:cNvSpPr/>
          <p:nvPr/>
        </p:nvSpPr>
        <p:spPr>
          <a:xfrm>
            <a:off x="5643570" y="3714752"/>
            <a:ext cx="3286132" cy="1631216"/>
          </a:xfrm>
          <a:prstGeom prst="rect">
            <a:avLst/>
          </a:prstGeom>
        </p:spPr>
        <p:txBody>
          <a:bodyPr wrap="square">
            <a:spAutoFit/>
          </a:bodyPr>
          <a:lstStyle/>
          <a:p>
            <a:pPr algn="ctr"/>
            <a:r>
              <a:rPr lang="en-US" sz="2000" u="sng" dirty="0">
                <a:solidFill>
                  <a:schemeClr val="accent2"/>
                </a:solidFill>
                <a:latin typeface="Monotype Corsiva" pitchFamily="66" charset="0"/>
              </a:rPr>
              <a:t>Carl Sandburg rented a room in this house where he lived for three years while he wrote the poem "Chicago". It is now a Chicago landmark</a:t>
            </a:r>
            <a:endParaRPr lang="uk-UA" sz="2000" u="sng" dirty="0">
              <a:solidFill>
                <a:schemeClr val="accent2"/>
              </a:solidFill>
              <a:latin typeface="Monotype Corsiva" pitchFamily="66" charset="0"/>
            </a:endParaRPr>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 calcmode="lin" valueType="num">
                                      <p:cBhvr additive="base">
                                        <p:cTn id="7"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2770"/>
                                        </p:tgtEl>
                                        <p:attrNameLst>
                                          <p:attrName>style.visibility</p:attrName>
                                        </p:attrNameLst>
                                      </p:cBhvr>
                                      <p:to>
                                        <p:strVal val="visible"/>
                                      </p:to>
                                    </p:set>
                                    <p:anim calcmode="lin" valueType="num">
                                      <p:cBhvr additive="base">
                                        <p:cTn id="19" dur="500" fill="hold"/>
                                        <p:tgtEl>
                                          <p:spTgt spid="32770"/>
                                        </p:tgtEl>
                                        <p:attrNameLst>
                                          <p:attrName>ppt_x</p:attrName>
                                        </p:attrNameLst>
                                      </p:cBhvr>
                                      <p:tavLst>
                                        <p:tav tm="0">
                                          <p:val>
                                            <p:strVal val="#ppt_x"/>
                                          </p:val>
                                        </p:tav>
                                        <p:tav tm="100000">
                                          <p:val>
                                            <p:strVal val="#ppt_x"/>
                                          </p:val>
                                        </p:tav>
                                      </p:tavLst>
                                    </p:anim>
                                    <p:anim calcmode="lin" valueType="num">
                                      <p:cBhvr additive="base">
                                        <p:cTn id="20" dur="500" fill="hold"/>
                                        <p:tgtEl>
                                          <p:spTgt spid="3277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allAtOnce"/>
      <p:bldP spid="4" grpId="0" build="allAtOnce"/>
      <p:bldP spid="6"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5" name="Espace réservé du contenu 2"/>
          <p:cNvSpPr>
            <a:spLocks noGrp="1"/>
          </p:cNvSpPr>
          <p:nvPr>
            <p:ph idx="1"/>
          </p:nvPr>
        </p:nvSpPr>
        <p:spPr>
          <a:xfrm>
            <a:off x="4000496" y="214290"/>
            <a:ext cx="4657700" cy="5929354"/>
          </a:xfrm>
        </p:spPr>
        <p:txBody>
          <a:bodyPr/>
          <a:lstStyle/>
          <a:p>
            <a:pPr>
              <a:buNone/>
            </a:pPr>
            <a:r>
              <a:rPr lang="en-US" sz="1800" b="1" dirty="0" smtClean="0">
                <a:solidFill>
                  <a:schemeClr val="accent6">
                    <a:lumMod val="50000"/>
                  </a:schemeClr>
                </a:solidFill>
              </a:rPr>
              <a:t>		</a:t>
            </a:r>
            <a:r>
              <a:rPr lang="en-US" sz="1800" b="1" dirty="0" smtClean="0">
                <a:solidFill>
                  <a:schemeClr val="accent6">
                    <a:lumMod val="50000"/>
                  </a:schemeClr>
                </a:solidFill>
              </a:rPr>
              <a:t>More poetry followed, along with </a:t>
            </a:r>
            <a:r>
              <a:rPr lang="en-US" sz="1800" b="1" i="1" dirty="0" err="1" smtClean="0">
                <a:solidFill>
                  <a:schemeClr val="accent6">
                    <a:lumMod val="50000"/>
                  </a:schemeClr>
                </a:solidFill>
              </a:rPr>
              <a:t>Rootabaga</a:t>
            </a:r>
            <a:r>
              <a:rPr lang="en-US" sz="1800" b="1" i="1" dirty="0" smtClean="0">
                <a:solidFill>
                  <a:schemeClr val="accent6">
                    <a:lumMod val="50000"/>
                  </a:schemeClr>
                </a:solidFill>
              </a:rPr>
              <a:t> Stories </a:t>
            </a:r>
            <a:r>
              <a:rPr lang="en-US" sz="1800" b="1" dirty="0" smtClean="0">
                <a:solidFill>
                  <a:schemeClr val="accent6">
                    <a:lumMod val="50000"/>
                  </a:schemeClr>
                </a:solidFill>
              </a:rPr>
              <a:t>(1922), a book of fanciful children's tales. That book prompted Sandburg's publisher, Alfred Harcourt, to suggest a biography of Abraham Lincoln for children. Sandburg researched and wrote for three years, producing not a children's book, but a two-volume biography for adults. His </a:t>
            </a:r>
            <a:r>
              <a:rPr lang="en-US" sz="1800" b="1" i="1" dirty="0" smtClean="0">
                <a:solidFill>
                  <a:schemeClr val="accent6">
                    <a:lumMod val="50000"/>
                  </a:schemeClr>
                </a:solidFill>
              </a:rPr>
              <a:t>Abraham Lincoln: The Prairie Years, </a:t>
            </a:r>
            <a:r>
              <a:rPr lang="en-US" sz="1800" b="1" dirty="0" smtClean="0">
                <a:solidFill>
                  <a:schemeClr val="accent6">
                    <a:lumMod val="50000"/>
                  </a:schemeClr>
                </a:solidFill>
              </a:rPr>
              <a:t>published in 1926, was Sandburg's first financial success. He moved to a new home on the Michigan dunes and devoted the next several years to completing four additional volumes, </a:t>
            </a:r>
            <a:r>
              <a:rPr lang="en-US" sz="1800" b="1" i="1" dirty="0" smtClean="0">
                <a:solidFill>
                  <a:schemeClr val="accent6">
                    <a:lumMod val="50000"/>
                  </a:schemeClr>
                </a:solidFill>
              </a:rPr>
              <a:t>Abraham Lincoln: The War Years,</a:t>
            </a:r>
            <a:r>
              <a:rPr lang="en-US" sz="1800" b="1" dirty="0" smtClean="0">
                <a:solidFill>
                  <a:schemeClr val="accent6">
                    <a:lumMod val="50000"/>
                  </a:schemeClr>
                </a:solidFill>
              </a:rPr>
              <a:t> for which he won the Pulitzer Prize in 1940. Sandburg continued his prolific writing, publishing more poems, a novel, </a:t>
            </a:r>
            <a:r>
              <a:rPr lang="en-US" sz="1800" b="1" i="1" dirty="0" smtClean="0">
                <a:solidFill>
                  <a:schemeClr val="accent6">
                    <a:lumMod val="50000"/>
                  </a:schemeClr>
                </a:solidFill>
              </a:rPr>
              <a:t>Remembrance Rock</a:t>
            </a:r>
            <a:r>
              <a:rPr lang="en-US" sz="1800" b="1" dirty="0" smtClean="0">
                <a:solidFill>
                  <a:schemeClr val="accent6">
                    <a:lumMod val="50000"/>
                  </a:schemeClr>
                </a:solidFill>
              </a:rPr>
              <a:t>, a second volume of folk songs, and an autobiography, </a:t>
            </a:r>
            <a:r>
              <a:rPr lang="en-US" sz="1800" b="1" i="1" dirty="0" smtClean="0">
                <a:solidFill>
                  <a:schemeClr val="accent6">
                    <a:lumMod val="50000"/>
                  </a:schemeClr>
                </a:solidFill>
              </a:rPr>
              <a:t>Always the Young Strangers.</a:t>
            </a:r>
            <a:r>
              <a:rPr lang="en-US" sz="1800" b="1" dirty="0" smtClean="0">
                <a:solidFill>
                  <a:schemeClr val="accent6">
                    <a:lumMod val="50000"/>
                  </a:schemeClr>
                </a:solidFill>
              </a:rPr>
              <a:t> </a:t>
            </a:r>
            <a:endParaRPr lang="fr-FR" sz="1800" b="1" dirty="0" smtClean="0">
              <a:solidFill>
                <a:schemeClr val="accent6">
                  <a:lumMod val="50000"/>
                </a:schemeClr>
              </a:solidFill>
            </a:endParaRPr>
          </a:p>
        </p:txBody>
      </p:sp>
      <p:pic>
        <p:nvPicPr>
          <p:cNvPr id="34818" name="Picture 2" descr="http://upload.wikimedia.org/wikipedia/commons/thumb/d/d8/RootabagaStories.jpg/220px-RootabagaStories.jpg"/>
          <p:cNvPicPr>
            <a:picLocks noChangeAspect="1" noChangeArrowheads="1"/>
          </p:cNvPicPr>
          <p:nvPr/>
        </p:nvPicPr>
        <p:blipFill>
          <a:blip r:embed="rId3"/>
          <a:srcRect/>
          <a:stretch>
            <a:fillRect/>
          </a:stretch>
        </p:blipFill>
        <p:spPr bwMode="auto">
          <a:xfrm>
            <a:off x="428596" y="357166"/>
            <a:ext cx="3500462" cy="4980204"/>
          </a:xfrm>
          <a:prstGeom prst="rect">
            <a:avLst/>
          </a:prstGeom>
          <a:noFill/>
        </p:spPr>
      </p:pic>
      <p:sp>
        <p:nvSpPr>
          <p:cNvPr id="4" name="Прямоугольник 3"/>
          <p:cNvSpPr/>
          <p:nvPr/>
        </p:nvSpPr>
        <p:spPr>
          <a:xfrm>
            <a:off x="785786" y="5429264"/>
            <a:ext cx="2725426" cy="369332"/>
          </a:xfrm>
          <a:prstGeom prst="rect">
            <a:avLst/>
          </a:prstGeom>
        </p:spPr>
        <p:txBody>
          <a:bodyPr wrap="none">
            <a:spAutoFit/>
          </a:bodyPr>
          <a:lstStyle/>
          <a:p>
            <a:r>
              <a:rPr lang="en-US" i="1" u="sng" dirty="0" err="1">
                <a:solidFill>
                  <a:schemeClr val="accent2"/>
                </a:solidFill>
                <a:latin typeface="Monotype Corsiva" pitchFamily="66" charset="0"/>
              </a:rPr>
              <a:t>Rootabaga</a:t>
            </a:r>
            <a:r>
              <a:rPr lang="en-US" i="1" u="sng" dirty="0">
                <a:solidFill>
                  <a:schemeClr val="accent2"/>
                </a:solidFill>
                <a:latin typeface="Monotype Corsiva" pitchFamily="66" charset="0"/>
              </a:rPr>
              <a:t> Stories by Sandburg</a:t>
            </a:r>
            <a:endParaRPr lang="uk-UA" u="sng" dirty="0">
              <a:solidFill>
                <a:schemeClr val="accent2"/>
              </a:solidFill>
              <a:latin typeface="Monotype Corsiva" pitchFamily="66" charset="0"/>
            </a:endParaRPr>
          </a:p>
        </p:txBody>
      </p:sp>
    </p:spTree>
  </p:cSld>
  <p:clrMapOvr>
    <a:masterClrMapping/>
  </p:clrMapOvr>
  <p:transition>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4818"/>
                                        </p:tgtEl>
                                        <p:attrNameLst>
                                          <p:attrName>style.visibility</p:attrName>
                                        </p:attrNameLst>
                                      </p:cBhvr>
                                      <p:to>
                                        <p:strVal val="visible"/>
                                      </p:to>
                                    </p:set>
                                    <p:anim calcmode="lin" valueType="num">
                                      <p:cBhvr additive="base">
                                        <p:cTn id="13" dur="500" fill="hold"/>
                                        <p:tgtEl>
                                          <p:spTgt spid="34818"/>
                                        </p:tgtEl>
                                        <p:attrNameLst>
                                          <p:attrName>ppt_x</p:attrName>
                                        </p:attrNameLst>
                                      </p:cBhvr>
                                      <p:tavLst>
                                        <p:tav tm="0">
                                          <p:val>
                                            <p:strVal val="#ppt_x"/>
                                          </p:val>
                                        </p:tav>
                                        <p:tav tm="100000">
                                          <p:val>
                                            <p:strVal val="#ppt_x"/>
                                          </p:val>
                                        </p:tav>
                                      </p:tavLst>
                                    </p:anim>
                                    <p:anim calcmode="lin" valueType="num">
                                      <p:cBhvr additive="base">
                                        <p:cTn id="14" dur="500" fill="hold"/>
                                        <p:tgtEl>
                                          <p:spTgt spid="348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allAtOnce"/>
      <p:bldP spid="4" grpId="0" build="allAtOnce"/>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125</Words>
  <Application>Microsoft Office PowerPoint</Application>
  <PresentationFormat>Экран (4:3)</PresentationFormat>
  <Paragraphs>29</Paragraphs>
  <Slides>12</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12</vt:i4>
      </vt:variant>
    </vt:vector>
  </HeadingPairs>
  <TitlesOfParts>
    <vt:vector size="15" baseType="lpstr">
      <vt:lpstr>Arial</vt:lpstr>
      <vt:lpstr>Calibri</vt:lpstr>
      <vt:lpstr>Thème Office</vt:lpstr>
      <vt:lpstr>Carl Sandburg </vt:lpstr>
      <vt:lpstr>Слайд 2</vt:lpstr>
      <vt:lpstr>Life</vt:lpstr>
      <vt:lpstr>Слайд 4</vt:lpstr>
      <vt:lpstr>Слайд 5</vt:lpstr>
      <vt:lpstr>Writer, Political Organizer, Reporter</vt:lpstr>
      <vt:lpstr>Слайд 7</vt:lpstr>
      <vt:lpstr>Слайд 8</vt:lpstr>
      <vt:lpstr>Слайд 9</vt:lpstr>
      <vt:lpstr>Слайд 10</vt:lpstr>
      <vt:lpstr>Слайд 11</vt:lpstr>
      <vt:lpstr>Слайд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Eric</dc:creator>
  <cp:lastModifiedBy>User_2</cp:lastModifiedBy>
  <cp:revision>12</cp:revision>
  <dcterms:created xsi:type="dcterms:W3CDTF">2008-06-02T00:09:50Z</dcterms:created>
  <dcterms:modified xsi:type="dcterms:W3CDTF">2015-03-17T18:15:20Z</dcterms:modified>
</cp:coreProperties>
</file>