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22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CD41-36AD-44CC-9330-1B560B25C1AF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EC8EE-71BA-4E62-ABC1-8C315220CE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004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C8EE-71BA-4E62-ABC1-8C315220CEB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7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dirty="0" smtClean="0"/>
              <a:t>Образотворче мистецтво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843" y="0"/>
            <a:ext cx="6415098" cy="1098558"/>
          </a:xfrm>
        </p:spPr>
        <p:txBody>
          <a:bodyPr/>
          <a:lstStyle/>
          <a:p>
            <a:r>
              <a:rPr lang="uk-UA" b="1" i="1" dirty="0" smtClean="0"/>
              <a:t>Марія </a:t>
            </a:r>
            <a:r>
              <a:rPr lang="uk-UA" b="1" i="1" dirty="0" err="1" smtClean="0"/>
              <a:t>Примаченко</a:t>
            </a:r>
            <a:endParaRPr lang="ru-RU" b="1" i="1" dirty="0"/>
          </a:p>
        </p:txBody>
      </p:sp>
      <p:pic>
        <p:nvPicPr>
          <p:cNvPr id="4" name="Содержимое 3" descr="2dbe8d0182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24744"/>
            <a:ext cx="7308304" cy="5140587"/>
          </a:xfrm>
        </p:spPr>
      </p:pic>
      <p:pic>
        <p:nvPicPr>
          <p:cNvPr id="5" name="Рисунок 4" descr="09213154cbfa37b54e0d93cd2b77a2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59985"/>
            <a:ext cx="7868280" cy="5652048"/>
          </a:xfrm>
          <a:prstGeom prst="rect">
            <a:avLst/>
          </a:prstGeom>
        </p:spPr>
      </p:pic>
      <p:pic>
        <p:nvPicPr>
          <p:cNvPr id="7" name="Рисунок 6" descr="728103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83378"/>
            <a:ext cx="8352928" cy="5610409"/>
          </a:xfrm>
          <a:prstGeom prst="rect">
            <a:avLst/>
          </a:prstGeom>
        </p:spPr>
      </p:pic>
      <p:pic>
        <p:nvPicPr>
          <p:cNvPr id="6" name="Рисунок 5" descr="43191299_Sidit_baba_na_pechi_pryadet_kudel_19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990860"/>
            <a:ext cx="7920880" cy="579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938" y="0"/>
            <a:ext cx="7115196" cy="1143000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Ліза Миронова</a:t>
            </a:r>
            <a:endParaRPr lang="ru-RU" sz="4000" b="1" i="1" dirty="0"/>
          </a:p>
        </p:txBody>
      </p:sp>
      <p:pic>
        <p:nvPicPr>
          <p:cNvPr id="4" name="Содержимое 3" descr="267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25" y="1098520"/>
            <a:ext cx="3771111" cy="557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.ph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974" y="1428490"/>
            <a:ext cx="4845549" cy="431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.php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11" y="998164"/>
            <a:ext cx="8863606" cy="585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51" y="2344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Марфа Тимченко</a:t>
            </a:r>
            <a:endParaRPr lang="ru-RU" sz="4000" b="1" i="1" dirty="0"/>
          </a:p>
        </p:txBody>
      </p:sp>
      <p:pic>
        <p:nvPicPr>
          <p:cNvPr id="4" name="Содержимое 3" descr="lebedy-village-visited-by-t-g-shevchenko-sometimes-marfa-tymchen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28575"/>
            <a:ext cx="7886680" cy="531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ower-marfa-tymch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985668"/>
            <a:ext cx="8312641" cy="572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ear-the-mill-near-ford-marfa-tymchen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0" y="985667"/>
            <a:ext cx="8262410" cy="5723035"/>
          </a:xfrm>
          <a:prstGeom prst="rect">
            <a:avLst/>
          </a:prstGeom>
        </p:spPr>
      </p:pic>
      <p:pic>
        <p:nvPicPr>
          <p:cNvPr id="7" name="Рисунок 6" descr="1-draw-well-marfa-tymchenk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837" y="985668"/>
            <a:ext cx="4279506" cy="55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88640"/>
            <a:ext cx="7115196" cy="593752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Стан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образотворчого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складними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. </a:t>
            </a:r>
            <a:r>
              <a:rPr lang="ru-RU" dirty="0" err="1" smtClean="0"/>
              <a:t>Зрештою</a:t>
            </a:r>
            <a:r>
              <a:rPr lang="ru-RU" dirty="0" smtClean="0"/>
              <a:t>, </a:t>
            </a:r>
            <a:r>
              <a:rPr lang="ru-RU" dirty="0" err="1" smtClean="0"/>
              <a:t>українські</a:t>
            </a:r>
            <a:r>
              <a:rPr lang="ru-RU" dirty="0" smtClean="0"/>
              <a:t> художники </a:t>
            </a:r>
            <a:r>
              <a:rPr lang="ru-RU" dirty="0" err="1" smtClean="0"/>
              <a:t>здобули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горизонтів</a:t>
            </a:r>
            <a:r>
              <a:rPr lang="ru-RU" dirty="0" smtClean="0"/>
              <a:t> і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. Результатом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став </a:t>
            </a:r>
            <a:r>
              <a:rPr lang="ru-RU" dirty="0" err="1" smtClean="0"/>
              <a:t>постійний</a:t>
            </a:r>
            <a:r>
              <a:rPr lang="ru-RU" dirty="0" smtClean="0"/>
              <a:t> 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 до 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і до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як способу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глибока</a:t>
            </a:r>
            <a:r>
              <a:rPr lang="ru-RU" dirty="0" smtClean="0"/>
              <a:t> потреба в </a:t>
            </a:r>
            <a:r>
              <a:rPr lang="ru-RU" dirty="0" err="1" smtClean="0"/>
              <a:t>осмисленні</a:t>
            </a:r>
            <a:r>
              <a:rPr lang="ru-RU" dirty="0" smtClean="0"/>
              <a:t>  </a:t>
            </a:r>
            <a:r>
              <a:rPr lang="ru-RU" dirty="0" err="1" smtClean="0"/>
              <a:t>людських</a:t>
            </a:r>
            <a:r>
              <a:rPr lang="ru-RU" dirty="0" smtClean="0"/>
              <a:t> проблем,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особливо </a:t>
            </a:r>
            <a:r>
              <a:rPr lang="ru-RU" dirty="0" err="1" smtClean="0"/>
              <a:t>нагальними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негативні</a:t>
            </a:r>
            <a:r>
              <a:rPr lang="ru-RU" dirty="0" smtClean="0"/>
              <a:t> прояви </a:t>
            </a:r>
            <a:r>
              <a:rPr lang="ru-RU" dirty="0" err="1" smtClean="0"/>
              <a:t>техногенної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та </a:t>
            </a:r>
            <a:r>
              <a:rPr lang="ru-RU" dirty="0" err="1" smtClean="0"/>
              <a:t>суперечливі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глобалізації</a:t>
            </a:r>
            <a:r>
              <a:rPr lang="ru-RU" dirty="0" smtClean="0"/>
              <a:t>. </a:t>
            </a:r>
            <a:r>
              <a:rPr lang="ru-RU" dirty="0" err="1" smtClean="0"/>
              <a:t>Вагоме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образотворчому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посідають</a:t>
            </a:r>
            <a:r>
              <a:rPr lang="ru-RU" dirty="0" smtClean="0"/>
              <a:t> </a:t>
            </a:r>
            <a:r>
              <a:rPr lang="ru-RU" dirty="0" err="1" smtClean="0"/>
              <a:t>роздуми</a:t>
            </a:r>
            <a:r>
              <a:rPr lang="ru-RU" dirty="0" smtClean="0"/>
              <a:t> про </a:t>
            </a:r>
            <a:r>
              <a:rPr lang="ru-RU" dirty="0" err="1" smtClean="0"/>
              <a:t>цінності</a:t>
            </a:r>
            <a:r>
              <a:rPr lang="ru-RU" dirty="0" smtClean="0"/>
              <a:t> 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t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01" y="34912"/>
            <a:ext cx="3804477" cy="569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748" y="5877272"/>
            <a:ext cx="382098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 smtClean="0"/>
              <a:t>Тетяна Яблонська </a:t>
            </a:r>
            <a:r>
              <a:rPr lang="uk-UA" sz="2400" b="1" i="1" dirty="0" err="1" smtClean="0"/>
              <a:t>“Ранок”</a:t>
            </a:r>
            <a:endParaRPr lang="ru-RU" sz="2400" b="1" i="1" dirty="0"/>
          </a:p>
        </p:txBody>
      </p:sp>
      <p:pic>
        <p:nvPicPr>
          <p:cNvPr id="6" name="Рисунок 5" descr="3d - 004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75" y="764704"/>
            <a:ext cx="5021301" cy="459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24275" y="5882918"/>
            <a:ext cx="48873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 smtClean="0"/>
              <a:t>Андрій </a:t>
            </a:r>
            <a:r>
              <a:rPr lang="uk-UA" sz="2400" b="1" i="1" dirty="0" err="1" smtClean="0"/>
              <a:t>Чебикін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“Космічні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офорти”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s_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2" y="-1"/>
            <a:ext cx="9140958" cy="7029401"/>
          </a:xfrm>
        </p:spPr>
      </p:pic>
      <p:sp>
        <p:nvSpPr>
          <p:cNvPr id="5" name="TextBox 4"/>
          <p:cNvSpPr txBox="1"/>
          <p:nvPr/>
        </p:nvSpPr>
        <p:spPr>
          <a:xfrm>
            <a:off x="2942673" y="0"/>
            <a:ext cx="621593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dirty="0" smtClean="0"/>
              <a:t>Андрій </a:t>
            </a:r>
            <a:r>
              <a:rPr lang="uk-UA" sz="3200" b="1" i="1" dirty="0" err="1" smtClean="0"/>
              <a:t>Чебикін</a:t>
            </a:r>
            <a:r>
              <a:rPr lang="uk-UA" sz="3200" b="1" i="1" dirty="0" smtClean="0"/>
              <a:t> </a:t>
            </a:r>
            <a:r>
              <a:rPr lang="uk-UA" sz="3200" b="1" i="1" dirty="0" err="1" smtClean="0"/>
              <a:t>“Космос</a:t>
            </a:r>
            <a:r>
              <a:rPr lang="uk-UA" sz="3200" b="1" i="1" dirty="0" smtClean="0"/>
              <a:t> – </a:t>
            </a:r>
            <a:r>
              <a:rPr lang="uk-UA" sz="3200" b="1" i="1" dirty="0" err="1" smtClean="0"/>
              <a:t>Земля”</a:t>
            </a:r>
            <a:endParaRPr lang="ru-RU" sz="3200" b="1" i="1" dirty="0"/>
          </a:p>
        </p:txBody>
      </p:sp>
      <p:pic>
        <p:nvPicPr>
          <p:cNvPr id="8" name="Рисунок 7" descr="1309267677_28vosxod-nad-kara-dagom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25595" cy="702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7191" y="0"/>
            <a:ext cx="534159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 smtClean="0"/>
              <a:t>Олександр </a:t>
            </a:r>
            <a:r>
              <a:rPr lang="uk-UA" sz="2800" b="1" i="1" dirty="0" err="1" smtClean="0"/>
              <a:t>Мартинець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“Гурзуф”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393389" cy="33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3376467"/>
            <a:ext cx="338374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i="1" dirty="0" smtClean="0"/>
              <a:t>Михайло Надєждін </a:t>
            </a:r>
            <a:r>
              <a:rPr lang="uk-UA" sz="2000" b="1" i="1" dirty="0" err="1" smtClean="0"/>
              <a:t>“Пошук”</a:t>
            </a:r>
            <a:endParaRPr lang="ru-RU" sz="2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103108" y="-681627"/>
            <a:ext cx="3323580" cy="46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33096" y="3376467"/>
            <a:ext cx="477521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i="1" dirty="0" smtClean="0"/>
              <a:t>Михайло Надєждін </a:t>
            </a:r>
            <a:r>
              <a:rPr lang="uk-UA" sz="2000" b="1" i="1" dirty="0" err="1" smtClean="0"/>
              <a:t>“Стандарттизація”</a:t>
            </a:r>
            <a:endParaRPr lang="ru-RU" sz="2000" b="1" i="1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09042"/>
            <a:ext cx="8346287" cy="3003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6741" y="6436441"/>
            <a:ext cx="382457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i="1" dirty="0" smtClean="0"/>
              <a:t>Віктор Сидоренко </a:t>
            </a:r>
            <a:r>
              <a:rPr lang="uk-UA" sz="2000" b="1" i="1" dirty="0" err="1" smtClean="0"/>
              <a:t>“Жорна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часу”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239597"/>
            <a:ext cx="381642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rgbClr val="002060"/>
                </a:solidFill>
              </a:rPr>
              <a:t>У </a:t>
            </a:r>
            <a:r>
              <a:rPr lang="ru-RU" sz="2100" dirty="0" err="1" smtClean="0">
                <a:solidFill>
                  <a:srgbClr val="002060"/>
                </a:solidFill>
              </a:rPr>
              <a:t>сучасній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Україні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наполегливіше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заявляють</a:t>
            </a:r>
            <a:r>
              <a:rPr lang="ru-RU" sz="2100" dirty="0" smtClean="0">
                <a:solidFill>
                  <a:srgbClr val="002060"/>
                </a:solidFill>
              </a:rPr>
              <a:t> про себе </a:t>
            </a:r>
            <a:r>
              <a:rPr lang="ru-RU" sz="2100" dirty="0" err="1" smtClean="0">
                <a:solidFill>
                  <a:srgbClr val="002060"/>
                </a:solidFill>
              </a:rPr>
              <a:t>прихильники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різних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течій</a:t>
            </a:r>
            <a:r>
              <a:rPr lang="ru-RU" sz="2100" dirty="0" smtClean="0">
                <a:solidFill>
                  <a:srgbClr val="002060"/>
                </a:solidFill>
              </a:rPr>
              <a:t> так званого “альтернативного” </a:t>
            </a:r>
            <a:r>
              <a:rPr lang="ru-RU" sz="2100" dirty="0" err="1" smtClean="0">
                <a:solidFill>
                  <a:srgbClr val="002060"/>
                </a:solidFill>
              </a:rPr>
              <a:t>мистецтва</a:t>
            </a:r>
            <a:r>
              <a:rPr lang="ru-RU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</a:rPr>
              <a:t>протилежного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реалізму</a:t>
            </a:r>
            <a:r>
              <a:rPr lang="ru-RU" sz="2100" dirty="0" smtClean="0">
                <a:solidFill>
                  <a:srgbClr val="002060"/>
                </a:solidFill>
              </a:rPr>
              <a:t>. </a:t>
            </a:r>
            <a:r>
              <a:rPr lang="ru-RU" sz="2100" dirty="0" err="1" smtClean="0">
                <a:solidFill>
                  <a:srgbClr val="002060"/>
                </a:solidFill>
              </a:rPr>
              <a:t>Творчість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цієї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групи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художників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багато</a:t>
            </a:r>
            <a:r>
              <a:rPr lang="ru-RU" sz="2100" dirty="0" smtClean="0">
                <a:solidFill>
                  <a:srgbClr val="002060"/>
                </a:solidFill>
              </a:rPr>
              <a:t> в </a:t>
            </a:r>
            <a:r>
              <a:rPr lang="ru-RU" sz="2100" dirty="0" err="1" smtClean="0">
                <a:solidFill>
                  <a:srgbClr val="002060"/>
                </a:solidFill>
              </a:rPr>
              <a:t>чому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збагачується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завдяки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індивідуального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засвоєння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новітніх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досягнень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досвіду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західного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мистецтва</a:t>
            </a:r>
            <a:r>
              <a:rPr lang="ru-RU" sz="2100" dirty="0" smtClean="0">
                <a:solidFill>
                  <a:srgbClr val="002060"/>
                </a:solidFill>
              </a:rPr>
              <a:t>. У </a:t>
            </a:r>
            <a:r>
              <a:rPr lang="ru-RU" sz="2100" dirty="0" err="1" smtClean="0">
                <a:solidFill>
                  <a:srgbClr val="002060"/>
                </a:solidFill>
              </a:rPr>
              <a:t>це</a:t>
            </a:r>
            <a:r>
              <a:rPr lang="ru-RU" sz="2100" dirty="0" smtClean="0">
                <a:solidFill>
                  <a:srgbClr val="002060"/>
                </a:solidFill>
              </a:rPr>
              <a:t> коло </a:t>
            </a:r>
            <a:r>
              <a:rPr lang="ru-RU" sz="2100" dirty="0" err="1" smtClean="0">
                <a:solidFill>
                  <a:srgbClr val="002060"/>
                </a:solidFill>
              </a:rPr>
              <a:t>входять</a:t>
            </a:r>
            <a:r>
              <a:rPr lang="ru-RU" sz="2100" dirty="0" smtClean="0">
                <a:solidFill>
                  <a:srgbClr val="002060"/>
                </a:solidFill>
              </a:rPr>
              <a:t> і </a:t>
            </a:r>
            <a:r>
              <a:rPr lang="ru-RU" sz="2100" dirty="0" err="1" smtClean="0">
                <a:solidFill>
                  <a:srgbClr val="002060"/>
                </a:solidFill>
              </a:rPr>
              <a:t>представники</a:t>
            </a:r>
            <a:r>
              <a:rPr lang="ru-RU" sz="2100" dirty="0" smtClean="0">
                <a:solidFill>
                  <a:srgbClr val="002060"/>
                </a:solidFill>
              </a:rPr>
              <a:t> старшого </a:t>
            </a:r>
            <a:r>
              <a:rPr lang="ru-RU" sz="2100" dirty="0" err="1" smtClean="0">
                <a:solidFill>
                  <a:srgbClr val="002060"/>
                </a:solidFill>
              </a:rPr>
              <a:t>покоління</a:t>
            </a:r>
            <a:r>
              <a:rPr lang="ru-RU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</a:rPr>
              <a:t>зокрема</a:t>
            </a:r>
            <a:r>
              <a:rPr lang="ru-RU" sz="2100" dirty="0" smtClean="0">
                <a:solidFill>
                  <a:srgbClr val="002060"/>
                </a:solidFill>
              </a:rPr>
              <a:t> «</a:t>
            </a:r>
            <a:r>
              <a:rPr lang="ru-RU" sz="2100" dirty="0" err="1" smtClean="0">
                <a:solidFill>
                  <a:srgbClr val="002060"/>
                </a:solidFill>
              </a:rPr>
              <a:t>шістдесятники</a:t>
            </a:r>
            <a:r>
              <a:rPr lang="ru-RU" sz="2100" dirty="0" smtClean="0">
                <a:solidFill>
                  <a:srgbClr val="002060"/>
                </a:solidFill>
              </a:rPr>
              <a:t>», за </a:t>
            </a:r>
            <a:r>
              <a:rPr lang="ru-RU" sz="2100" dirty="0" err="1" smtClean="0">
                <a:solidFill>
                  <a:srgbClr val="002060"/>
                </a:solidFill>
              </a:rPr>
              <a:t>радянського</a:t>
            </a:r>
            <a:r>
              <a:rPr lang="ru-RU" sz="2100" dirty="0" smtClean="0">
                <a:solidFill>
                  <a:srgbClr val="002060"/>
                </a:solidFill>
              </a:rPr>
              <a:t> часу створивши </a:t>
            </a:r>
            <a:r>
              <a:rPr lang="ru-RU" sz="2100" dirty="0" err="1" smtClean="0">
                <a:solidFill>
                  <a:srgbClr val="002060"/>
                </a:solidFill>
              </a:rPr>
              <a:t>замкнуту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групу</a:t>
            </a:r>
            <a:r>
              <a:rPr lang="ru-RU" sz="2100" dirty="0" smtClean="0">
                <a:solidFill>
                  <a:srgbClr val="002060"/>
                </a:solidFill>
              </a:rPr>
              <a:t> людей, </a:t>
            </a:r>
            <a:r>
              <a:rPr lang="ru-RU" sz="2100" dirty="0" err="1" smtClean="0">
                <a:solidFill>
                  <a:srgbClr val="002060"/>
                </a:solidFill>
              </a:rPr>
              <a:t>творчість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яких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була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забороненою</a:t>
            </a:r>
            <a:r>
              <a:rPr lang="ru-RU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</a:rPr>
              <a:t>перебувала</a:t>
            </a:r>
            <a:r>
              <a:rPr lang="ru-RU" sz="2100" dirty="0" smtClean="0">
                <a:solidFill>
                  <a:srgbClr val="002060"/>
                </a:solidFill>
              </a:rPr>
              <a:t> “в </a:t>
            </a:r>
            <a:r>
              <a:rPr lang="ru-RU" sz="2100" dirty="0" err="1" smtClean="0">
                <a:solidFill>
                  <a:srgbClr val="002060"/>
                </a:solidFill>
              </a:rPr>
              <a:t>тіні</a:t>
            </a:r>
            <a:r>
              <a:rPr lang="ru-RU" sz="2100" dirty="0" smtClean="0">
                <a:solidFill>
                  <a:srgbClr val="002060"/>
                </a:solidFill>
              </a:rPr>
              <a:t>” </a:t>
            </a:r>
            <a:r>
              <a:rPr lang="ru-RU" sz="2100" dirty="0" err="1" smtClean="0">
                <a:solidFill>
                  <a:srgbClr val="002060"/>
                </a:solidFill>
              </a:rPr>
              <a:t>офіційного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</a:rPr>
              <a:t>мистецтва</a:t>
            </a:r>
            <a:r>
              <a:rPr lang="ru-RU" sz="2100" dirty="0" smtClean="0">
                <a:solidFill>
                  <a:srgbClr val="002060"/>
                </a:solidFill>
              </a:rPr>
              <a:t>.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1278003943_aleksandr_antonyuk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2" y="1196752"/>
            <a:ext cx="4929222" cy="408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78004001_aleksandr_antonyuk_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8" y="62952"/>
            <a:ext cx="8727209" cy="665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78004015_aleksandr_antonyuk_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8" y="88993"/>
            <a:ext cx="8745647" cy="678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0927" y="6210462"/>
            <a:ext cx="34563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Андрій Антонюк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6407e49e5d69bc144c8722863420e327_50_ivan_march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" y="11088"/>
            <a:ext cx="9144000" cy="6858000"/>
          </a:xfrm>
          <a:prstGeom prst="rect">
            <a:avLst/>
          </a:prstGeom>
        </p:spPr>
      </p:pic>
      <p:pic>
        <p:nvPicPr>
          <p:cNvPr id="5" name="Рисунок 4" descr="6407e49e5d69bc144c8722863420e327_5_ivan_march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587" y="-5754"/>
            <a:ext cx="4593336" cy="6547841"/>
          </a:xfrm>
          <a:prstGeom prst="rect">
            <a:avLst/>
          </a:prstGeom>
        </p:spPr>
      </p:pic>
      <p:pic>
        <p:nvPicPr>
          <p:cNvPr id="6" name="Рисунок 5" descr="6407e49e5d69bc144c8722863420e327_14_ivan_marchu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852" y="11088"/>
            <a:ext cx="5165195" cy="6542088"/>
          </a:xfrm>
          <a:prstGeom prst="rect">
            <a:avLst/>
          </a:prstGeom>
        </p:spPr>
      </p:pic>
      <p:pic>
        <p:nvPicPr>
          <p:cNvPr id="4" name="Содержимое 3" descr="6407e49e5d69bc144c8722863420e327_1_ivan_marchuk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48852" y="11088"/>
            <a:ext cx="9192852" cy="6906022"/>
          </a:xfrm>
        </p:spPr>
      </p:pic>
      <p:sp>
        <p:nvSpPr>
          <p:cNvPr id="8" name="TextBox 7"/>
          <p:cNvSpPr txBox="1"/>
          <p:nvPr/>
        </p:nvSpPr>
        <p:spPr>
          <a:xfrm>
            <a:off x="13066" y="6249701"/>
            <a:ext cx="239520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i="1" dirty="0" smtClean="0"/>
              <a:t>Іван Марчук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450500_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51796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 smtClean="0"/>
              <a:t>Віктор </a:t>
            </a:r>
            <a:r>
              <a:rPr lang="uk-UA" sz="2800" b="1" i="1" dirty="0" err="1" smtClean="0"/>
              <a:t>Гонтаров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“Осіннє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поле”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60648"/>
            <a:ext cx="7115196" cy="645333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Посилення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 до </a:t>
            </a:r>
            <a:r>
              <a:rPr lang="ru-RU" dirty="0" err="1" smtClean="0"/>
              <a:t>опанування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форм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до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живописних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обумовило</a:t>
            </a:r>
            <a:r>
              <a:rPr lang="ru-RU" dirty="0" smtClean="0"/>
              <a:t>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 – «</a:t>
            </a:r>
            <a:r>
              <a:rPr lang="ru-RU" dirty="0" err="1" smtClean="0"/>
              <a:t>примітивістів</a:t>
            </a:r>
            <a:r>
              <a:rPr lang="ru-RU" dirty="0" smtClean="0"/>
              <a:t>»,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тяжіють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успадкування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. </a:t>
            </a:r>
            <a:r>
              <a:rPr lang="ru-RU" dirty="0" err="1" smtClean="0"/>
              <a:t>Передусім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таких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, як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Приймаченко</a:t>
            </a:r>
            <a:r>
              <a:rPr lang="ru-RU" dirty="0" smtClean="0"/>
              <a:t>, </a:t>
            </a:r>
            <a:r>
              <a:rPr lang="ru-RU" dirty="0" err="1" smtClean="0"/>
              <a:t>Ліза</a:t>
            </a:r>
            <a:r>
              <a:rPr lang="ru-RU" dirty="0" smtClean="0"/>
              <a:t> Миронова і Марфа Тимченко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Петриківки</a:t>
            </a:r>
            <a:r>
              <a:rPr lang="ru-RU" dirty="0" smtClean="0"/>
              <a:t>, лауреат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Т.Г. </a:t>
            </a:r>
            <a:r>
              <a:rPr lang="ru-RU" dirty="0" err="1" smtClean="0"/>
              <a:t>Шевченка</a:t>
            </a:r>
            <a:r>
              <a:rPr lang="ru-RU" dirty="0" smtClean="0"/>
              <a:t> 2000 року.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153</TotalTime>
  <Words>223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MS_RU_RU_6_8March_StylishFlowersOnWhite_2007v_Russia</vt:lpstr>
      <vt:lpstr>Образотворче мистецтво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Марія Примаченко</vt:lpstr>
      <vt:lpstr>Ліза Миронова</vt:lpstr>
      <vt:lpstr>Марфа Тимченко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NASTIA</dc:creator>
  <cp:lastModifiedBy>NASTIA</cp:lastModifiedBy>
  <cp:revision>14</cp:revision>
  <dcterms:modified xsi:type="dcterms:W3CDTF">2014-04-09T20:58:37Z</dcterms:modified>
</cp:coreProperties>
</file>