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86%D0%BD%D0%B2%D0%B5%D0%BA%D1%82%D0%B8%D0%B2%D0%B0" TargetMode="External"/><Relationship Id="rId3" Type="http://schemas.openxmlformats.org/officeDocument/2006/relationships/hyperlink" Target="http://uk.wikipedia.org/wiki/%D0%96%D0%B0%D1%80%D1%82" TargetMode="External"/><Relationship Id="rId7" Type="http://schemas.openxmlformats.org/officeDocument/2006/relationships/hyperlink" Target="http://uk.wikipedia.org/wiki/%D0%9A%D0%B0%D1%80%D0%B8%D0%BA%D0%B0%D1%82%D1%83%D1%80%D0%B0" TargetMode="External"/><Relationship Id="rId2" Type="http://schemas.openxmlformats.org/officeDocument/2006/relationships/hyperlink" Target="http://uk.wikipedia.org/wiki/%D0%A3%D1%81%D0%BC%D1%96%D1%88%D0%BA%D0%B0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uk.wikipedia.org/wiki/%D0%A1%D0%B0%D1%80%D0%BA%D0%B0%D0%B7%D0%BC" TargetMode="External"/><Relationship Id="rId5" Type="http://schemas.openxmlformats.org/officeDocument/2006/relationships/hyperlink" Target="http://uk.wikipedia.org/wiki/%D0%93%D1%80%D0%BE%D1%82%D0%B5%D1%81%D0%BA" TargetMode="External"/><Relationship Id="rId10" Type="http://schemas.openxmlformats.org/officeDocument/2006/relationships/hyperlink" Target="http://uk.wikipedia.org/wiki/%D0%A7%D0%BE%D1%80%D0%BD%D0%B8%D0%B9_%D0%B3%D1%83%D0%BC%D0%BE%D1%80" TargetMode="External"/><Relationship Id="rId4" Type="http://schemas.openxmlformats.org/officeDocument/2006/relationships/hyperlink" Target="http://uk.wikipedia.org/wiki/%D0%93%D1%83%D0%BC%D0%BE%D1%80" TargetMode="External"/><Relationship Id="rId9" Type="http://schemas.openxmlformats.org/officeDocument/2006/relationships/hyperlink" Target="http://uk.wikipedia.org/wiki/%D0%86%D1%80%D0%BE%D0%BD%D1%96%D1%8F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img11.nnm.ru/a/e/9/e/4/ae0ce6eaee23d996c1fbf5d821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2520280"/>
          </a:xfrm>
        </p:spPr>
        <p:txBody>
          <a:bodyPr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uk-UA" sz="4900" b="1" dirty="0" smtClean="0">
                <a:ln w="11430"/>
                <a:solidFill>
                  <a:srgbClr val="FFC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Комічне - </a:t>
            </a:r>
            <a:r>
              <a:rPr lang="ru-RU" sz="3100" dirty="0" smtClean="0">
                <a:solidFill>
                  <a:srgbClr val="FFC000"/>
                </a:solidFill>
              </a:rPr>
              <a:t> категорія </a:t>
            </a:r>
            <a:r>
              <a:rPr lang="ru-RU" sz="3100" dirty="0" err="1" smtClean="0">
                <a:solidFill>
                  <a:srgbClr val="FFC000"/>
                </a:solidFill>
              </a:rPr>
              <a:t>естетики</a:t>
            </a:r>
            <a:r>
              <a:rPr lang="ru-RU" sz="3100" dirty="0" smtClean="0">
                <a:solidFill>
                  <a:srgbClr val="FFC000"/>
                </a:solidFill>
              </a:rPr>
              <a:t>, </a:t>
            </a:r>
            <a:r>
              <a:rPr lang="ru-RU" sz="3100" dirty="0" err="1" smtClean="0">
                <a:solidFill>
                  <a:srgbClr val="FFC000"/>
                </a:solidFill>
              </a:rPr>
              <a:t>що</a:t>
            </a:r>
            <a:r>
              <a:rPr lang="ru-RU" sz="3100" dirty="0" smtClean="0">
                <a:solidFill>
                  <a:srgbClr val="FFC000"/>
                </a:solidFill>
              </a:rPr>
              <a:t> </a:t>
            </a:r>
            <a:r>
              <a:rPr lang="ru-RU" sz="3100" dirty="0" err="1" smtClean="0">
                <a:solidFill>
                  <a:srgbClr val="FFC000"/>
                </a:solidFill>
              </a:rPr>
              <a:t>характеризує</a:t>
            </a:r>
            <a:r>
              <a:rPr lang="ru-RU" sz="3100" dirty="0" smtClean="0">
                <a:solidFill>
                  <a:srgbClr val="FFC000"/>
                </a:solidFill>
              </a:rPr>
              <a:t> той аспект </a:t>
            </a:r>
            <a:r>
              <a:rPr lang="ru-RU" sz="3100" dirty="0" err="1" smtClean="0">
                <a:solidFill>
                  <a:srgbClr val="FFC000"/>
                </a:solidFill>
              </a:rPr>
              <a:t>естетичного</a:t>
            </a:r>
            <a:r>
              <a:rPr lang="ru-RU" sz="3100" dirty="0" smtClean="0">
                <a:solidFill>
                  <a:srgbClr val="FFC000"/>
                </a:solidFill>
              </a:rPr>
              <a:t> </a:t>
            </a:r>
            <a:r>
              <a:rPr lang="ru-RU" sz="3100" dirty="0" err="1" smtClean="0">
                <a:solidFill>
                  <a:srgbClr val="FFC000"/>
                </a:solidFill>
              </a:rPr>
              <a:t>освоєння</a:t>
            </a:r>
            <a:r>
              <a:rPr lang="ru-RU" sz="3100" dirty="0" smtClean="0">
                <a:solidFill>
                  <a:srgbClr val="FFC000"/>
                </a:solidFill>
              </a:rPr>
              <a:t> </a:t>
            </a:r>
            <a:r>
              <a:rPr lang="ru-RU" sz="3100" dirty="0" err="1" smtClean="0">
                <a:solidFill>
                  <a:srgbClr val="FFC000"/>
                </a:solidFill>
              </a:rPr>
              <a:t>світу</a:t>
            </a:r>
            <a:r>
              <a:rPr lang="ru-RU" sz="3100" dirty="0" smtClean="0">
                <a:solidFill>
                  <a:srgbClr val="FFC000"/>
                </a:solidFill>
              </a:rPr>
              <a:t>, </a:t>
            </a:r>
            <a:r>
              <a:rPr lang="ru-RU" sz="3100" dirty="0" err="1" smtClean="0">
                <a:solidFill>
                  <a:srgbClr val="FFC000"/>
                </a:solidFill>
              </a:rPr>
              <a:t>який</a:t>
            </a:r>
            <a:r>
              <a:rPr lang="ru-RU" sz="3100" dirty="0" smtClean="0">
                <a:solidFill>
                  <a:srgbClr val="FFC000"/>
                </a:solidFill>
              </a:rPr>
              <a:t> </a:t>
            </a:r>
            <a:r>
              <a:rPr lang="ru-RU" sz="3100" dirty="0" err="1" smtClean="0">
                <a:solidFill>
                  <a:srgbClr val="FFC000"/>
                </a:solidFill>
              </a:rPr>
              <a:t>супроводжується</a:t>
            </a:r>
            <a:r>
              <a:rPr lang="ru-RU" sz="3100" dirty="0" smtClean="0">
                <a:solidFill>
                  <a:srgbClr val="FFC000"/>
                </a:solidFill>
              </a:rPr>
              <a:t> </a:t>
            </a:r>
            <a:r>
              <a:rPr lang="ru-RU" sz="3100" dirty="0" err="1" smtClean="0">
                <a:solidFill>
                  <a:srgbClr val="FFC000"/>
                </a:solidFill>
              </a:rPr>
              <a:t>сміхом</a:t>
            </a:r>
            <a:r>
              <a:rPr lang="ru-RU" sz="3100" dirty="0" smtClean="0">
                <a:solidFill>
                  <a:srgbClr val="FFC000"/>
                </a:solidFill>
              </a:rPr>
              <a:t> без </a:t>
            </a:r>
            <a:r>
              <a:rPr lang="ru-RU" sz="3100" dirty="0" err="1" smtClean="0">
                <a:solidFill>
                  <a:srgbClr val="FFC000"/>
                </a:solidFill>
              </a:rPr>
              <a:t>співчуття</a:t>
            </a:r>
            <a:r>
              <a:rPr lang="ru-RU" sz="3100" dirty="0" smtClean="0">
                <a:solidFill>
                  <a:srgbClr val="FFC000"/>
                </a:solidFill>
              </a:rPr>
              <a:t>, страху </a:t>
            </a:r>
            <a:r>
              <a:rPr lang="ru-RU" sz="3100" dirty="0" err="1" smtClean="0">
                <a:solidFill>
                  <a:srgbClr val="FFC000"/>
                </a:solidFill>
              </a:rPr>
              <a:t>і</a:t>
            </a:r>
            <a:r>
              <a:rPr lang="ru-RU" sz="3100" dirty="0" smtClean="0">
                <a:solidFill>
                  <a:srgbClr val="FFC000"/>
                </a:solidFill>
              </a:rPr>
              <a:t> </a:t>
            </a:r>
            <a:r>
              <a:rPr lang="ru-RU" sz="3100" dirty="0" err="1" smtClean="0">
                <a:solidFill>
                  <a:srgbClr val="FFC000"/>
                </a:solidFill>
              </a:rPr>
              <a:t>пригнічення</a:t>
            </a:r>
            <a:r>
              <a:rPr lang="ru-RU" dirty="0" smtClean="0"/>
              <a:t> </a:t>
            </a:r>
            <a:r>
              <a:rPr lang="uk-UA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uk-UA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5105400"/>
            <a:ext cx="6400800" cy="1752600"/>
          </a:xfrm>
        </p:spPr>
        <p:txBody>
          <a:bodyPr/>
          <a:lstStyle/>
          <a:p>
            <a:r>
              <a:rPr lang="uk-UA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Подмаркова</a:t>
            </a:r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Вікторія </a:t>
            </a:r>
            <a:b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учениця </a:t>
            </a:r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11-А класу</a:t>
            </a:r>
            <a:endParaRPr lang="ru-RU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347864" y="2276872"/>
            <a:ext cx="2592288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Градація</a:t>
            </a:r>
            <a:r>
              <a:rPr lang="ru-RU" dirty="0" smtClean="0"/>
              <a:t> </a:t>
            </a:r>
            <a:r>
              <a:rPr lang="ru-RU" dirty="0" err="1" smtClean="0"/>
              <a:t>емоційного</a:t>
            </a:r>
            <a:r>
              <a:rPr lang="ru-RU" dirty="0" smtClean="0"/>
              <a:t> </a:t>
            </a:r>
            <a:r>
              <a:rPr lang="ru-RU" dirty="0" err="1" smtClean="0"/>
              <a:t>реагування</a:t>
            </a:r>
            <a:r>
              <a:rPr lang="ru-RU" dirty="0" smtClean="0"/>
              <a:t> на </a:t>
            </a:r>
            <a:r>
              <a:rPr lang="ru-RU" dirty="0" err="1" smtClean="0"/>
              <a:t>різні</a:t>
            </a:r>
            <a:r>
              <a:rPr lang="ru-RU" dirty="0" smtClean="0"/>
              <a:t> прояви </a:t>
            </a:r>
            <a:r>
              <a:rPr lang="ru-RU" dirty="0" err="1" smtClean="0"/>
              <a:t>комічного</a:t>
            </a:r>
            <a:r>
              <a:rPr lang="ru-RU" dirty="0" smtClean="0"/>
              <a:t>,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відношення</a:t>
            </a:r>
            <a:r>
              <a:rPr lang="ru-RU" dirty="0" smtClean="0"/>
              <a:t> до </a:t>
            </a:r>
            <a:r>
              <a:rPr lang="ru-RU" dirty="0" err="1" smtClean="0"/>
              <a:t>суспільного</a:t>
            </a:r>
            <a:r>
              <a:rPr lang="ru-RU" dirty="0" smtClean="0"/>
              <a:t> </a:t>
            </a:r>
            <a:r>
              <a:rPr lang="ru-RU" dirty="0" err="1" smtClean="0"/>
              <a:t>ідеалу</a:t>
            </a:r>
            <a:r>
              <a:rPr lang="ru-RU" dirty="0" smtClean="0"/>
              <a:t> </a:t>
            </a:r>
            <a:r>
              <a:rPr lang="ru-RU" dirty="0" err="1" smtClean="0"/>
              <a:t>передається</a:t>
            </a:r>
            <a:r>
              <a:rPr lang="ru-RU" dirty="0" smtClean="0"/>
              <a:t> в </a:t>
            </a:r>
            <a:r>
              <a:rPr lang="ru-RU" dirty="0" err="1" smtClean="0"/>
              <a:t>поняттях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179512" y="908720"/>
            <a:ext cx="1908720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u="sng" dirty="0" smtClean="0">
                <a:hlinkClick r:id="rId2" tooltip="Усмішка"/>
              </a:rPr>
              <a:t>«</a:t>
            </a:r>
            <a:r>
              <a:rPr lang="ru-RU" u="sng" dirty="0" err="1" smtClean="0">
                <a:hlinkClick r:id="rId2" tooltip="Усмішка"/>
              </a:rPr>
              <a:t>усмішка</a:t>
            </a:r>
            <a:r>
              <a:rPr lang="ru-RU" u="sng" dirty="0" smtClean="0">
                <a:hlinkClick r:id="rId2" tooltip="Усмішка"/>
              </a:rPr>
              <a:t>»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2555776" y="188640"/>
            <a:ext cx="1800200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 </a:t>
            </a:r>
            <a:r>
              <a:rPr lang="ru-RU" u="sng" dirty="0" smtClean="0">
                <a:hlinkClick r:id="rId3" tooltip="Жарт"/>
              </a:rPr>
              <a:t>«жарт»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1187624" y="4941168"/>
            <a:ext cx="1728192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 </a:t>
            </a:r>
            <a:r>
              <a:rPr lang="ru-RU" u="sng" dirty="0" smtClean="0">
                <a:hlinkClick r:id="rId4" tooltip="Гумор"/>
              </a:rPr>
              <a:t>«</a:t>
            </a:r>
            <a:r>
              <a:rPr lang="ru-RU" u="sng" dirty="0" err="1" smtClean="0">
                <a:hlinkClick r:id="rId4" tooltip="Гумор"/>
              </a:rPr>
              <a:t>гумор</a:t>
            </a:r>
            <a:r>
              <a:rPr lang="ru-RU" u="sng" dirty="0" smtClean="0">
                <a:hlinkClick r:id="rId4" tooltip="Гумор"/>
              </a:rPr>
              <a:t>»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6228184" y="4797152"/>
            <a:ext cx="1728192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u="sng" dirty="0" smtClean="0">
                <a:hlinkClick r:id="rId5" tooltip="Гротеск"/>
              </a:rPr>
              <a:t>«гротеск»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3635896" y="5157192"/>
            <a:ext cx="1872208" cy="14675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u="sng" dirty="0" smtClean="0">
                <a:hlinkClick r:id="rId6" tooltip="Сарказм"/>
              </a:rPr>
              <a:t>«</a:t>
            </a:r>
            <a:r>
              <a:rPr lang="ru-RU" u="sng" dirty="0" smtClean="0">
                <a:hlinkClick r:id="rId6" tooltip="Сарказм"/>
              </a:rPr>
              <a:t>сарказм</a:t>
            </a:r>
            <a:r>
              <a:rPr lang="ru-RU" u="sng" dirty="0" smtClean="0">
                <a:hlinkClick r:id="rId6" tooltip="Сарказм"/>
              </a:rPr>
              <a:t>»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6660232" y="1052736"/>
            <a:ext cx="2304256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u="sng" dirty="0" smtClean="0">
                <a:hlinkClick r:id="rId7" tooltip="Карикатура"/>
              </a:rPr>
              <a:t>«карикатура»</a:t>
            </a:r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>
            <a:off x="251520" y="2780928"/>
            <a:ext cx="2267744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8" tooltip="Інвектива"/>
              </a:rPr>
              <a:t>«</a:t>
            </a:r>
            <a:r>
              <a:rPr lang="ru-RU" dirty="0" err="1" smtClean="0">
                <a:hlinkClick r:id="rId8" tooltip="Інвектива"/>
              </a:rPr>
              <a:t>інвектива</a:t>
            </a:r>
            <a:r>
              <a:rPr lang="ru-RU" dirty="0" smtClean="0">
                <a:hlinkClick r:id="rId8" tooltip="Інвектива"/>
              </a:rPr>
              <a:t>»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5004048" y="188640"/>
            <a:ext cx="1728192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u="sng" dirty="0" smtClean="0">
                <a:hlinkClick r:id="rId9" tooltip="Іронія"/>
              </a:rPr>
              <a:t>«</a:t>
            </a:r>
            <a:r>
              <a:rPr lang="ru-RU" u="sng" dirty="0" err="1" smtClean="0">
                <a:hlinkClick r:id="rId9" tooltip="Іронія"/>
              </a:rPr>
              <a:t>іронія</a:t>
            </a:r>
            <a:r>
              <a:rPr lang="ru-RU" u="sng" dirty="0" smtClean="0">
                <a:hlinkClick r:id="rId9" tooltip="Іронія"/>
              </a:rPr>
              <a:t>»</a:t>
            </a:r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7020272" y="2996952"/>
            <a:ext cx="1800200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 </a:t>
            </a:r>
            <a:r>
              <a:rPr lang="ru-RU" dirty="0" smtClean="0">
                <a:hlinkClick r:id="rId10" tooltip="Чорний гумор"/>
              </a:rPr>
              <a:t>«</a:t>
            </a:r>
            <a:r>
              <a:rPr lang="ru-RU" dirty="0" err="1" smtClean="0">
                <a:hlinkClick r:id="rId10" tooltip="Чорний гумор"/>
              </a:rPr>
              <a:t>чорний</a:t>
            </a:r>
            <a:r>
              <a:rPr lang="ru-RU" dirty="0" smtClean="0">
                <a:hlinkClick r:id="rId10" tooltip="Чорний гумор"/>
              </a:rPr>
              <a:t> </a:t>
            </a:r>
            <a:r>
              <a:rPr lang="ru-RU" dirty="0" err="1" smtClean="0">
                <a:hlinkClick r:id="rId10" tooltip="Чорний гумор"/>
              </a:rPr>
              <a:t>гумор</a:t>
            </a:r>
            <a:r>
              <a:rPr lang="ru-RU" dirty="0" smtClean="0">
                <a:hlinkClick r:id="rId10" tooltip="Чорний гумор"/>
              </a:rPr>
              <a:t>»</a:t>
            </a:r>
            <a:endParaRPr lang="ru-RU" dirty="0"/>
          </a:p>
        </p:txBody>
      </p:sp>
      <p:cxnSp>
        <p:nvCxnSpPr>
          <p:cNvPr id="16" name="Прямая со стрелкой 15"/>
          <p:cNvCxnSpPr/>
          <p:nvPr/>
        </p:nvCxnSpPr>
        <p:spPr>
          <a:xfrm flipH="1" flipV="1">
            <a:off x="3851920" y="1700808"/>
            <a:ext cx="21602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5148064" y="1628800"/>
            <a:ext cx="36004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V="1">
            <a:off x="6156176" y="2420888"/>
            <a:ext cx="64807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6156176" y="3645024"/>
            <a:ext cx="648072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6012160" y="4581128"/>
            <a:ext cx="28803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4644008" y="4581128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H="1">
            <a:off x="2699792" y="4365104"/>
            <a:ext cx="504056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H="1">
            <a:off x="2555776" y="3356992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H="1" flipV="1">
            <a:off x="2267744" y="1916832"/>
            <a:ext cx="864096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-15240" y="-6816"/>
            <a:ext cx="4299208" cy="6864816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Жарт</a:t>
            </a:r>
            <a:r>
              <a:rPr lang="ru-RU" dirty="0" smtClean="0"/>
              <a:t> — фраза </a:t>
            </a:r>
            <a:r>
              <a:rPr lang="ru-RU" dirty="0" err="1" smtClean="0"/>
              <a:t>або</a:t>
            </a:r>
            <a:r>
              <a:rPr lang="ru-RU" dirty="0" smtClean="0"/>
              <a:t> параграф 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dirty="0" err="1" smtClean="0"/>
              <a:t>гумористичним</a:t>
            </a:r>
            <a:r>
              <a:rPr lang="ru-RU" dirty="0" smtClean="0"/>
              <a:t> </a:t>
            </a:r>
            <a:r>
              <a:rPr lang="ru-RU" dirty="0" err="1" smtClean="0"/>
              <a:t>змістом</a:t>
            </a:r>
            <a:r>
              <a:rPr lang="ru-RU" dirty="0" smtClean="0"/>
              <a:t>. </a:t>
            </a:r>
            <a:r>
              <a:rPr lang="ru-RU" dirty="0" err="1" smtClean="0"/>
              <a:t>Може</a:t>
            </a:r>
            <a:r>
              <a:rPr lang="ru-RU" dirty="0" smtClean="0"/>
              <a:t> бути у </a:t>
            </a:r>
            <a:r>
              <a:rPr lang="ru-RU" dirty="0" err="1" smtClean="0"/>
              <a:t>формі</a:t>
            </a:r>
            <a:r>
              <a:rPr lang="ru-RU" dirty="0" smtClean="0"/>
              <a:t> невеликого </a:t>
            </a:r>
            <a:r>
              <a:rPr lang="ru-RU" dirty="0" err="1" smtClean="0"/>
              <a:t>оповідання</a:t>
            </a:r>
            <a:r>
              <a:rPr lang="ru-RU" dirty="0" smtClean="0"/>
              <a:t> </a:t>
            </a:r>
            <a:r>
              <a:rPr lang="ru-RU" dirty="0" err="1" smtClean="0"/>
              <a:t>або</a:t>
            </a:r>
            <a:r>
              <a:rPr lang="ru-RU" dirty="0" smtClean="0"/>
              <a:t> </a:t>
            </a:r>
            <a:r>
              <a:rPr lang="ru-RU" dirty="0" err="1" smtClean="0"/>
              <a:t>запитання</a:t>
            </a:r>
            <a:r>
              <a:rPr lang="ru-RU" dirty="0" smtClean="0"/>
              <a:t>. </a:t>
            </a:r>
            <a:r>
              <a:rPr lang="ru-RU" dirty="0" err="1" smtClean="0"/>
              <a:t>Жарти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</a:t>
            </a:r>
            <a:r>
              <a:rPr lang="ru-RU" dirty="0" err="1" smtClean="0"/>
              <a:t>іронію</a:t>
            </a:r>
            <a:r>
              <a:rPr lang="ru-RU" dirty="0" smtClean="0"/>
              <a:t>, сарказм, каламбур 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подібні</a:t>
            </a:r>
            <a:r>
              <a:rPr lang="ru-RU" dirty="0" smtClean="0"/>
              <a:t> </a:t>
            </a:r>
            <a:r>
              <a:rPr lang="ru-RU" dirty="0" err="1" smtClean="0"/>
              <a:t>засоби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Іро́нія</a:t>
            </a:r>
            <a:r>
              <a:rPr lang="ru-RU" dirty="0" smtClean="0"/>
              <a:t>— </a:t>
            </a:r>
            <a:r>
              <a:rPr lang="ru-RU" dirty="0" err="1" smtClean="0"/>
              <a:t>художній</a:t>
            </a:r>
            <a:r>
              <a:rPr lang="ru-RU" dirty="0" smtClean="0"/>
              <a:t> троп,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виражає</a:t>
            </a:r>
            <a:r>
              <a:rPr lang="ru-RU" dirty="0" smtClean="0"/>
              <a:t> </a:t>
            </a:r>
            <a:r>
              <a:rPr lang="ru-RU" dirty="0" err="1" smtClean="0"/>
              <a:t>глузливо-критичне</a:t>
            </a:r>
            <a:r>
              <a:rPr lang="ru-RU" dirty="0" smtClean="0"/>
              <a:t> </a:t>
            </a:r>
            <a:r>
              <a:rPr lang="ru-RU" dirty="0" err="1" smtClean="0"/>
              <a:t>ставлення</a:t>
            </a:r>
            <a:r>
              <a:rPr lang="ru-RU" dirty="0" smtClean="0"/>
              <a:t> </a:t>
            </a:r>
            <a:r>
              <a:rPr lang="ru-RU" dirty="0" err="1" smtClean="0"/>
              <a:t>митця</a:t>
            </a:r>
            <a:r>
              <a:rPr lang="ru-RU" dirty="0" smtClean="0"/>
              <a:t> до предмета </a:t>
            </a:r>
            <a:r>
              <a:rPr lang="ru-RU" dirty="0" err="1" smtClean="0"/>
              <a:t>зображення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Гу́мор</a:t>
            </a:r>
            <a:r>
              <a:rPr lang="ru-RU" dirty="0" smtClean="0"/>
              <a:t> — </a:t>
            </a:r>
            <a:r>
              <a:rPr lang="ru-RU" dirty="0" err="1" smtClean="0"/>
              <a:t>Художній</a:t>
            </a:r>
            <a:r>
              <a:rPr lang="ru-RU" dirty="0" smtClean="0"/>
              <a:t> </a:t>
            </a:r>
            <a:r>
              <a:rPr lang="ru-RU" dirty="0" err="1" smtClean="0"/>
              <a:t>прийом</a:t>
            </a:r>
            <a:r>
              <a:rPr lang="ru-RU" dirty="0" smtClean="0"/>
              <a:t> у </a:t>
            </a:r>
            <a:r>
              <a:rPr lang="ru-RU" dirty="0" err="1" smtClean="0"/>
              <a:t>творах</a:t>
            </a:r>
            <a:r>
              <a:rPr lang="ru-RU" dirty="0" smtClean="0"/>
              <a:t> </a:t>
            </a:r>
            <a:r>
              <a:rPr lang="ru-RU" dirty="0" err="1" smtClean="0"/>
              <a:t>літератури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мистецтва</a:t>
            </a:r>
            <a:r>
              <a:rPr lang="ru-RU" dirty="0" smtClean="0"/>
              <a:t>, </a:t>
            </a:r>
            <a:r>
              <a:rPr lang="ru-RU" dirty="0" err="1" smtClean="0"/>
              <a:t>заснований</a:t>
            </a:r>
            <a:r>
              <a:rPr lang="ru-RU" dirty="0" smtClean="0"/>
              <a:t> на </a:t>
            </a:r>
            <a:r>
              <a:rPr lang="ru-RU" dirty="0" err="1" smtClean="0"/>
              <a:t>зображенні</a:t>
            </a:r>
            <a:r>
              <a:rPr lang="ru-RU" dirty="0" smtClean="0"/>
              <a:t> </a:t>
            </a:r>
            <a:r>
              <a:rPr lang="ru-RU" dirty="0" err="1" smtClean="0"/>
              <a:t>чого-небудь</a:t>
            </a:r>
            <a:r>
              <a:rPr lang="ru-RU" dirty="0" smtClean="0"/>
              <a:t> у </a:t>
            </a:r>
            <a:r>
              <a:rPr lang="ru-RU" dirty="0" err="1" smtClean="0"/>
              <a:t>комічному</a:t>
            </a:r>
            <a:r>
              <a:rPr lang="ru-RU" dirty="0" smtClean="0"/>
              <a:t> </a:t>
            </a:r>
            <a:r>
              <a:rPr lang="ru-RU" dirty="0" err="1" smtClean="0"/>
              <a:t>вигляді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твір</a:t>
            </a:r>
            <a:r>
              <a:rPr lang="ru-RU" dirty="0" smtClean="0"/>
              <a:t> </a:t>
            </a:r>
            <a:r>
              <a:rPr lang="ru-RU" dirty="0" err="1" smtClean="0"/>
              <a:t>літератури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мистецтва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використовує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прийом</a:t>
            </a:r>
            <a:endParaRPr lang="ru-RU" dirty="0" smtClean="0"/>
          </a:p>
          <a:p>
            <a:r>
              <a:rPr lang="ru-RU" b="1" dirty="0" smtClean="0"/>
              <a:t>Карикатура</a:t>
            </a:r>
            <a:r>
              <a:rPr lang="ru-RU" dirty="0" smtClean="0"/>
              <a:t> — </a:t>
            </a:r>
            <a:r>
              <a:rPr lang="ru-RU" dirty="0" err="1" smtClean="0"/>
              <a:t>перекручений</a:t>
            </a:r>
            <a:r>
              <a:rPr lang="ru-RU" dirty="0" smtClean="0"/>
              <a:t>, </a:t>
            </a:r>
            <a:r>
              <a:rPr lang="ru-RU" dirty="0" err="1" smtClean="0"/>
              <a:t>перебільшений</a:t>
            </a:r>
            <a:r>
              <a:rPr lang="ru-RU" dirty="0" smtClean="0"/>
              <a:t> портрет 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події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за мету </a:t>
            </a:r>
            <a:r>
              <a:rPr lang="ru-RU" dirty="0" err="1" smtClean="0"/>
              <a:t>висміяти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дати</a:t>
            </a:r>
            <a:r>
              <a:rPr lang="ru-RU" dirty="0" smtClean="0"/>
              <a:t> </a:t>
            </a:r>
            <a:r>
              <a:rPr lang="ru-RU" dirty="0" err="1" smtClean="0"/>
              <a:t>інше</a:t>
            </a:r>
            <a:r>
              <a:rPr lang="ru-RU" dirty="0" smtClean="0"/>
              <a:t> </a:t>
            </a:r>
            <a:r>
              <a:rPr lang="ru-RU" dirty="0" err="1" smtClean="0"/>
              <a:t>зображення</a:t>
            </a:r>
            <a:r>
              <a:rPr lang="ru-RU" dirty="0" smtClean="0"/>
              <a:t> </a:t>
            </a:r>
            <a:r>
              <a:rPr lang="ru-RU" dirty="0" err="1" smtClean="0"/>
              <a:t>суб'єкта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00600" y="0"/>
            <a:ext cx="4343400" cy="6858000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err="1" smtClean="0"/>
              <a:t>Чорний</a:t>
            </a:r>
            <a:r>
              <a:rPr lang="ru-RU" b="1" dirty="0" smtClean="0"/>
              <a:t> </a:t>
            </a:r>
            <a:r>
              <a:rPr lang="ru-RU" b="1" dirty="0" err="1" smtClean="0"/>
              <a:t>гумор</a:t>
            </a:r>
            <a:r>
              <a:rPr lang="ru-RU" dirty="0" smtClean="0"/>
              <a:t> — </a:t>
            </a:r>
            <a:r>
              <a:rPr lang="ru-RU" dirty="0" err="1" smtClean="0"/>
              <a:t>гумор</a:t>
            </a:r>
            <a:r>
              <a:rPr lang="ru-RU" dirty="0" smtClean="0"/>
              <a:t> 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домішкою</a:t>
            </a:r>
            <a:r>
              <a:rPr lang="ru-RU" dirty="0" smtClean="0"/>
              <a:t> </a:t>
            </a:r>
            <a:r>
              <a:rPr lang="ru-RU" dirty="0" err="1" smtClean="0"/>
              <a:t>цинізму</a:t>
            </a:r>
            <a:r>
              <a:rPr lang="ru-RU" dirty="0" smtClean="0"/>
              <a:t>, </a:t>
            </a:r>
            <a:r>
              <a:rPr lang="ru-RU" dirty="0" err="1" smtClean="0"/>
              <a:t>комічний</a:t>
            </a:r>
            <a:r>
              <a:rPr lang="ru-RU" dirty="0" smtClean="0"/>
              <a:t> </a:t>
            </a:r>
            <a:r>
              <a:rPr lang="ru-RU" dirty="0" err="1" smtClean="0"/>
              <a:t>ефект</a:t>
            </a:r>
            <a:r>
              <a:rPr lang="ru-RU" dirty="0" smtClean="0"/>
              <a:t> 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полягає</a:t>
            </a:r>
            <a:r>
              <a:rPr lang="ru-RU" dirty="0" smtClean="0"/>
              <a:t> в </a:t>
            </a:r>
            <a:r>
              <a:rPr lang="ru-RU" dirty="0" err="1" smtClean="0"/>
              <a:t>глузуваннях</a:t>
            </a:r>
            <a:r>
              <a:rPr lang="ru-RU" dirty="0" smtClean="0"/>
              <a:t> над </a:t>
            </a:r>
            <a:r>
              <a:rPr lang="ru-RU" dirty="0" err="1" smtClean="0"/>
              <a:t>смертю</a:t>
            </a:r>
            <a:r>
              <a:rPr lang="ru-RU" dirty="0" smtClean="0"/>
              <a:t>, </a:t>
            </a:r>
            <a:r>
              <a:rPr lang="ru-RU" dirty="0" err="1" smtClean="0"/>
              <a:t>насильством</a:t>
            </a:r>
            <a:r>
              <a:rPr lang="ru-RU" dirty="0" smtClean="0"/>
              <a:t>, хворобами, </a:t>
            </a:r>
            <a:r>
              <a:rPr lang="ru-RU" dirty="0" err="1" smtClean="0"/>
              <a:t>фізичними</a:t>
            </a:r>
            <a:r>
              <a:rPr lang="ru-RU" dirty="0" smtClean="0"/>
              <a:t> </a:t>
            </a:r>
            <a:r>
              <a:rPr lang="ru-RU" dirty="0" err="1" smtClean="0"/>
              <a:t>каліцтвами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іншими</a:t>
            </a:r>
            <a:r>
              <a:rPr lang="ru-RU" dirty="0" smtClean="0"/>
              <a:t> «</a:t>
            </a:r>
            <a:r>
              <a:rPr lang="ru-RU" dirty="0" err="1" smtClean="0"/>
              <a:t>похмурими</a:t>
            </a:r>
            <a:r>
              <a:rPr lang="ru-RU" dirty="0" smtClean="0"/>
              <a:t>», </a:t>
            </a:r>
            <a:r>
              <a:rPr lang="ru-RU" dirty="0" err="1" smtClean="0"/>
              <a:t>макабричними</a:t>
            </a:r>
            <a:r>
              <a:rPr lang="ru-RU" dirty="0" smtClean="0"/>
              <a:t> </a:t>
            </a:r>
            <a:r>
              <a:rPr lang="ru-RU" dirty="0" smtClean="0"/>
              <a:t>темами</a:t>
            </a:r>
          </a:p>
          <a:p>
            <a:r>
              <a:rPr lang="ru-RU" b="1" dirty="0" smtClean="0"/>
              <a:t>Гротеск</a:t>
            </a:r>
            <a:r>
              <a:rPr lang="ru-RU" dirty="0" smtClean="0"/>
              <a:t> — тип </a:t>
            </a:r>
            <a:r>
              <a:rPr lang="ru-RU" dirty="0" err="1" smtClean="0"/>
              <a:t>художньої</a:t>
            </a:r>
            <a:r>
              <a:rPr lang="ru-RU" dirty="0" smtClean="0"/>
              <a:t> </a:t>
            </a:r>
            <a:r>
              <a:rPr lang="ru-RU" dirty="0" err="1" smtClean="0"/>
              <a:t>образності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ґрунтується</a:t>
            </a:r>
            <a:r>
              <a:rPr lang="ru-RU" dirty="0" smtClean="0"/>
              <a:t> на </a:t>
            </a:r>
            <a:r>
              <a:rPr lang="ru-RU" dirty="0" err="1" smtClean="0"/>
              <a:t>химерному</a:t>
            </a:r>
            <a:r>
              <a:rPr lang="ru-RU" dirty="0" smtClean="0"/>
              <a:t> </a:t>
            </a:r>
            <a:r>
              <a:rPr lang="ru-RU" dirty="0" err="1" smtClean="0"/>
              <a:t>поєднанні</a:t>
            </a:r>
            <a:r>
              <a:rPr lang="ru-RU" dirty="0" smtClean="0"/>
              <a:t> фантастичного </a:t>
            </a:r>
            <a:r>
              <a:rPr lang="ru-RU" dirty="0" err="1" smtClean="0"/>
              <a:t>і</a:t>
            </a:r>
            <a:r>
              <a:rPr lang="ru-RU" dirty="0" smtClean="0"/>
              <a:t> реального, прекрасного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потворного</a:t>
            </a:r>
            <a:r>
              <a:rPr lang="ru-RU" dirty="0" smtClean="0"/>
              <a:t>, </a:t>
            </a:r>
            <a:r>
              <a:rPr lang="ru-RU" dirty="0" err="1" smtClean="0"/>
              <a:t>трагічного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комічного</a:t>
            </a:r>
            <a:r>
              <a:rPr lang="ru-RU" dirty="0" smtClean="0"/>
              <a:t>, </a:t>
            </a:r>
            <a:r>
              <a:rPr lang="ru-RU" dirty="0" err="1" smtClean="0"/>
              <a:t>життєподібного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smtClean="0"/>
              <a:t>карикатурного</a:t>
            </a:r>
          </a:p>
          <a:p>
            <a:r>
              <a:rPr lang="ru-RU" b="1" dirty="0" smtClean="0"/>
              <a:t>Сарказм</a:t>
            </a:r>
            <a:r>
              <a:rPr lang="ru-RU" dirty="0" smtClean="0"/>
              <a:t> — зла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уїдлива</a:t>
            </a:r>
            <a:r>
              <a:rPr lang="ru-RU" dirty="0" smtClean="0"/>
              <a:t> </a:t>
            </a:r>
            <a:r>
              <a:rPr lang="ru-RU" dirty="0" err="1" smtClean="0"/>
              <a:t>насмішка</a:t>
            </a:r>
            <a:r>
              <a:rPr lang="ru-RU" dirty="0" smtClean="0"/>
              <a:t>, </a:t>
            </a:r>
            <a:r>
              <a:rPr lang="ru-RU" dirty="0" err="1" smtClean="0"/>
              <a:t>вищий</a:t>
            </a:r>
            <a:r>
              <a:rPr lang="ru-RU" dirty="0" smtClean="0"/>
              <a:t> </a:t>
            </a:r>
            <a:r>
              <a:rPr lang="ru-RU" dirty="0" err="1" smtClean="0"/>
              <a:t>ступінь</a:t>
            </a:r>
            <a:r>
              <a:rPr lang="ru-RU" dirty="0" smtClean="0"/>
              <a:t> </a:t>
            </a:r>
            <a:r>
              <a:rPr lang="ru-RU" dirty="0" err="1" smtClean="0"/>
              <a:t>іронії</a:t>
            </a:r>
            <a:r>
              <a:rPr lang="ru-RU" dirty="0" smtClean="0"/>
              <a:t>, троп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засіб</a:t>
            </a:r>
            <a:r>
              <a:rPr lang="ru-RU" dirty="0" smtClean="0"/>
              <a:t> </a:t>
            </a:r>
            <a:r>
              <a:rPr lang="ru-RU" dirty="0" err="1" smtClean="0"/>
              <a:t>комічності</a:t>
            </a:r>
            <a:r>
              <a:rPr lang="ru-RU" dirty="0" smtClean="0"/>
              <a:t>, в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лежить</a:t>
            </a:r>
            <a:r>
              <a:rPr lang="ru-RU" dirty="0" smtClean="0"/>
              <a:t> </a:t>
            </a:r>
            <a:r>
              <a:rPr lang="ru-RU" dirty="0" err="1" smtClean="0"/>
              <a:t>гострий</a:t>
            </a:r>
            <a:r>
              <a:rPr lang="ru-RU" dirty="0" smtClean="0"/>
              <a:t> </a:t>
            </a:r>
            <a:r>
              <a:rPr lang="ru-RU" dirty="0" err="1" smtClean="0"/>
              <a:t>дошкульний</a:t>
            </a:r>
            <a:r>
              <a:rPr lang="ru-RU" dirty="0" smtClean="0"/>
              <a:t> </a:t>
            </a:r>
            <a:r>
              <a:rPr lang="ru-RU" dirty="0" smtClean="0"/>
              <a:t>глум, </a:t>
            </a:r>
            <a:r>
              <a:rPr lang="ru-RU" dirty="0" err="1" smtClean="0"/>
              <a:t>сповнений</a:t>
            </a:r>
            <a:r>
              <a:rPr lang="ru-RU" dirty="0" smtClean="0"/>
              <a:t> </a:t>
            </a:r>
            <a:r>
              <a:rPr lang="ru-RU" dirty="0" err="1" smtClean="0"/>
              <a:t>презирства</a:t>
            </a:r>
            <a:r>
              <a:rPr lang="ru-RU" dirty="0" smtClean="0"/>
              <a:t>.</a:t>
            </a:r>
          </a:p>
          <a:p>
            <a:r>
              <a:rPr lang="vi-VN" b="1" dirty="0" smtClean="0"/>
              <a:t>Інвекти́ва</a:t>
            </a:r>
            <a:r>
              <a:rPr lang="vi-VN" dirty="0" smtClean="0"/>
              <a:t>— </a:t>
            </a:r>
            <a:r>
              <a:rPr lang="vi-VN" dirty="0" smtClean="0"/>
              <a:t>форма літературного твору, одна з </a:t>
            </a:r>
            <a:r>
              <a:rPr lang="vi-VN" dirty="0" smtClean="0"/>
              <a:t>форм</a:t>
            </a:r>
            <a:r>
              <a:rPr lang="uk-UA" dirty="0" smtClean="0"/>
              <a:t> </a:t>
            </a:r>
            <a:r>
              <a:rPr lang="vi-VN" dirty="0" smtClean="0"/>
              <a:t>памфлета</a:t>
            </a:r>
            <a:r>
              <a:rPr lang="vi-VN" dirty="0" smtClean="0"/>
              <a:t>, що висміює або гостро критикує реальну чи уявну особу або групу.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284984"/>
          </a:xfrm>
        </p:spPr>
        <p:txBody>
          <a:bodyPr>
            <a:noAutofit/>
          </a:bodyPr>
          <a:lstStyle/>
          <a:p>
            <a:r>
              <a:rPr lang="uk-UA" sz="2400" b="1" dirty="0" smtClean="0">
                <a:solidFill>
                  <a:srgbClr val="00B050"/>
                </a:solidFill>
              </a:rPr>
              <a:t>Гумореска -</a:t>
            </a:r>
            <a:r>
              <a:rPr lang="ru-RU" sz="2400" b="1" dirty="0" smtClean="0">
                <a:solidFill>
                  <a:srgbClr val="00B050"/>
                </a:solidFill>
              </a:rPr>
              <a:t>невеликий</a:t>
            </a:r>
            <a:r>
              <a:rPr lang="ru-RU" sz="2400" b="1" dirty="0" smtClean="0">
                <a:solidFill>
                  <a:srgbClr val="00B050"/>
                </a:solidFill>
              </a:rPr>
              <a:t> </a:t>
            </a:r>
            <a:r>
              <a:rPr lang="ru-RU" sz="2400" b="1" dirty="0" err="1" smtClean="0">
                <a:solidFill>
                  <a:srgbClr val="00B050"/>
                </a:solidFill>
              </a:rPr>
              <a:t>віршований</a:t>
            </a:r>
            <a:r>
              <a:rPr lang="ru-RU" sz="2400" b="1" dirty="0" smtClean="0">
                <a:solidFill>
                  <a:srgbClr val="00B050"/>
                </a:solidFill>
              </a:rPr>
              <a:t>, </a:t>
            </a:r>
            <a:r>
              <a:rPr lang="ru-RU" sz="2400" b="1" dirty="0" err="1" smtClean="0">
                <a:solidFill>
                  <a:srgbClr val="00B050"/>
                </a:solidFill>
              </a:rPr>
              <a:t>прозовий</a:t>
            </a:r>
            <a:r>
              <a:rPr lang="ru-RU" sz="2400" b="1" dirty="0" smtClean="0">
                <a:solidFill>
                  <a:srgbClr val="00B050"/>
                </a:solidFill>
              </a:rPr>
              <a:t> </a:t>
            </a:r>
            <a:r>
              <a:rPr lang="ru-RU" sz="2400" b="1" dirty="0" err="1" smtClean="0">
                <a:solidFill>
                  <a:srgbClr val="00B050"/>
                </a:solidFill>
              </a:rPr>
              <a:t>чи</a:t>
            </a:r>
            <a:r>
              <a:rPr lang="ru-RU" sz="2400" b="1" dirty="0" smtClean="0">
                <a:solidFill>
                  <a:srgbClr val="00B050"/>
                </a:solidFill>
              </a:rPr>
              <a:t> </a:t>
            </a:r>
            <a:r>
              <a:rPr lang="ru-RU" sz="2400" b="1" dirty="0" err="1" smtClean="0">
                <a:solidFill>
                  <a:srgbClr val="00B050"/>
                </a:solidFill>
              </a:rPr>
              <a:t>драматичний</a:t>
            </a:r>
            <a:r>
              <a:rPr lang="ru-RU" sz="2400" b="1" dirty="0" smtClean="0">
                <a:solidFill>
                  <a:srgbClr val="00B050"/>
                </a:solidFill>
              </a:rPr>
              <a:t> </a:t>
            </a:r>
            <a:r>
              <a:rPr lang="ru-RU" sz="2400" b="1" dirty="0" err="1" smtClean="0">
                <a:solidFill>
                  <a:srgbClr val="00B050"/>
                </a:solidFill>
              </a:rPr>
              <a:t>твір</a:t>
            </a:r>
            <a:r>
              <a:rPr lang="ru-RU" sz="2400" b="1" dirty="0" smtClean="0">
                <a:solidFill>
                  <a:srgbClr val="00B050"/>
                </a:solidFill>
              </a:rPr>
              <a:t> </a:t>
            </a:r>
            <a:r>
              <a:rPr lang="ru-RU" sz="2400" b="1" dirty="0" err="1" smtClean="0">
                <a:solidFill>
                  <a:srgbClr val="00B050"/>
                </a:solidFill>
              </a:rPr>
              <a:t>з</a:t>
            </a:r>
            <a:r>
              <a:rPr lang="ru-RU" sz="2400" b="1" dirty="0" smtClean="0">
                <a:solidFill>
                  <a:srgbClr val="00B050"/>
                </a:solidFill>
              </a:rPr>
              <a:t> </a:t>
            </a:r>
            <a:r>
              <a:rPr lang="ru-RU" sz="2400" b="1" dirty="0" err="1" smtClean="0">
                <a:solidFill>
                  <a:srgbClr val="00B050"/>
                </a:solidFill>
              </a:rPr>
              <a:t>комічним</a:t>
            </a:r>
            <a:r>
              <a:rPr lang="ru-RU" sz="2400" b="1" dirty="0" smtClean="0">
                <a:solidFill>
                  <a:srgbClr val="00B050"/>
                </a:solidFill>
              </a:rPr>
              <a:t> сюжетом, </a:t>
            </a:r>
            <a:r>
              <a:rPr lang="ru-RU" sz="2400" b="1" dirty="0" err="1" smtClean="0">
                <a:solidFill>
                  <a:srgbClr val="00B050"/>
                </a:solidFill>
              </a:rPr>
              <a:t>відмінний</a:t>
            </a:r>
            <a:r>
              <a:rPr lang="ru-RU" sz="2400" b="1" dirty="0" smtClean="0">
                <a:solidFill>
                  <a:srgbClr val="00B050"/>
                </a:solidFill>
              </a:rPr>
              <a:t> </a:t>
            </a:r>
            <a:r>
              <a:rPr lang="ru-RU" sz="2400" b="1" dirty="0" err="1" smtClean="0">
                <a:solidFill>
                  <a:srgbClr val="00B050"/>
                </a:solidFill>
              </a:rPr>
              <a:t>від</a:t>
            </a:r>
            <a:r>
              <a:rPr lang="ru-RU" sz="2400" b="1" dirty="0" smtClean="0">
                <a:solidFill>
                  <a:srgbClr val="00B050"/>
                </a:solidFill>
              </a:rPr>
              <a:t> сатиричного </a:t>
            </a:r>
            <a:r>
              <a:rPr lang="ru-RU" sz="2400" b="1" dirty="0" err="1" smtClean="0">
                <a:solidFill>
                  <a:srgbClr val="00B050"/>
                </a:solidFill>
              </a:rPr>
              <a:t>твору</a:t>
            </a:r>
            <a:r>
              <a:rPr lang="ru-RU" sz="2400" b="1" dirty="0" smtClean="0">
                <a:solidFill>
                  <a:srgbClr val="00B050"/>
                </a:solidFill>
              </a:rPr>
              <a:t> легкою, </a:t>
            </a:r>
            <a:r>
              <a:rPr lang="ru-RU" sz="2400" b="1" dirty="0" err="1" smtClean="0">
                <a:solidFill>
                  <a:srgbClr val="00B050"/>
                </a:solidFill>
              </a:rPr>
              <a:t>жартівливою</a:t>
            </a:r>
            <a:r>
              <a:rPr lang="ru-RU" sz="2400" b="1" dirty="0" smtClean="0">
                <a:solidFill>
                  <a:srgbClr val="00B050"/>
                </a:solidFill>
              </a:rPr>
              <a:t> </a:t>
            </a:r>
            <a:r>
              <a:rPr lang="ru-RU" sz="2400" b="1" dirty="0" err="1" smtClean="0">
                <a:solidFill>
                  <a:srgbClr val="00B050"/>
                </a:solidFill>
              </a:rPr>
              <a:t>тональністю</a:t>
            </a:r>
            <a:r>
              <a:rPr lang="ru-RU" sz="2400" b="1" dirty="0" smtClean="0">
                <a:solidFill>
                  <a:srgbClr val="00B050"/>
                </a:solidFill>
              </a:rPr>
              <a:t>. Тут </a:t>
            </a:r>
            <a:r>
              <a:rPr lang="ru-RU" sz="2400" b="1" dirty="0" err="1" smtClean="0">
                <a:solidFill>
                  <a:srgbClr val="00B050"/>
                </a:solidFill>
              </a:rPr>
              <a:t>сміх</a:t>
            </a:r>
            <a:r>
              <a:rPr lang="ru-RU" sz="2400" b="1" dirty="0" smtClean="0">
                <a:solidFill>
                  <a:srgbClr val="00B050"/>
                </a:solidFill>
              </a:rPr>
              <a:t> </a:t>
            </a:r>
            <a:r>
              <a:rPr lang="ru-RU" sz="2400" b="1" dirty="0" err="1" smtClean="0">
                <a:solidFill>
                  <a:srgbClr val="00B050"/>
                </a:solidFill>
              </a:rPr>
              <a:t>постає</a:t>
            </a:r>
            <a:r>
              <a:rPr lang="ru-RU" sz="2400" b="1" dirty="0" smtClean="0">
                <a:solidFill>
                  <a:srgbClr val="00B050"/>
                </a:solidFill>
              </a:rPr>
              <a:t> у </a:t>
            </a:r>
            <a:r>
              <a:rPr lang="ru-RU" sz="2400" b="1" dirty="0" err="1" smtClean="0">
                <a:solidFill>
                  <a:srgbClr val="00B050"/>
                </a:solidFill>
              </a:rPr>
              <a:t>вигляді</a:t>
            </a:r>
            <a:r>
              <a:rPr lang="ru-RU" sz="2400" b="1" dirty="0" smtClean="0">
                <a:solidFill>
                  <a:srgbClr val="00B050"/>
                </a:solidFill>
              </a:rPr>
              <a:t> </a:t>
            </a:r>
            <a:r>
              <a:rPr lang="ru-RU" sz="2400" b="1" dirty="0" err="1" smtClean="0">
                <a:solidFill>
                  <a:srgbClr val="00B050"/>
                </a:solidFill>
              </a:rPr>
              <a:t>доброзичливої</a:t>
            </a:r>
            <a:r>
              <a:rPr lang="ru-RU" sz="2400" b="1" dirty="0" smtClean="0">
                <a:solidFill>
                  <a:srgbClr val="00B050"/>
                </a:solidFill>
              </a:rPr>
              <a:t>, </a:t>
            </a:r>
            <a:r>
              <a:rPr lang="ru-RU" sz="2400" b="1" dirty="0" err="1" smtClean="0">
                <a:solidFill>
                  <a:srgbClr val="00B050"/>
                </a:solidFill>
              </a:rPr>
              <a:t>емоційно</a:t>
            </a:r>
            <a:r>
              <a:rPr lang="ru-RU" sz="2400" b="1" dirty="0" smtClean="0">
                <a:solidFill>
                  <a:srgbClr val="00B050"/>
                </a:solidFill>
              </a:rPr>
              <a:t> </a:t>
            </a:r>
            <a:r>
              <a:rPr lang="ru-RU" sz="2400" b="1" dirty="0" err="1" smtClean="0">
                <a:solidFill>
                  <a:srgbClr val="00B050"/>
                </a:solidFill>
              </a:rPr>
              <a:t>забарвленої</a:t>
            </a:r>
            <a:r>
              <a:rPr lang="ru-RU" sz="2400" b="1" dirty="0" smtClean="0">
                <a:solidFill>
                  <a:srgbClr val="00B050"/>
                </a:solidFill>
              </a:rPr>
              <a:t> </a:t>
            </a:r>
            <a:r>
              <a:rPr lang="ru-RU" sz="2400" b="1" dirty="0" err="1" smtClean="0">
                <a:solidFill>
                  <a:srgbClr val="00B050"/>
                </a:solidFill>
              </a:rPr>
              <a:t>естетичної</a:t>
            </a:r>
            <a:r>
              <a:rPr lang="ru-RU" sz="2400" b="1" dirty="0" smtClean="0">
                <a:solidFill>
                  <a:srgbClr val="00B050"/>
                </a:solidFill>
              </a:rPr>
              <a:t> критики у </a:t>
            </a:r>
            <a:r>
              <a:rPr lang="ru-RU" sz="2400" b="1" dirty="0" err="1" smtClean="0">
                <a:solidFill>
                  <a:srgbClr val="00B050"/>
                </a:solidFill>
              </a:rPr>
              <a:t>дотепній</a:t>
            </a:r>
            <a:r>
              <a:rPr lang="ru-RU" sz="2400" b="1" dirty="0" smtClean="0">
                <a:solidFill>
                  <a:srgbClr val="00B050"/>
                </a:solidFill>
              </a:rPr>
              <a:t>, </a:t>
            </a:r>
            <a:r>
              <a:rPr lang="ru-RU" sz="2400" b="1" dirty="0" err="1" smtClean="0">
                <a:solidFill>
                  <a:srgbClr val="00B050"/>
                </a:solidFill>
              </a:rPr>
              <a:t>парадоксальній</a:t>
            </a:r>
            <a:r>
              <a:rPr lang="ru-RU" sz="2400" b="1" dirty="0" smtClean="0">
                <a:solidFill>
                  <a:srgbClr val="00B050"/>
                </a:solidFill>
              </a:rPr>
              <a:t>, </a:t>
            </a:r>
            <a:r>
              <a:rPr lang="ru-RU" sz="2400" b="1" dirty="0" err="1" smtClean="0">
                <a:solidFill>
                  <a:srgbClr val="00B050"/>
                </a:solidFill>
              </a:rPr>
              <a:t>подеколи</a:t>
            </a:r>
            <a:r>
              <a:rPr lang="ru-RU" sz="2400" b="1" dirty="0" smtClean="0">
                <a:solidFill>
                  <a:srgbClr val="00B050"/>
                </a:solidFill>
              </a:rPr>
              <a:t> </a:t>
            </a:r>
            <a:r>
              <a:rPr lang="ru-RU" sz="2400" b="1" dirty="0" err="1" smtClean="0">
                <a:solidFill>
                  <a:srgbClr val="00B050"/>
                </a:solidFill>
              </a:rPr>
              <a:t>оксюморонній</a:t>
            </a:r>
            <a:r>
              <a:rPr lang="ru-RU" sz="2400" b="1" dirty="0" smtClean="0">
                <a:solidFill>
                  <a:srgbClr val="00B050"/>
                </a:solidFill>
              </a:rPr>
              <a:t> </a:t>
            </a:r>
            <a:r>
              <a:rPr lang="ru-RU" sz="2400" b="1" dirty="0" err="1" smtClean="0">
                <a:solidFill>
                  <a:srgbClr val="00B050"/>
                </a:solidFill>
              </a:rPr>
              <a:t>формі</a:t>
            </a:r>
            <a:r>
              <a:rPr lang="ru-RU" sz="2400" b="1" dirty="0" smtClean="0">
                <a:solidFill>
                  <a:srgbClr val="00B050"/>
                </a:solidFill>
              </a:rPr>
              <a:t>, в </a:t>
            </a:r>
            <a:r>
              <a:rPr lang="ru-RU" sz="2400" b="1" dirty="0" err="1" smtClean="0">
                <a:solidFill>
                  <a:srgbClr val="00B050"/>
                </a:solidFill>
              </a:rPr>
              <a:t>аспекті</a:t>
            </a:r>
            <a:r>
              <a:rPr lang="ru-RU" sz="2400" b="1" dirty="0" smtClean="0">
                <a:solidFill>
                  <a:srgbClr val="00B050"/>
                </a:solidFill>
              </a:rPr>
              <a:t> </a:t>
            </a:r>
            <a:r>
              <a:rPr lang="ru-RU" sz="2400" b="1" dirty="0" err="1" smtClean="0">
                <a:solidFill>
                  <a:srgbClr val="00B050"/>
                </a:solidFill>
              </a:rPr>
              <a:t>морально-етичних</a:t>
            </a:r>
            <a:r>
              <a:rPr lang="ru-RU" sz="2400" b="1" dirty="0" smtClean="0">
                <a:solidFill>
                  <a:srgbClr val="00B050"/>
                </a:solidFill>
              </a:rPr>
              <a:t> </a:t>
            </a:r>
            <a:r>
              <a:rPr lang="ru-RU" sz="2400" b="1" dirty="0" err="1" smtClean="0">
                <a:solidFill>
                  <a:srgbClr val="00B050"/>
                </a:solidFill>
              </a:rPr>
              <a:t>критеріїв</a:t>
            </a:r>
            <a:r>
              <a:rPr lang="ru-RU" sz="2400" b="1" dirty="0" smtClean="0">
                <a:solidFill>
                  <a:srgbClr val="00B050"/>
                </a:solidFill>
              </a:rPr>
              <a:t>, </a:t>
            </a:r>
            <a:r>
              <a:rPr lang="ru-RU" sz="2400" b="1" dirty="0" err="1" smtClean="0">
                <a:solidFill>
                  <a:srgbClr val="00B050"/>
                </a:solidFill>
              </a:rPr>
              <a:t>що</a:t>
            </a:r>
            <a:r>
              <a:rPr lang="ru-RU" sz="2400" b="1" dirty="0" smtClean="0">
                <a:solidFill>
                  <a:srgbClr val="00B050"/>
                </a:solidFill>
              </a:rPr>
              <a:t> </a:t>
            </a:r>
            <a:r>
              <a:rPr lang="ru-RU" sz="2400" b="1" dirty="0" err="1" smtClean="0">
                <a:solidFill>
                  <a:srgbClr val="00B050"/>
                </a:solidFill>
              </a:rPr>
              <a:t>унеможливлюють</a:t>
            </a:r>
            <a:r>
              <a:rPr lang="ru-RU" sz="2400" b="1" dirty="0" smtClean="0">
                <a:solidFill>
                  <a:srgbClr val="00B050"/>
                </a:solidFill>
              </a:rPr>
              <a:t> </a:t>
            </a:r>
            <a:r>
              <a:rPr lang="ru-RU" sz="2400" b="1" dirty="0" err="1" smtClean="0">
                <a:solidFill>
                  <a:srgbClr val="00B050"/>
                </a:solidFill>
              </a:rPr>
              <a:t>цинізм</a:t>
            </a:r>
            <a:r>
              <a:rPr lang="ru-RU" sz="2400" b="1" dirty="0" smtClean="0">
                <a:solidFill>
                  <a:srgbClr val="00B050"/>
                </a:solidFill>
              </a:rPr>
              <a:t>.</a:t>
            </a:r>
            <a:r>
              <a:rPr lang="uk-UA" sz="1800" dirty="0" smtClean="0"/>
              <a:t/>
            </a:r>
            <a:br>
              <a:rPr lang="uk-UA" sz="1800" dirty="0" smtClean="0"/>
            </a:b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3284984"/>
            <a:ext cx="8229600" cy="357301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3800" dirty="0" smtClean="0"/>
              <a:t>«Продай</a:t>
            </a:r>
            <a:r>
              <a:rPr lang="ru-RU" sz="3800" dirty="0" smtClean="0"/>
              <a:t>, </a:t>
            </a:r>
            <a:r>
              <a:rPr lang="ru-RU" sz="3800" dirty="0" err="1" smtClean="0"/>
              <a:t>милий</a:t>
            </a:r>
            <a:r>
              <a:rPr lang="ru-RU" sz="3800" dirty="0" smtClean="0"/>
              <a:t>, </a:t>
            </a:r>
            <a:r>
              <a:rPr lang="ru-RU" sz="3800" dirty="0" err="1" smtClean="0"/>
              <a:t>сиві</a:t>
            </a:r>
            <a:r>
              <a:rPr lang="ru-RU" sz="3800" dirty="0" smtClean="0"/>
              <a:t> </a:t>
            </a:r>
            <a:r>
              <a:rPr lang="ru-RU" sz="3800" dirty="0" err="1" smtClean="0"/>
              <a:t>бички</a:t>
            </a:r>
            <a:r>
              <a:rPr lang="ru-RU" sz="3800" dirty="0" smtClean="0"/>
              <a:t>,</a:t>
            </a:r>
          </a:p>
          <a:p>
            <a:pPr>
              <a:buNone/>
            </a:pPr>
            <a:r>
              <a:rPr lang="ru-RU" sz="3800" dirty="0" smtClean="0"/>
              <a:t> </a:t>
            </a:r>
            <a:r>
              <a:rPr lang="ru-RU" sz="3800" dirty="0" smtClean="0"/>
              <a:t>Купи </a:t>
            </a:r>
            <a:r>
              <a:rPr lang="ru-RU" sz="3800" dirty="0" err="1" smtClean="0"/>
              <a:t>мені</a:t>
            </a:r>
            <a:r>
              <a:rPr lang="ru-RU" sz="3800" dirty="0" smtClean="0"/>
              <a:t> черевички</a:t>
            </a:r>
            <a:r>
              <a:rPr lang="ru-RU" sz="3800" dirty="0" smtClean="0"/>
              <a:t>,</a:t>
            </a:r>
          </a:p>
          <a:p>
            <a:pPr>
              <a:buNone/>
            </a:pPr>
            <a:r>
              <a:rPr lang="ru-RU" sz="3800" dirty="0" smtClean="0"/>
              <a:t> </a:t>
            </a:r>
            <a:r>
              <a:rPr lang="ru-RU" sz="3800" dirty="0" err="1" smtClean="0"/>
              <a:t>Бо</a:t>
            </a:r>
            <a:r>
              <a:rPr lang="ru-RU" sz="3800" dirty="0" smtClean="0"/>
              <a:t> я </a:t>
            </a:r>
            <a:r>
              <a:rPr lang="ru-RU" sz="3800" dirty="0" err="1" smtClean="0"/>
              <a:t>панського</a:t>
            </a:r>
            <a:r>
              <a:rPr lang="ru-RU" sz="3800" dirty="0" smtClean="0"/>
              <a:t> роду, </a:t>
            </a:r>
            <a:endParaRPr lang="ru-RU" sz="3800" dirty="0" smtClean="0"/>
          </a:p>
          <a:p>
            <a:pPr>
              <a:buNone/>
            </a:pPr>
            <a:r>
              <a:rPr lang="ru-RU" sz="3800" dirty="0" smtClean="0"/>
              <a:t>Не </a:t>
            </a:r>
            <a:r>
              <a:rPr lang="ru-RU" sz="3800" dirty="0" smtClean="0"/>
              <a:t>ходила боса </a:t>
            </a:r>
            <a:r>
              <a:rPr lang="ru-RU" sz="3800" dirty="0" err="1" smtClean="0"/>
              <a:t>зроду</a:t>
            </a:r>
            <a:r>
              <a:rPr lang="ru-RU" sz="3800" dirty="0" smtClean="0"/>
              <a:t>! </a:t>
            </a:r>
            <a:endParaRPr lang="ru-RU" sz="3800" dirty="0" smtClean="0"/>
          </a:p>
          <a:p>
            <a:pPr>
              <a:buNone/>
            </a:pPr>
            <a:r>
              <a:rPr lang="ru-RU" sz="3800" dirty="0" smtClean="0"/>
              <a:t>Продай</a:t>
            </a:r>
            <a:r>
              <a:rPr lang="ru-RU" sz="3800" dirty="0" smtClean="0"/>
              <a:t>, </a:t>
            </a:r>
            <a:r>
              <a:rPr lang="ru-RU" sz="3800" dirty="0" err="1" smtClean="0"/>
              <a:t>милий</a:t>
            </a:r>
            <a:r>
              <a:rPr lang="ru-RU" sz="3800" dirty="0" smtClean="0"/>
              <a:t>, </a:t>
            </a:r>
            <a:r>
              <a:rPr lang="ru-RU" sz="3800" dirty="0" err="1" smtClean="0"/>
              <a:t>кіш</a:t>
            </a:r>
            <a:r>
              <a:rPr lang="ru-RU" sz="3800" dirty="0" smtClean="0"/>
              <a:t> </a:t>
            </a:r>
            <a:r>
              <a:rPr lang="ru-RU" sz="3800" dirty="0" err="1" smtClean="0"/>
              <a:t>пшона</a:t>
            </a:r>
            <a:r>
              <a:rPr lang="ru-RU" sz="3800" dirty="0" smtClean="0"/>
              <a:t>, </a:t>
            </a:r>
            <a:endParaRPr lang="ru-RU" sz="3800" dirty="0" smtClean="0"/>
          </a:p>
          <a:p>
            <a:pPr>
              <a:buNone/>
            </a:pPr>
            <a:r>
              <a:rPr lang="ru-RU" sz="3800" dirty="0" smtClean="0"/>
              <a:t>Купи </a:t>
            </a:r>
            <a:r>
              <a:rPr lang="ru-RU" sz="3800" dirty="0" err="1" smtClean="0"/>
              <a:t>горілки</a:t>
            </a:r>
            <a:r>
              <a:rPr lang="ru-RU" sz="3800" dirty="0" smtClean="0"/>
              <a:t> </a:t>
            </a:r>
            <a:r>
              <a:rPr lang="ru-RU" sz="3800" dirty="0" err="1" smtClean="0"/>
              <a:t>й</a:t>
            </a:r>
            <a:r>
              <a:rPr lang="ru-RU" sz="3800" dirty="0" smtClean="0"/>
              <a:t> вина, </a:t>
            </a:r>
            <a:endParaRPr lang="ru-RU" sz="3800" dirty="0" smtClean="0"/>
          </a:p>
          <a:p>
            <a:pPr>
              <a:buNone/>
            </a:pPr>
            <a:r>
              <a:rPr lang="ru-RU" sz="3800" dirty="0" err="1" smtClean="0"/>
              <a:t>Бо</a:t>
            </a:r>
            <a:r>
              <a:rPr lang="ru-RU" sz="3800" dirty="0" smtClean="0"/>
              <a:t> </a:t>
            </a:r>
            <a:r>
              <a:rPr lang="ru-RU" sz="3800" dirty="0" smtClean="0"/>
              <a:t>я </a:t>
            </a:r>
            <a:r>
              <a:rPr lang="ru-RU" sz="3800" dirty="0" err="1" smtClean="0"/>
              <a:t>панського</a:t>
            </a:r>
            <a:r>
              <a:rPr lang="ru-RU" sz="3800" dirty="0" smtClean="0"/>
              <a:t> роду, </a:t>
            </a:r>
            <a:endParaRPr lang="ru-RU" sz="3800" dirty="0" smtClean="0"/>
          </a:p>
          <a:p>
            <a:pPr>
              <a:buNone/>
            </a:pPr>
            <a:r>
              <a:rPr lang="ru-RU" sz="3800" dirty="0" err="1" smtClean="0"/>
              <a:t>П'ю</a:t>
            </a:r>
            <a:r>
              <a:rPr lang="ru-RU" sz="3800" dirty="0" smtClean="0"/>
              <a:t> </a:t>
            </a:r>
            <a:r>
              <a:rPr lang="ru-RU" sz="3800" dirty="0" err="1" smtClean="0"/>
              <a:t>горілку</a:t>
            </a:r>
            <a:r>
              <a:rPr lang="ru-RU" sz="3800" dirty="0" smtClean="0"/>
              <a:t>, як воду</a:t>
            </a:r>
            <a:r>
              <a:rPr lang="ru-RU" sz="3800" dirty="0" smtClean="0"/>
              <a:t>!»</a:t>
            </a:r>
          </a:p>
          <a:p>
            <a:pPr>
              <a:buNone/>
            </a:pPr>
            <a:r>
              <a:rPr lang="ru-RU" sz="3800" dirty="0" smtClean="0"/>
              <a:t>(</a:t>
            </a:r>
            <a:r>
              <a:rPr lang="ru-RU" sz="3800" dirty="0" err="1" smtClean="0"/>
              <a:t>з</a:t>
            </a:r>
            <a:r>
              <a:rPr lang="ru-RU" sz="3800" dirty="0" smtClean="0"/>
              <a:t> </a:t>
            </a:r>
            <a:r>
              <a:rPr lang="ru-RU" sz="3800" dirty="0" err="1" smtClean="0"/>
              <a:t>української</a:t>
            </a:r>
            <a:r>
              <a:rPr lang="ru-RU" sz="3800" dirty="0" smtClean="0"/>
              <a:t> народно</a:t>
            </a:r>
            <a:r>
              <a:rPr lang="uk-UA" sz="3800" dirty="0" smtClean="0"/>
              <a:t>ї</a:t>
            </a:r>
            <a:r>
              <a:rPr lang="ru-RU" sz="3800" dirty="0" smtClean="0"/>
              <a:t> </a:t>
            </a:r>
            <a:r>
              <a:rPr lang="ru-RU" sz="3800" dirty="0" err="1" smtClean="0"/>
              <a:t>пісні</a:t>
            </a:r>
            <a:r>
              <a:rPr lang="ru-RU" sz="3800" dirty="0" smtClean="0"/>
              <a:t>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293096"/>
            <a:ext cx="8820472" cy="236227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Сатира — </a:t>
            </a:r>
            <a:r>
              <a:rPr lang="ru-RU" sz="2400" b="1" dirty="0" err="1" smtClean="0">
                <a:solidFill>
                  <a:srgbClr val="0070C0"/>
                </a:solidFill>
              </a:rPr>
              <a:t>гостра</a:t>
            </a:r>
            <a:r>
              <a:rPr lang="ru-RU" sz="2400" b="1" dirty="0" smtClean="0">
                <a:solidFill>
                  <a:srgbClr val="0070C0"/>
                </a:solidFill>
              </a:rPr>
              <a:t> </a:t>
            </a:r>
            <a:r>
              <a:rPr lang="ru-RU" sz="2400" b="1" dirty="0" smtClean="0">
                <a:solidFill>
                  <a:srgbClr val="0070C0"/>
                </a:solidFill>
              </a:rPr>
              <a:t>критика </a:t>
            </a:r>
            <a:r>
              <a:rPr lang="ru-RU" sz="2400" b="1" dirty="0" err="1" smtClean="0">
                <a:solidFill>
                  <a:srgbClr val="0070C0"/>
                </a:solidFill>
              </a:rPr>
              <a:t>чогось</a:t>
            </a:r>
            <a:r>
              <a:rPr lang="ru-RU" sz="2400" b="1" dirty="0" smtClean="0">
                <a:solidFill>
                  <a:srgbClr val="0070C0"/>
                </a:solidFill>
              </a:rPr>
              <a:t>, </a:t>
            </a:r>
            <a:r>
              <a:rPr lang="ru-RU" sz="2400" b="1" dirty="0" err="1" smtClean="0">
                <a:solidFill>
                  <a:srgbClr val="0070C0"/>
                </a:solidFill>
              </a:rPr>
              <a:t>окремих</a:t>
            </a:r>
            <a:r>
              <a:rPr lang="ru-RU" sz="2400" b="1" dirty="0" smtClean="0">
                <a:solidFill>
                  <a:srgbClr val="0070C0"/>
                </a:solidFill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</a:rPr>
              <a:t>осіб</a:t>
            </a:r>
            <a:r>
              <a:rPr lang="ru-RU" sz="2400" b="1" dirty="0" smtClean="0">
                <a:solidFill>
                  <a:srgbClr val="0070C0"/>
                </a:solidFill>
              </a:rPr>
              <a:t>, </a:t>
            </a:r>
            <a:r>
              <a:rPr lang="ru-RU" sz="2400" b="1" dirty="0" err="1" smtClean="0">
                <a:solidFill>
                  <a:srgbClr val="0070C0"/>
                </a:solidFill>
              </a:rPr>
              <a:t>людських</a:t>
            </a:r>
            <a:r>
              <a:rPr lang="ru-RU" sz="2400" b="1" dirty="0" smtClean="0">
                <a:solidFill>
                  <a:srgbClr val="0070C0"/>
                </a:solidFill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</a:rPr>
              <a:t>груп</a:t>
            </a:r>
            <a:r>
              <a:rPr lang="ru-RU" sz="2400" b="1" dirty="0" smtClean="0">
                <a:solidFill>
                  <a:srgbClr val="0070C0"/>
                </a:solidFill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</a:rPr>
              <a:t>чи</a:t>
            </a:r>
            <a:r>
              <a:rPr lang="ru-RU" sz="2400" b="1" dirty="0" smtClean="0">
                <a:solidFill>
                  <a:srgbClr val="0070C0"/>
                </a:solidFill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</a:rPr>
              <a:t>суспільства</a:t>
            </a:r>
            <a:r>
              <a:rPr lang="ru-RU" sz="2400" b="1" dirty="0" smtClean="0">
                <a:solidFill>
                  <a:srgbClr val="0070C0"/>
                </a:solidFill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</a:rPr>
              <a:t>з</a:t>
            </a:r>
            <a:r>
              <a:rPr lang="ru-RU" sz="2400" b="1" dirty="0" smtClean="0">
                <a:solidFill>
                  <a:srgbClr val="0070C0"/>
                </a:solidFill>
              </a:rPr>
              <a:t> </a:t>
            </a:r>
            <a:r>
              <a:rPr lang="ru-RU" sz="2400" b="1" dirty="0" err="1" smtClean="0">
                <a:solidFill>
                  <a:srgbClr val="0070C0"/>
                </a:solidFill>
              </a:rPr>
              <a:t>висміюванням</a:t>
            </a:r>
            <a:r>
              <a:rPr lang="ru-RU" sz="2400" b="1" dirty="0" smtClean="0">
                <a:solidFill>
                  <a:srgbClr val="0070C0"/>
                </a:solidFill>
              </a:rPr>
              <a:t>, а то </a:t>
            </a:r>
            <a:r>
              <a:rPr lang="ru-RU" sz="2400" b="1" dirty="0" err="1" smtClean="0">
                <a:solidFill>
                  <a:srgbClr val="0070C0"/>
                </a:solidFill>
              </a:rPr>
              <a:t>й</a:t>
            </a:r>
            <a:r>
              <a:rPr lang="ru-RU" sz="2400" b="1" dirty="0" smtClean="0">
                <a:solidFill>
                  <a:srgbClr val="0070C0"/>
                </a:solidFill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</a:rPr>
              <a:t>гнівним</a:t>
            </a:r>
            <a:r>
              <a:rPr lang="ru-RU" sz="2400" b="1" dirty="0" smtClean="0">
                <a:solidFill>
                  <a:srgbClr val="0070C0"/>
                </a:solidFill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</a:rPr>
              <a:t>засудженням</a:t>
            </a:r>
            <a:r>
              <a:rPr lang="ru-RU" sz="2400" b="1" dirty="0" smtClean="0">
                <a:solidFill>
                  <a:srgbClr val="0070C0"/>
                </a:solidFill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</a:rPr>
              <a:t>вад</a:t>
            </a:r>
            <a:r>
              <a:rPr lang="ru-RU" sz="2400" b="1" dirty="0" smtClean="0">
                <a:solidFill>
                  <a:srgbClr val="0070C0"/>
                </a:solidFill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</a:rPr>
              <a:t>і</a:t>
            </a:r>
            <a:r>
              <a:rPr lang="ru-RU" sz="2400" b="1" dirty="0" smtClean="0">
                <a:solidFill>
                  <a:srgbClr val="0070C0"/>
                </a:solidFill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</a:rPr>
              <a:t>негативних</a:t>
            </a:r>
            <a:r>
              <a:rPr lang="ru-RU" sz="2400" b="1" dirty="0" smtClean="0">
                <a:solidFill>
                  <a:srgbClr val="0070C0"/>
                </a:solidFill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</a:rPr>
              <a:t>явищ</a:t>
            </a:r>
            <a:r>
              <a:rPr lang="ru-RU" sz="2400" b="1" dirty="0" smtClean="0">
                <a:solidFill>
                  <a:srgbClr val="0070C0"/>
                </a:solidFill>
              </a:rPr>
              <a:t> у </a:t>
            </a:r>
            <a:r>
              <a:rPr lang="ru-RU" sz="2400" b="1" dirty="0" err="1" smtClean="0">
                <a:solidFill>
                  <a:srgbClr val="0070C0"/>
                </a:solidFill>
              </a:rPr>
              <a:t>різних</a:t>
            </a:r>
            <a:r>
              <a:rPr lang="ru-RU" sz="2400" b="1" dirty="0" smtClean="0">
                <a:solidFill>
                  <a:srgbClr val="0070C0"/>
                </a:solidFill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</a:rPr>
              <a:t>ділянках</a:t>
            </a:r>
            <a:r>
              <a:rPr lang="ru-RU" sz="2400" b="1" dirty="0" smtClean="0">
                <a:solidFill>
                  <a:srgbClr val="0070C0"/>
                </a:solidFill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</a:rPr>
              <a:t>індивідуального</a:t>
            </a:r>
            <a:r>
              <a:rPr lang="ru-RU" sz="2400" b="1" dirty="0" smtClean="0">
                <a:solidFill>
                  <a:srgbClr val="0070C0"/>
                </a:solidFill>
              </a:rPr>
              <a:t>, </a:t>
            </a:r>
            <a:r>
              <a:rPr lang="ru-RU" sz="2400" b="1" dirty="0" err="1" smtClean="0">
                <a:solidFill>
                  <a:srgbClr val="0070C0"/>
                </a:solidFill>
              </a:rPr>
              <a:t>суспільного</a:t>
            </a:r>
            <a:r>
              <a:rPr lang="ru-RU" sz="2400" b="1" dirty="0" smtClean="0">
                <a:solidFill>
                  <a:srgbClr val="0070C0"/>
                </a:solidFill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</a:rPr>
              <a:t>й</a:t>
            </a:r>
            <a:r>
              <a:rPr lang="ru-RU" sz="2400" b="1" dirty="0" smtClean="0">
                <a:solidFill>
                  <a:srgbClr val="0070C0"/>
                </a:solidFill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</a:rPr>
              <a:t>політичного</a:t>
            </a:r>
            <a:r>
              <a:rPr lang="ru-RU" sz="2400" b="1" dirty="0" smtClean="0">
                <a:solidFill>
                  <a:srgbClr val="0070C0"/>
                </a:solidFill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</a:rPr>
              <a:t>життя</a:t>
            </a:r>
            <a:r>
              <a:rPr lang="ru-RU" sz="2400" b="1" dirty="0" smtClean="0">
                <a:solidFill>
                  <a:srgbClr val="0070C0"/>
                </a:solidFill>
              </a:rPr>
              <a:t>, </a:t>
            </a:r>
            <a:r>
              <a:rPr lang="ru-RU" sz="2400" b="1" dirty="0" err="1" smtClean="0">
                <a:solidFill>
                  <a:srgbClr val="0070C0"/>
                </a:solidFill>
              </a:rPr>
              <a:t>суперечних</a:t>
            </a:r>
            <a:r>
              <a:rPr lang="ru-RU" sz="2400" b="1" dirty="0" smtClean="0">
                <a:solidFill>
                  <a:srgbClr val="0070C0"/>
                </a:solidFill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</a:rPr>
              <a:t>із</a:t>
            </a:r>
            <a:r>
              <a:rPr lang="ru-RU" sz="2400" b="1" dirty="0" smtClean="0">
                <a:solidFill>
                  <a:srgbClr val="0070C0"/>
                </a:solidFill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</a:rPr>
              <a:t>загальнообов'язковими</a:t>
            </a:r>
            <a:r>
              <a:rPr lang="ru-RU" sz="2400" b="1" dirty="0" smtClean="0">
                <a:solidFill>
                  <a:srgbClr val="0070C0"/>
                </a:solidFill>
              </a:rPr>
              <a:t> </a:t>
            </a:r>
            <a:r>
              <a:rPr lang="ru-RU" sz="2800" b="1" dirty="0" smtClean="0">
                <a:solidFill>
                  <a:srgbClr val="0070C0"/>
                </a:solidFill>
              </a:rPr>
              <a:t>принципами </a:t>
            </a:r>
            <a:r>
              <a:rPr lang="ru-RU" sz="2800" b="1" dirty="0" err="1" smtClean="0">
                <a:solidFill>
                  <a:srgbClr val="0070C0"/>
                </a:solidFill>
              </a:rPr>
              <a:t>чи</a:t>
            </a:r>
            <a:r>
              <a:rPr lang="ru-RU" sz="2800" b="1" dirty="0" smtClean="0">
                <a:solidFill>
                  <a:srgbClr val="0070C0"/>
                </a:solidFill>
              </a:rPr>
              <a:t> </a:t>
            </a:r>
            <a:r>
              <a:rPr lang="ru-RU" sz="2800" b="1" dirty="0" err="1" smtClean="0">
                <a:solidFill>
                  <a:srgbClr val="0070C0"/>
                </a:solidFill>
              </a:rPr>
              <a:t>встановленими</a:t>
            </a:r>
            <a:r>
              <a:rPr lang="ru-RU" sz="2800" b="1" dirty="0" smtClean="0">
                <a:solidFill>
                  <a:srgbClr val="0070C0"/>
                </a:solidFill>
              </a:rPr>
              <a:t> </a:t>
            </a:r>
            <a:r>
              <a:rPr lang="ru-RU" sz="2800" b="1" dirty="0" err="1" smtClean="0">
                <a:solidFill>
                  <a:srgbClr val="0070C0"/>
                </a:solidFill>
              </a:rPr>
              <a:t>ідеалами</a:t>
            </a:r>
            <a:r>
              <a:rPr lang="ru-RU" sz="2800" b="1" dirty="0" smtClean="0">
                <a:solidFill>
                  <a:srgbClr val="0070C0"/>
                </a:solidFill>
              </a:rPr>
              <a:t>.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7884368" cy="4221088"/>
          </a:xfrm>
        </p:spPr>
        <p:txBody>
          <a:bodyPr numCol="2">
            <a:normAutofit fontScale="55000" lnSpcReduction="2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00B050"/>
                </a:solidFill>
              </a:rPr>
              <a:t>Баба в </a:t>
            </a:r>
            <a:r>
              <a:rPr lang="ru-RU" b="1" dirty="0" err="1" smtClean="0">
                <a:solidFill>
                  <a:srgbClr val="00B050"/>
                </a:solidFill>
              </a:rPr>
              <a:t>церкві</a:t>
            </a:r>
            <a:r>
              <a:rPr lang="ru-RU" b="1" dirty="0" smtClean="0">
                <a:solidFill>
                  <a:srgbClr val="00B050"/>
                </a:solidFill>
              </a:rPr>
              <a:t> (Треба </a:t>
            </a:r>
            <a:r>
              <a:rPr lang="ru-RU" b="1" dirty="0" err="1" smtClean="0">
                <a:solidFill>
                  <a:srgbClr val="00B050"/>
                </a:solidFill>
              </a:rPr>
              <a:t>всюди</a:t>
            </a:r>
            <a:r>
              <a:rPr lang="ru-RU" b="1" dirty="0" smtClean="0">
                <a:solidFill>
                  <a:srgbClr val="00B050"/>
                </a:solidFill>
              </a:rPr>
              <a:t> приятеля </a:t>
            </a:r>
            <a:r>
              <a:rPr lang="ru-RU" b="1" dirty="0" err="1" smtClean="0">
                <a:solidFill>
                  <a:srgbClr val="00B050"/>
                </a:solidFill>
              </a:rPr>
              <a:t>мати</a:t>
            </a:r>
            <a:r>
              <a:rPr lang="ru-RU" b="1" dirty="0" smtClean="0">
                <a:solidFill>
                  <a:srgbClr val="00B050"/>
                </a:solidFill>
              </a:rPr>
              <a:t>)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 algn="ctr">
              <a:buNone/>
            </a:pP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Прийшла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церкву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стара баба,</a:t>
            </a:r>
            <a:b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Свічок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накупила,</a:t>
            </a:r>
            <a:b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Де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була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яка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ікона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  <a:b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Всюди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поліпила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ctr">
              <a:buNone/>
            </a:pP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Іще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пара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остається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  <a:b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Де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їх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приліпити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?..</a:t>
            </a:r>
            <a:b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«Ага! –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каже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—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пошукаю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Святого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Микити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!»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ru-RU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>
              <a:buNone/>
            </a:pP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Найшла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баба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Микиту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–</a:t>
            </a:r>
            <a:b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Святий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чорта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ціпить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!..</a:t>
            </a:r>
            <a:b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Баба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їдну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йому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ставить,</a:t>
            </a:r>
            <a:b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Другу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чорту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ліпить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…</a:t>
            </a:r>
          </a:p>
          <a:p>
            <a:pPr algn="ctr">
              <a:buNone/>
            </a:pP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Видять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люди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й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розважають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  <a:b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Щоби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не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ліпила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b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Що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ти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бабо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—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кажуть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—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робиш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?</a:t>
            </a:r>
            <a:b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Та ж то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вража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сила!..»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Але баба обернулась:</a:t>
            </a:r>
            <a:b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«Не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судіте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люди!</a:t>
            </a:r>
            <a:b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Ніхто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того не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відає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  <a:b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Де по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смерті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буде…</a:t>
            </a:r>
          </a:p>
          <a:p>
            <a:pPr algn="ctr">
              <a:buNone/>
            </a:pP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Чи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у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небі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чи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пеклі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Скажуть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вікувати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;</a:t>
            </a:r>
            <a:b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Треба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всюди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добрі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люди,</a:t>
            </a:r>
            <a:b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Приятеля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мати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»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18 апреля 1858</a:t>
            </a:r>
          </a:p>
          <a:p>
            <a:pPr algn="ctr">
              <a:buNone/>
            </a:pPr>
            <a:r>
              <a:rPr lang="ru-RU" b="1" dirty="0" smtClean="0"/>
              <a:t>                           Степан </a:t>
            </a:r>
            <a:r>
              <a:rPr lang="ru-RU" b="1" dirty="0" err="1" smtClean="0"/>
              <a:t>Руданський</a:t>
            </a:r>
            <a:endParaRPr lang="ru-RU" b="1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2448272"/>
          </a:xfrm>
        </p:spPr>
        <p:txBody>
          <a:bodyPr>
            <a:noAutofit/>
          </a:bodyPr>
          <a:lstStyle/>
          <a:p>
            <a:r>
              <a:rPr lang="vi-VN" sz="2800" b="1" dirty="0" smtClean="0">
                <a:solidFill>
                  <a:srgbClr val="7030A0"/>
                </a:solidFill>
              </a:rPr>
              <a:t>Епігра́ма (грец. </a:t>
            </a:r>
            <a:r>
              <a:rPr lang="en-US" sz="2800" b="1" i="1" dirty="0" err="1" smtClean="0">
                <a:solidFill>
                  <a:srgbClr val="7030A0"/>
                </a:solidFill>
              </a:rPr>
              <a:t>epigramma</a:t>
            </a:r>
            <a:r>
              <a:rPr lang="en-US" sz="2800" b="1" dirty="0" smtClean="0">
                <a:solidFill>
                  <a:srgbClr val="7030A0"/>
                </a:solidFill>
              </a:rPr>
              <a:t> — </a:t>
            </a:r>
            <a:r>
              <a:rPr lang="vi-VN" sz="2800" b="1" dirty="0" smtClean="0">
                <a:solidFill>
                  <a:srgbClr val="7030A0"/>
                </a:solidFill>
              </a:rPr>
              <a:t>напис) — жанр сатиричної поезії дотепного, дошкульного змісту з несподіваною, градаційно завершеною кінцівкою (пуантом).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573016"/>
            <a:ext cx="8136904" cy="2376264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err="1" smtClean="0"/>
              <a:t>Куди</a:t>
            </a:r>
            <a:r>
              <a:rPr lang="ru-RU" b="1" dirty="0" smtClean="0"/>
              <a:t> </a:t>
            </a:r>
            <a:r>
              <a:rPr lang="ru-RU" b="1" dirty="0" err="1" smtClean="0"/>
              <a:t>сховаюсь</a:t>
            </a:r>
            <a:r>
              <a:rPr lang="ru-RU" b="1" dirty="0" smtClean="0"/>
              <a:t> од </a:t>
            </a:r>
            <a:r>
              <a:rPr lang="ru-RU" b="1" dirty="0" err="1" smtClean="0"/>
              <a:t>злоби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err="1" smtClean="0"/>
              <a:t>Іуди</a:t>
            </a:r>
            <a:r>
              <a:rPr lang="ru-RU" b="1" dirty="0" smtClean="0"/>
              <a:t>, </a:t>
            </a:r>
            <a:r>
              <a:rPr lang="ru-RU" b="1" dirty="0" err="1" smtClean="0"/>
              <a:t>Каїна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Хама?</a:t>
            </a:r>
            <a:br>
              <a:rPr lang="ru-RU" b="1" dirty="0" smtClean="0"/>
            </a:br>
            <a:r>
              <a:rPr lang="ru-RU" b="1" dirty="0" err="1" smtClean="0"/>
              <a:t>Куди</a:t>
            </a:r>
            <a:r>
              <a:rPr lang="ru-RU" b="1" dirty="0" smtClean="0"/>
              <a:t> </a:t>
            </a:r>
            <a:r>
              <a:rPr lang="ru-RU" b="1" dirty="0" err="1" smtClean="0"/>
              <a:t>подінусь</a:t>
            </a:r>
            <a:r>
              <a:rPr lang="ru-RU" b="1" dirty="0" smtClean="0"/>
              <a:t> од </a:t>
            </a:r>
            <a:r>
              <a:rPr lang="ru-RU" b="1" dirty="0" err="1" smtClean="0"/>
              <a:t>юрби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«</a:t>
            </a:r>
            <a:r>
              <a:rPr lang="ru-RU" b="1" dirty="0" err="1" smtClean="0"/>
              <a:t>Патріотичного</a:t>
            </a:r>
            <a:r>
              <a:rPr lang="ru-RU" b="1" dirty="0" smtClean="0"/>
              <a:t>» Бедлама?</a:t>
            </a:r>
            <a:br>
              <a:rPr lang="ru-RU" b="1" dirty="0" smtClean="0"/>
            </a:br>
            <a:r>
              <a:rPr lang="ru-RU" b="1" dirty="0" smtClean="0"/>
              <a:t>Коли </a:t>
            </a:r>
            <a:r>
              <a:rPr lang="ru-RU" b="1" dirty="0" err="1" smtClean="0"/>
              <a:t>скотинячі</a:t>
            </a:r>
            <a:r>
              <a:rPr lang="ru-RU" b="1" dirty="0" smtClean="0"/>
              <a:t> </a:t>
            </a:r>
            <a:r>
              <a:rPr lang="ru-RU" b="1" dirty="0" err="1" smtClean="0"/>
              <a:t>лоби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Не </a:t>
            </a:r>
            <a:r>
              <a:rPr lang="ru-RU" b="1" dirty="0" err="1" smtClean="0"/>
              <a:t>втне</a:t>
            </a:r>
            <a:r>
              <a:rPr lang="ru-RU" b="1" dirty="0" smtClean="0"/>
              <a:t> </a:t>
            </a:r>
            <a:r>
              <a:rPr lang="ru-RU" b="1" dirty="0" err="1" smtClean="0"/>
              <a:t>ні</a:t>
            </a:r>
            <a:r>
              <a:rPr lang="ru-RU" b="1" dirty="0" smtClean="0"/>
              <a:t> меч, </a:t>
            </a:r>
            <a:r>
              <a:rPr lang="ru-RU" b="1" dirty="0" err="1" smtClean="0"/>
              <a:t>ні</a:t>
            </a:r>
            <a:r>
              <a:rPr lang="ru-RU" b="1" dirty="0" smtClean="0"/>
              <a:t> </a:t>
            </a:r>
            <a:r>
              <a:rPr lang="ru-RU" b="1" dirty="0" err="1" smtClean="0"/>
              <a:t>епіграма</a:t>
            </a:r>
            <a:r>
              <a:rPr lang="ru-RU" b="1" dirty="0" smtClean="0"/>
              <a:t>!.. (М. Вороний)</a:t>
            </a:r>
            <a:endParaRPr lang="ru-RU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40960" cy="1143000"/>
          </a:xfrm>
        </p:spPr>
        <p:txBody>
          <a:bodyPr>
            <a:normAutofit fontScale="90000"/>
          </a:bodyPr>
          <a:lstStyle/>
          <a:p>
            <a:r>
              <a:rPr lang="ru-RU" sz="3200" b="1" dirty="0" err="1" smtClean="0"/>
              <a:t>Пародія</a:t>
            </a:r>
            <a:r>
              <a:rPr lang="ru-RU" sz="3200" dirty="0" smtClean="0"/>
              <a:t> — </a:t>
            </a:r>
            <a:r>
              <a:rPr lang="ru-RU" sz="3200" dirty="0" err="1" smtClean="0"/>
              <a:t>комічне</a:t>
            </a:r>
            <a:r>
              <a:rPr lang="ru-RU" sz="3200" dirty="0" smtClean="0"/>
              <a:t> </a:t>
            </a:r>
            <a:r>
              <a:rPr lang="ru-RU" sz="3200" dirty="0" err="1" smtClean="0"/>
              <a:t>або</a:t>
            </a:r>
            <a:r>
              <a:rPr lang="ru-RU" sz="3200" dirty="0" smtClean="0"/>
              <a:t> </a:t>
            </a:r>
            <a:r>
              <a:rPr lang="ru-RU" sz="3200" dirty="0" err="1" smtClean="0"/>
              <a:t>сатиричне</a:t>
            </a:r>
            <a:r>
              <a:rPr lang="ru-RU" sz="3200" dirty="0" smtClean="0"/>
              <a:t> </a:t>
            </a:r>
            <a:r>
              <a:rPr lang="ru-RU" sz="3200" dirty="0" err="1" smtClean="0"/>
              <a:t>наслідування</a:t>
            </a:r>
            <a:r>
              <a:rPr lang="ru-RU" sz="3200" dirty="0" smtClean="0"/>
              <a:t> </a:t>
            </a:r>
            <a:r>
              <a:rPr lang="ru-RU" sz="3200" dirty="0" err="1" smtClean="0"/>
              <a:t>іншого</a:t>
            </a:r>
            <a:r>
              <a:rPr lang="ru-RU" sz="3200" dirty="0" smtClean="0"/>
              <a:t> </a:t>
            </a:r>
            <a:r>
              <a:rPr lang="ru-RU" sz="3200" u="sng" dirty="0" err="1" smtClean="0"/>
              <a:t>художнього</a:t>
            </a:r>
            <a:r>
              <a:rPr lang="ru-RU" sz="3200" u="sng" dirty="0" smtClean="0"/>
              <a:t> </a:t>
            </a:r>
            <a:r>
              <a:rPr lang="ru-RU" sz="3200" u="sng" dirty="0" err="1" smtClean="0"/>
              <a:t>твору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0" y="2420888"/>
            <a:ext cx="4392488" cy="4293096"/>
          </a:xfrm>
        </p:spPr>
        <p:txBody>
          <a:bodyPr>
            <a:noAutofit/>
          </a:bodyPr>
          <a:lstStyle/>
          <a:p>
            <a:r>
              <a:rPr lang="vi-VN" sz="2000" b="1" dirty="0" smtClean="0"/>
              <a:t>Бурле́ск — (фр. </a:t>
            </a:r>
            <a:r>
              <a:rPr lang="en-US" sz="2000" b="1" i="1" dirty="0" smtClean="0"/>
              <a:t>burlesque</a:t>
            </a:r>
            <a:r>
              <a:rPr lang="en-US" sz="2000" b="1" dirty="0" smtClean="0"/>
              <a:t>, </a:t>
            </a:r>
            <a:r>
              <a:rPr lang="vi-VN" sz="2000" b="1" dirty="0" smtClean="0"/>
              <a:t>італ. </a:t>
            </a:r>
            <a:r>
              <a:rPr lang="en-US" sz="2000" b="1" i="1" dirty="0" err="1" smtClean="0"/>
              <a:t>burla</a:t>
            </a:r>
            <a:r>
              <a:rPr lang="en-US" sz="2000" b="1" dirty="0" smtClean="0"/>
              <a:t> — </a:t>
            </a:r>
            <a:r>
              <a:rPr lang="vi-VN" sz="2000" b="1" dirty="0" smtClean="0"/>
              <a:t>жарт) стиль сатиричної літератури, в основі якого навмисна невідповідність між темою твору та мовними засобами, що створює комічний ефект, Наприклад «Енеїда» Котляревського на тему однойменої героїчної поеми Вергілія.</a:t>
            </a:r>
            <a:endParaRPr lang="ru-RU" sz="2000" b="1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48200" y="2348880"/>
            <a:ext cx="4495800" cy="4869160"/>
          </a:xfrm>
        </p:spPr>
        <p:txBody>
          <a:bodyPr>
            <a:normAutofit fontScale="47500" lnSpcReduction="20000"/>
          </a:bodyPr>
          <a:lstStyle/>
          <a:p>
            <a:r>
              <a:rPr lang="vi-VN" sz="3800" b="1" dirty="0" smtClean="0"/>
              <a:t>Травесті́я (від італ. </a:t>
            </a:r>
            <a:r>
              <a:rPr lang="en-US" sz="3800" b="1" i="1" dirty="0" err="1" smtClean="0"/>
              <a:t>travestire</a:t>
            </a:r>
            <a:r>
              <a:rPr lang="en-US" sz="3800" b="1" dirty="0" smtClean="0"/>
              <a:t> — </a:t>
            </a:r>
            <a:r>
              <a:rPr lang="vi-VN" sz="3800" b="1" dirty="0" smtClean="0"/>
              <a:t>перевдягати) — один із різновидів бурлескної, гумористичної поезії, в якому твір серйозного або й героїчного </a:t>
            </a:r>
            <a:r>
              <a:rPr lang="vi-VN" sz="3800" b="1" dirty="0" smtClean="0"/>
              <a:t>змісту</a:t>
            </a:r>
            <a:r>
              <a:rPr lang="uk-UA" sz="3800" b="1" dirty="0" smtClean="0"/>
              <a:t> </a:t>
            </a:r>
            <a:r>
              <a:rPr lang="vi-VN" sz="3800" b="1" dirty="0" smtClean="0"/>
              <a:t>та </a:t>
            </a:r>
            <a:r>
              <a:rPr lang="vi-VN" sz="3800" b="1" dirty="0" smtClean="0"/>
              <a:t>відповідної форми переробляється, «перелицьовується» у твір комічного характеру з використанням панібратських, жаргонних зворотів.</a:t>
            </a:r>
          </a:p>
          <a:p>
            <a:r>
              <a:rPr lang="vi-VN" sz="3800" b="1" dirty="0" smtClean="0"/>
              <a:t>Першим явищем травестії вважається «Батрахоміомахія» — травестія на «Іліаду» </a:t>
            </a:r>
            <a:r>
              <a:rPr lang="vi-VN" sz="3800" b="1" dirty="0" smtClean="0"/>
              <a:t>Гомера</a:t>
            </a:r>
            <a:r>
              <a:rPr lang="uk-UA" sz="3800" b="1" dirty="0" smtClean="0"/>
              <a:t>,</a:t>
            </a:r>
            <a:r>
              <a:rPr lang="vi-VN" sz="3800" b="1" dirty="0" smtClean="0"/>
              <a:t> </a:t>
            </a:r>
            <a:r>
              <a:rPr lang="vi-VN" sz="3800" b="1" dirty="0" smtClean="0"/>
              <a:t>здійснена в античну добу Пігретом.</a:t>
            </a:r>
          </a:p>
          <a:p>
            <a:endParaRPr lang="ru-RU" dirty="0"/>
          </a:p>
        </p:txBody>
      </p:sp>
      <p:sp>
        <p:nvSpPr>
          <p:cNvPr id="11" name="Стрелка вниз 10"/>
          <p:cNvSpPr/>
          <p:nvPr/>
        </p:nvSpPr>
        <p:spPr>
          <a:xfrm>
            <a:off x="5868144" y="1268760"/>
            <a:ext cx="288032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1763688" y="1700808"/>
            <a:ext cx="432048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293096"/>
          </a:xfrm>
        </p:spPr>
        <p:txBody>
          <a:bodyPr>
            <a:normAutofit/>
          </a:bodyPr>
          <a:lstStyle/>
          <a:p>
            <a:r>
              <a:rPr lang="vi-VN" sz="2400" b="1" dirty="0" smtClean="0">
                <a:solidFill>
                  <a:srgbClr val="7030A0"/>
                </a:solidFill>
              </a:rPr>
              <a:t>Памфле́т (</a:t>
            </a:r>
            <a:r>
              <a:rPr lang="vi-VN" sz="2400" b="1" dirty="0" smtClean="0">
                <a:solidFill>
                  <a:srgbClr val="7030A0"/>
                </a:solidFill>
              </a:rPr>
              <a:t>анг</a:t>
            </a:r>
            <a:r>
              <a:rPr lang="uk-UA" sz="2400" b="1" dirty="0" smtClean="0">
                <a:solidFill>
                  <a:srgbClr val="7030A0"/>
                </a:solidFill>
              </a:rPr>
              <a:t>Л</a:t>
            </a:r>
            <a:r>
              <a:rPr lang="vi-VN" sz="2400" b="1" dirty="0" smtClean="0">
                <a:solidFill>
                  <a:srgbClr val="7030A0"/>
                </a:solidFill>
              </a:rPr>
              <a:t>.</a:t>
            </a:r>
            <a:r>
              <a:rPr lang="vi-VN" sz="2400" b="1" dirty="0" smtClean="0">
                <a:solidFill>
                  <a:srgbClr val="7030A0"/>
                </a:solidFill>
              </a:rPr>
              <a:t> </a:t>
            </a:r>
            <a:r>
              <a:rPr lang="en-US" sz="2400" b="1" i="1" dirty="0" err="1" smtClean="0">
                <a:solidFill>
                  <a:srgbClr val="7030A0"/>
                </a:solidFill>
              </a:rPr>
              <a:t>pamflet</a:t>
            </a:r>
            <a:r>
              <a:rPr lang="en-US" sz="2400" b="1" dirty="0" smtClean="0">
                <a:solidFill>
                  <a:srgbClr val="7030A0"/>
                </a:solidFill>
              </a:rPr>
              <a:t> </a:t>
            </a:r>
            <a:r>
              <a:rPr lang="vi-VN" sz="2400" b="1" dirty="0" smtClean="0">
                <a:solidFill>
                  <a:srgbClr val="7030A0"/>
                </a:solidFill>
              </a:rPr>
              <a:t>від грец. </a:t>
            </a:r>
            <a:r>
              <a:rPr lang="en-US" sz="2400" b="1" i="1" dirty="0" smtClean="0">
                <a:solidFill>
                  <a:srgbClr val="7030A0"/>
                </a:solidFill>
              </a:rPr>
              <a:t>pan</a:t>
            </a:r>
            <a:r>
              <a:rPr lang="en-US" sz="2400" b="1" dirty="0" smtClean="0">
                <a:solidFill>
                  <a:srgbClr val="7030A0"/>
                </a:solidFill>
              </a:rPr>
              <a:t> — </a:t>
            </a:r>
            <a:r>
              <a:rPr lang="vi-VN" sz="2400" b="1" dirty="0" smtClean="0">
                <a:solidFill>
                  <a:srgbClr val="7030A0"/>
                </a:solidFill>
              </a:rPr>
              <a:t>усе, </a:t>
            </a:r>
            <a:r>
              <a:rPr lang="en-US" sz="2400" b="1" dirty="0" err="1" smtClean="0">
                <a:solidFill>
                  <a:srgbClr val="7030A0"/>
                </a:solidFill>
              </a:rPr>
              <a:t>phlego</a:t>
            </a:r>
            <a:r>
              <a:rPr lang="en-US" sz="2400" b="1" dirty="0" smtClean="0">
                <a:solidFill>
                  <a:srgbClr val="7030A0"/>
                </a:solidFill>
              </a:rPr>
              <a:t> — </a:t>
            </a:r>
            <a:r>
              <a:rPr lang="vi-VN" sz="2400" b="1" dirty="0" smtClean="0">
                <a:solidFill>
                  <a:srgbClr val="7030A0"/>
                </a:solidFill>
              </a:rPr>
              <a:t>палю) — різновид літературного чи публіцистичного твору, зазвичай спрямований проти політичного устрою в цілому чи окремої його частини, проти тої чи іншої соціальної групи, партії, управління тощо, найчастіше — через розкриття окремих їхніх представників.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4800" y="3933056"/>
            <a:ext cx="4191000" cy="239154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3933056"/>
            <a:ext cx="4343400" cy="2391544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686800" cy="3547864"/>
          </a:xfrm>
        </p:spPr>
        <p:txBody>
          <a:bodyPr>
            <a:normAutofit fontScale="90000"/>
          </a:bodyPr>
          <a:lstStyle/>
          <a:p>
            <a:r>
              <a:rPr lang="vi-VN" b="1" dirty="0" smtClean="0">
                <a:solidFill>
                  <a:srgbClr val="00B0F0"/>
                </a:solidFill>
              </a:rPr>
              <a:t>Коме́дія (грец. </a:t>
            </a:r>
            <a:r>
              <a:rPr lang="en-US" b="1" i="1" dirty="0" err="1" smtClean="0">
                <a:solidFill>
                  <a:srgbClr val="00B0F0"/>
                </a:solidFill>
              </a:rPr>
              <a:t>komodia</a:t>
            </a:r>
            <a:r>
              <a:rPr lang="en-US" b="1" dirty="0" smtClean="0">
                <a:solidFill>
                  <a:srgbClr val="00B0F0"/>
                </a:solidFill>
              </a:rPr>
              <a:t>, </a:t>
            </a:r>
            <a:r>
              <a:rPr lang="vi-VN" b="1" dirty="0" smtClean="0">
                <a:solidFill>
                  <a:srgbClr val="00B0F0"/>
                </a:solidFill>
              </a:rPr>
              <a:t>від </a:t>
            </a:r>
            <a:r>
              <a:rPr lang="en-US" b="1" dirty="0" err="1" smtClean="0">
                <a:solidFill>
                  <a:srgbClr val="00B0F0"/>
                </a:solidFill>
              </a:rPr>
              <a:t>komos</a:t>
            </a:r>
            <a:r>
              <a:rPr lang="en-US" b="1" dirty="0" smtClean="0">
                <a:solidFill>
                  <a:srgbClr val="00B0F0"/>
                </a:solidFill>
              </a:rPr>
              <a:t> — </a:t>
            </a:r>
            <a:r>
              <a:rPr lang="vi-VN" b="1" dirty="0" smtClean="0">
                <a:solidFill>
                  <a:srgbClr val="00B0F0"/>
                </a:solidFill>
              </a:rPr>
              <a:t>весела процесія і </a:t>
            </a:r>
            <a:r>
              <a:rPr lang="en-US" b="1" dirty="0" smtClean="0">
                <a:solidFill>
                  <a:srgbClr val="00B0F0"/>
                </a:solidFill>
              </a:rPr>
              <a:t>ode — </a:t>
            </a:r>
            <a:r>
              <a:rPr lang="vi-VN" b="1" dirty="0" smtClean="0">
                <a:solidFill>
                  <a:srgbClr val="00B0F0"/>
                </a:solidFill>
              </a:rPr>
              <a:t>пісня) — драматичний твір, у якому засобами </a:t>
            </a:r>
            <a:r>
              <a:rPr lang="vi-VN" b="1" dirty="0" smtClean="0">
                <a:solidFill>
                  <a:srgbClr val="00B0F0"/>
                </a:solidFill>
              </a:rPr>
              <a:t>гумору</a:t>
            </a:r>
            <a:r>
              <a:rPr lang="vi-VN" b="1" dirty="0" smtClean="0">
                <a:solidFill>
                  <a:srgbClr val="00B0F0"/>
                </a:solidFill>
              </a:rPr>
              <a:t> та сатири викриваються негативні суспільні та побутові явища, розкривається смішне в навколишній дійсності чи людині.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23528" y="5330552"/>
            <a:ext cx="4191000" cy="15274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5301208"/>
            <a:ext cx="4343400" cy="1383432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3068960"/>
          </a:xfrm>
        </p:spPr>
        <p:txBody>
          <a:bodyPr>
            <a:normAutofit/>
          </a:bodyPr>
          <a:lstStyle/>
          <a:p>
            <a:r>
              <a:rPr lang="ru-RU" sz="2400" b="1" dirty="0" err="1" smtClean="0">
                <a:solidFill>
                  <a:srgbClr val="00B050"/>
                </a:solidFill>
              </a:rPr>
              <a:t>Буфонада</a:t>
            </a:r>
            <a:r>
              <a:rPr lang="ru-RU" sz="2400" dirty="0" smtClean="0">
                <a:solidFill>
                  <a:srgbClr val="00B050"/>
                </a:solidFill>
              </a:rPr>
              <a:t> (</a:t>
            </a:r>
            <a:r>
              <a:rPr lang="ru-RU" sz="2400" dirty="0" err="1" smtClean="0">
                <a:solidFill>
                  <a:srgbClr val="00B050"/>
                </a:solidFill>
              </a:rPr>
              <a:t>італ</a:t>
            </a:r>
            <a:r>
              <a:rPr lang="ru-RU" sz="2400" dirty="0" smtClean="0">
                <a:solidFill>
                  <a:srgbClr val="00B050"/>
                </a:solidFill>
              </a:rPr>
              <a:t>.</a:t>
            </a:r>
            <a:r>
              <a:rPr lang="ru-RU" sz="2400" dirty="0" smtClean="0">
                <a:solidFill>
                  <a:srgbClr val="00B050"/>
                </a:solidFill>
              </a:rPr>
              <a:t> </a:t>
            </a:r>
            <a:r>
              <a:rPr lang="en-US" sz="2400" i="1" dirty="0" err="1" smtClean="0">
                <a:solidFill>
                  <a:srgbClr val="00B050"/>
                </a:solidFill>
              </a:rPr>
              <a:t>buffonata</a:t>
            </a:r>
            <a:r>
              <a:rPr lang="en-US" sz="2400" dirty="0" smtClean="0">
                <a:solidFill>
                  <a:srgbClr val="00B050"/>
                </a:solidFill>
              </a:rPr>
              <a:t>) — </a:t>
            </a:r>
            <a:r>
              <a:rPr lang="ru-RU" sz="2400" dirty="0" err="1" smtClean="0">
                <a:solidFill>
                  <a:srgbClr val="00B050"/>
                </a:solidFill>
              </a:rPr>
              <a:t>блазенство</a:t>
            </a:r>
            <a:r>
              <a:rPr lang="ru-RU" sz="2400" dirty="0" smtClean="0">
                <a:solidFill>
                  <a:srgbClr val="00B050"/>
                </a:solidFill>
              </a:rPr>
              <a:t>, стиль </a:t>
            </a:r>
            <a:r>
              <a:rPr lang="ru-RU" sz="2400" dirty="0" err="1" smtClean="0">
                <a:solidFill>
                  <a:srgbClr val="00B050"/>
                </a:solidFill>
              </a:rPr>
              <a:t>комедії</a:t>
            </a:r>
            <a:r>
              <a:rPr lang="ru-RU" sz="2400" dirty="0" smtClean="0">
                <a:solidFill>
                  <a:srgbClr val="00B050"/>
                </a:solidFill>
              </a:rPr>
              <a:t>, </a:t>
            </a:r>
            <a:r>
              <a:rPr lang="ru-RU" sz="2400" dirty="0" err="1" smtClean="0">
                <a:solidFill>
                  <a:srgbClr val="00B050"/>
                </a:solidFill>
              </a:rPr>
              <a:t>побудований</a:t>
            </a:r>
            <a:r>
              <a:rPr lang="ru-RU" sz="2400" dirty="0" smtClean="0">
                <a:solidFill>
                  <a:srgbClr val="00B050"/>
                </a:solidFill>
              </a:rPr>
              <a:t> на </a:t>
            </a:r>
            <a:r>
              <a:rPr lang="ru-RU" sz="2400" dirty="0" err="1" smtClean="0">
                <a:solidFill>
                  <a:srgbClr val="00B050"/>
                </a:solidFill>
              </a:rPr>
              <a:t>прагненні</a:t>
            </a:r>
            <a:r>
              <a:rPr lang="ru-RU" sz="2400" dirty="0" smtClean="0">
                <a:solidFill>
                  <a:srgbClr val="00B050"/>
                </a:solidFill>
              </a:rPr>
              <a:t> </a:t>
            </a:r>
            <a:r>
              <a:rPr lang="ru-RU" sz="2400" dirty="0" err="1" smtClean="0">
                <a:solidFill>
                  <a:srgbClr val="00B050"/>
                </a:solidFill>
              </a:rPr>
              <a:t>виконавця</a:t>
            </a:r>
            <a:r>
              <a:rPr lang="ru-RU" sz="2400" dirty="0" smtClean="0">
                <a:solidFill>
                  <a:srgbClr val="00B050"/>
                </a:solidFill>
              </a:rPr>
              <a:t> максимально </a:t>
            </a:r>
            <a:r>
              <a:rPr lang="ru-RU" sz="2400" dirty="0" err="1" smtClean="0">
                <a:solidFill>
                  <a:srgbClr val="00B050"/>
                </a:solidFill>
              </a:rPr>
              <a:t>підкреслити</a:t>
            </a:r>
            <a:r>
              <a:rPr lang="ru-RU" sz="2400" dirty="0" smtClean="0">
                <a:solidFill>
                  <a:srgbClr val="00B050"/>
                </a:solidFill>
              </a:rPr>
              <a:t> </a:t>
            </a:r>
            <a:r>
              <a:rPr lang="ru-RU" sz="2400" dirty="0" err="1" smtClean="0">
                <a:solidFill>
                  <a:srgbClr val="00B050"/>
                </a:solidFill>
              </a:rPr>
              <a:t>зовнішні</a:t>
            </a:r>
            <a:r>
              <a:rPr lang="ru-RU" sz="2400" dirty="0" smtClean="0">
                <a:solidFill>
                  <a:srgbClr val="00B050"/>
                </a:solidFill>
              </a:rPr>
              <a:t> </a:t>
            </a:r>
            <a:r>
              <a:rPr lang="ru-RU" sz="2400" dirty="0" err="1" smtClean="0">
                <a:solidFill>
                  <a:srgbClr val="00B050"/>
                </a:solidFill>
              </a:rPr>
              <a:t>характерні</a:t>
            </a:r>
            <a:r>
              <a:rPr lang="ru-RU" sz="2400" dirty="0" smtClean="0">
                <a:solidFill>
                  <a:srgbClr val="00B050"/>
                </a:solidFill>
              </a:rPr>
              <a:t> </a:t>
            </a:r>
            <a:r>
              <a:rPr lang="ru-RU" sz="2400" dirty="0" err="1" smtClean="0">
                <a:solidFill>
                  <a:srgbClr val="00B050"/>
                </a:solidFill>
              </a:rPr>
              <a:t>ознаки</a:t>
            </a:r>
            <a:r>
              <a:rPr lang="ru-RU" sz="2400" dirty="0" smtClean="0">
                <a:solidFill>
                  <a:srgbClr val="00B050"/>
                </a:solidFill>
              </a:rPr>
              <a:t> персонажа, </a:t>
            </a:r>
            <a:r>
              <a:rPr lang="ru-RU" sz="2400" dirty="0" err="1" smtClean="0">
                <a:solidFill>
                  <a:srgbClr val="00B050"/>
                </a:solidFill>
              </a:rPr>
              <a:t>схильність</a:t>
            </a:r>
            <a:r>
              <a:rPr lang="ru-RU" sz="2400" dirty="0" smtClean="0">
                <a:solidFill>
                  <a:srgbClr val="00B050"/>
                </a:solidFill>
              </a:rPr>
              <a:t> до </a:t>
            </a:r>
            <a:r>
              <a:rPr lang="ru-RU" sz="2400" dirty="0" err="1" smtClean="0">
                <a:solidFill>
                  <a:srgbClr val="00B050"/>
                </a:solidFill>
              </a:rPr>
              <a:t>різких</a:t>
            </a:r>
            <a:r>
              <a:rPr lang="ru-RU" sz="2400" dirty="0" smtClean="0">
                <a:solidFill>
                  <a:srgbClr val="00B050"/>
                </a:solidFill>
              </a:rPr>
              <a:t> </a:t>
            </a:r>
            <a:r>
              <a:rPr lang="ru-RU" sz="2400" dirty="0" err="1" smtClean="0">
                <a:solidFill>
                  <a:srgbClr val="00B050"/>
                </a:solidFill>
              </a:rPr>
              <a:t>перебільшень</a:t>
            </a:r>
            <a:r>
              <a:rPr lang="ru-RU" sz="2400" dirty="0" smtClean="0">
                <a:solidFill>
                  <a:srgbClr val="00B050"/>
                </a:solidFill>
              </a:rPr>
              <a:t> (гротеску). Для </a:t>
            </a:r>
            <a:r>
              <a:rPr lang="ru-RU" sz="2400" dirty="0" err="1" smtClean="0">
                <a:solidFill>
                  <a:srgbClr val="00B050"/>
                </a:solidFill>
              </a:rPr>
              <a:t>цього</a:t>
            </a:r>
            <a:r>
              <a:rPr lang="ru-RU" sz="2400" dirty="0" smtClean="0">
                <a:solidFill>
                  <a:srgbClr val="00B050"/>
                </a:solidFill>
              </a:rPr>
              <a:t> виду </a:t>
            </a:r>
            <a:r>
              <a:rPr lang="ru-RU" sz="2400" dirty="0" err="1" smtClean="0">
                <a:solidFill>
                  <a:srgbClr val="00B050"/>
                </a:solidFill>
              </a:rPr>
              <a:t>комедії</a:t>
            </a:r>
            <a:r>
              <a:rPr lang="ru-RU" sz="2400" dirty="0" smtClean="0">
                <a:solidFill>
                  <a:srgbClr val="00B050"/>
                </a:solidFill>
              </a:rPr>
              <a:t> характерна </a:t>
            </a:r>
            <a:r>
              <a:rPr lang="ru-RU" sz="2400" dirty="0" err="1" smtClean="0">
                <a:solidFill>
                  <a:srgbClr val="00B050"/>
                </a:solidFill>
              </a:rPr>
              <a:t>утрирувано-комічна</a:t>
            </a:r>
            <a:r>
              <a:rPr lang="ru-RU" sz="2400" dirty="0" smtClean="0">
                <a:solidFill>
                  <a:srgbClr val="00B050"/>
                </a:solidFill>
              </a:rPr>
              <a:t> манера </a:t>
            </a:r>
            <a:r>
              <a:rPr lang="ru-RU" sz="2400" dirty="0" err="1" smtClean="0">
                <a:solidFill>
                  <a:srgbClr val="00B050"/>
                </a:solidFill>
              </a:rPr>
              <a:t>акторської</a:t>
            </a:r>
            <a:r>
              <a:rPr lang="ru-RU" sz="2400" dirty="0" smtClean="0">
                <a:solidFill>
                  <a:srgbClr val="00B050"/>
                </a:solidFill>
              </a:rPr>
              <a:t> </a:t>
            </a:r>
            <a:r>
              <a:rPr lang="ru-RU" sz="2400" dirty="0" err="1" smtClean="0">
                <a:solidFill>
                  <a:srgbClr val="00B050"/>
                </a:solidFill>
              </a:rPr>
              <a:t>гри</a:t>
            </a:r>
            <a:r>
              <a:rPr lang="ru-RU" sz="2400" dirty="0" smtClean="0">
                <a:solidFill>
                  <a:srgbClr val="00B050"/>
                </a:solidFill>
              </a:rPr>
              <a:t>, яка </a:t>
            </a:r>
            <a:r>
              <a:rPr lang="ru-RU" sz="2400" dirty="0" err="1" smtClean="0">
                <a:solidFill>
                  <a:srgbClr val="00B050"/>
                </a:solidFill>
              </a:rPr>
              <a:t>дуже</a:t>
            </a:r>
            <a:r>
              <a:rPr lang="ru-RU" sz="2400" dirty="0" smtClean="0">
                <a:solidFill>
                  <a:srgbClr val="00B050"/>
                </a:solidFill>
              </a:rPr>
              <a:t> часто </a:t>
            </a:r>
            <a:r>
              <a:rPr lang="ru-RU" sz="2400" dirty="0" err="1" smtClean="0">
                <a:solidFill>
                  <a:srgbClr val="00B050"/>
                </a:solidFill>
              </a:rPr>
              <a:t>залучає</a:t>
            </a:r>
            <a:r>
              <a:rPr lang="ru-RU" sz="2400" dirty="0" smtClean="0">
                <a:solidFill>
                  <a:srgbClr val="00B050"/>
                </a:solidFill>
              </a:rPr>
              <a:t> </a:t>
            </a:r>
            <a:r>
              <a:rPr lang="ru-RU" sz="2400" dirty="0" err="1" smtClean="0">
                <a:solidFill>
                  <a:srgbClr val="00B050"/>
                </a:solidFill>
              </a:rPr>
              <a:t>фізичне</a:t>
            </a:r>
            <a:r>
              <a:rPr lang="ru-RU" sz="2400" dirty="0" smtClean="0">
                <a:solidFill>
                  <a:srgbClr val="00B050"/>
                </a:solidFill>
              </a:rPr>
              <a:t> </a:t>
            </a:r>
            <a:r>
              <a:rPr lang="ru-RU" sz="2400" dirty="0" err="1" smtClean="0">
                <a:solidFill>
                  <a:srgbClr val="00B050"/>
                </a:solidFill>
              </a:rPr>
              <a:t>насильство</a:t>
            </a:r>
            <a:r>
              <a:rPr lang="ru-RU" sz="2400" dirty="0" smtClean="0">
                <a:solidFill>
                  <a:srgbClr val="00B050"/>
                </a:solidFill>
              </a:rPr>
              <a:t> </a:t>
            </a:r>
            <a:r>
              <a:rPr lang="ru-RU" sz="2400" dirty="0" err="1" smtClean="0">
                <a:solidFill>
                  <a:srgbClr val="00B050"/>
                </a:solidFill>
              </a:rPr>
              <a:t>або</a:t>
            </a:r>
            <a:r>
              <a:rPr lang="ru-RU" sz="2400" dirty="0" smtClean="0">
                <a:solidFill>
                  <a:srgbClr val="00B050"/>
                </a:solidFill>
              </a:rPr>
              <a:t> </a:t>
            </a:r>
            <a:r>
              <a:rPr lang="ru-RU" sz="2400" dirty="0" err="1" smtClean="0">
                <a:solidFill>
                  <a:srgbClr val="00B050"/>
                </a:solidFill>
              </a:rPr>
              <a:t>дії</a:t>
            </a:r>
            <a:endParaRPr lang="ru-RU" sz="2400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4800" y="4221088"/>
            <a:ext cx="8227640" cy="2103512"/>
          </a:xfrm>
        </p:spPr>
        <p:txBody>
          <a:bodyPr/>
          <a:lstStyle/>
          <a:p>
            <a:r>
              <a:rPr lang="ru-RU" dirty="0" err="1" smtClean="0"/>
              <a:t>Наприклад</a:t>
            </a:r>
            <a:r>
              <a:rPr lang="ru-RU" dirty="0" smtClean="0"/>
              <a:t>, коли </a:t>
            </a:r>
            <a:r>
              <a:rPr lang="ru-RU" dirty="0" err="1" smtClean="0"/>
              <a:t>актора</a:t>
            </a:r>
            <a:r>
              <a:rPr lang="ru-RU" dirty="0" smtClean="0"/>
              <a:t> </a:t>
            </a:r>
            <a:r>
              <a:rPr lang="ru-RU" dirty="0" err="1" smtClean="0"/>
              <a:t>б’ють</a:t>
            </a:r>
            <a:r>
              <a:rPr lang="ru-RU" dirty="0" smtClean="0"/>
              <a:t> сковородою по </a:t>
            </a:r>
            <a:r>
              <a:rPr lang="ru-RU" dirty="0" err="1" smtClean="0"/>
              <a:t>голові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коли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наштовхується</a:t>
            </a:r>
            <a:r>
              <a:rPr lang="ru-RU" dirty="0" smtClean="0"/>
              <a:t> на </a:t>
            </a:r>
            <a:r>
              <a:rPr lang="ru-RU" dirty="0" err="1" smtClean="0"/>
              <a:t>повній</a:t>
            </a:r>
            <a:r>
              <a:rPr lang="ru-RU" dirty="0" smtClean="0"/>
              <a:t> </a:t>
            </a:r>
            <a:r>
              <a:rPr lang="ru-RU" dirty="0" err="1" smtClean="0"/>
              <a:t>швидкості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стіну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145963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Фарс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 — театральна 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або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кіно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- 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комедія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 легкого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змісту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лише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зовнішніми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комічними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прийомами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512" y="2636912"/>
            <a:ext cx="8424936" cy="2664296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Для фарсу </a:t>
            </a:r>
            <a:r>
              <a:rPr lang="ru-RU" dirty="0" err="1" smtClean="0"/>
              <a:t>характерні</a:t>
            </a:r>
            <a:r>
              <a:rPr lang="ru-RU" dirty="0" smtClean="0"/>
              <a:t> </a:t>
            </a:r>
            <a:r>
              <a:rPr lang="ru-RU" dirty="0" err="1" smtClean="0"/>
              <a:t>неправдоподібні</a:t>
            </a:r>
            <a:r>
              <a:rPr lang="ru-RU" dirty="0" smtClean="0"/>
              <a:t> </a:t>
            </a:r>
            <a:r>
              <a:rPr lang="ru-RU" dirty="0" err="1" smtClean="0"/>
              <a:t>парадоксальні</a:t>
            </a:r>
            <a:r>
              <a:rPr lang="ru-RU" dirty="0" smtClean="0"/>
              <a:t> </a:t>
            </a:r>
            <a:r>
              <a:rPr lang="ru-RU" dirty="0" err="1" smtClean="0"/>
              <a:t>ситуації</a:t>
            </a:r>
            <a:r>
              <a:rPr lang="ru-RU" dirty="0" smtClean="0"/>
              <a:t>, </a:t>
            </a:r>
            <a:r>
              <a:rPr lang="ru-RU" dirty="0" err="1" smtClean="0"/>
              <a:t>численні</a:t>
            </a:r>
            <a:r>
              <a:rPr lang="ru-RU" dirty="0" smtClean="0"/>
              <a:t> </a:t>
            </a:r>
            <a:r>
              <a:rPr lang="ru-RU" dirty="0" err="1" smtClean="0"/>
              <a:t>перебільшення</a:t>
            </a:r>
            <a:r>
              <a:rPr lang="ru-RU" dirty="0" smtClean="0"/>
              <a:t>, </a:t>
            </a:r>
            <a:r>
              <a:rPr lang="ru-RU" dirty="0" err="1" smtClean="0"/>
              <a:t>помилки</a:t>
            </a:r>
            <a:r>
              <a:rPr lang="ru-RU" dirty="0" smtClean="0"/>
              <a:t>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ідентичності</a:t>
            </a:r>
            <a:r>
              <a:rPr lang="ru-RU" dirty="0" smtClean="0"/>
              <a:t> особи, </a:t>
            </a:r>
            <a:r>
              <a:rPr lang="ru-RU" dirty="0" err="1" smtClean="0"/>
              <a:t>гра</a:t>
            </a:r>
            <a:r>
              <a:rPr lang="ru-RU" dirty="0" smtClean="0"/>
              <a:t> </a:t>
            </a:r>
            <a:r>
              <a:rPr lang="ru-RU" dirty="0" err="1" smtClean="0"/>
              <a:t>слів</a:t>
            </a:r>
            <a:r>
              <a:rPr lang="ru-RU" dirty="0" smtClean="0"/>
              <a:t> та </a:t>
            </a:r>
            <a:r>
              <a:rPr lang="ru-RU" dirty="0" err="1" smtClean="0"/>
              <a:t>вербальний</a:t>
            </a:r>
            <a:r>
              <a:rPr lang="ru-RU" dirty="0" smtClean="0"/>
              <a:t> </a:t>
            </a:r>
            <a:r>
              <a:rPr lang="ru-RU" dirty="0" err="1" smtClean="0"/>
              <a:t>гумор</a:t>
            </a:r>
            <a:r>
              <a:rPr lang="ru-RU" dirty="0" smtClean="0"/>
              <a:t>, </a:t>
            </a:r>
            <a:r>
              <a:rPr lang="ru-RU" dirty="0" err="1" smtClean="0"/>
              <a:t>фізичний</a:t>
            </a:r>
            <a:r>
              <a:rPr lang="ru-RU" dirty="0" smtClean="0"/>
              <a:t> </a:t>
            </a:r>
            <a:r>
              <a:rPr lang="ru-RU" dirty="0" err="1" smtClean="0"/>
              <a:t>гумор</a:t>
            </a:r>
            <a:r>
              <a:rPr lang="ru-RU" dirty="0" smtClean="0"/>
              <a:t>, </a:t>
            </a:r>
            <a:r>
              <a:rPr lang="ru-RU" dirty="0" err="1" smtClean="0"/>
              <a:t>зумисне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абсурду та сильно </a:t>
            </a:r>
            <a:r>
              <a:rPr lang="ru-RU" dirty="0" err="1" smtClean="0"/>
              <a:t>стилізовані</a:t>
            </a:r>
            <a:r>
              <a:rPr lang="ru-RU" dirty="0" smtClean="0"/>
              <a:t> постанови.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104</TotalTime>
  <Words>142</Words>
  <Application>Microsoft Office PowerPoint</Application>
  <PresentationFormat>Экран (4:3)</PresentationFormat>
  <Paragraphs>54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Трек</vt:lpstr>
      <vt:lpstr>Комічне -  категорія естетики, що характеризує той аспект естетичного освоєння світу, який супроводжується сміхом без співчуття, страху і пригнічення  </vt:lpstr>
      <vt:lpstr>Гумореска -невеликий віршований, прозовий чи драматичний твір з комічним сюжетом, відмінний від сатиричного твору легкою, жартівливою тональністю. Тут сміх постає у вигляді доброзичливої, емоційно забарвленої естетичної критики у дотепній, парадоксальній, подеколи оксюморонній формі, в аспекті морально-етичних критеріїв, що унеможливлюють цинізм. </vt:lpstr>
      <vt:lpstr>Сатира — гостра критика чогось, окремих осіб, людських груп чи суспільства з висміюванням, а то й гнівним засудженням вад і негативних явищ у різних ділянках індивідуального, суспільного й політичного життя, суперечних із загальнообов'язковими принципами чи встановленими ідеалами.</vt:lpstr>
      <vt:lpstr>Епігра́ма (грец. epigramma — напис) — жанр сатиричної поезії дотепного, дошкульного змісту з несподіваною, градаційно завершеною кінцівкою (пуантом).</vt:lpstr>
      <vt:lpstr>Пародія — комічне або сатиричне наслідування іншого художнього твору.</vt:lpstr>
      <vt:lpstr>Памфле́т (ангЛ. pamflet від грец. pan — усе, phlego — палю) — різновид літературного чи публіцистичного твору, зазвичай спрямований проти політичного устрою в цілому чи окремої його частини, проти тої чи іншої соціальної групи, партії, управління тощо, найчастіше — через розкриття окремих їхніх представників.</vt:lpstr>
      <vt:lpstr>Коме́дія (грец. komodia, від komos — весела процесія і ode — пісня) — драматичний твір, у якому засобами гумору та сатири викриваються негативні суспільні та побутові явища, розкривається смішне в навколишній дійсності чи людині.</vt:lpstr>
      <vt:lpstr>Буфонада (італ. buffonata) — блазенство, стиль комедії, побудований на прагненні виконавця максимально підкреслити зовнішні характерні ознаки персонажа, схильність до різких перебільшень (гротеску). Для цього виду комедії характерна утрирувано-комічна манера акторської гри, яка дуже часто залучає фізичне насильство або дії</vt:lpstr>
      <vt:lpstr>Фарс — театральна або кіно- комедія легкого змісту з лише зовнішніми комічними прийомами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Комічне -  категорія естетики, що характеризує той аспект естетичного освоєння світу, який супроводжується сміхом без співчуття, страху і пригнічення  </dc:title>
  <cp:lastModifiedBy>Admin</cp:lastModifiedBy>
  <cp:revision>13</cp:revision>
  <dcterms:modified xsi:type="dcterms:W3CDTF">2013-11-18T17:07:48Z</dcterms:modified>
</cp:coreProperties>
</file>