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Королева </a:t>
            </a:r>
            <a:r>
              <a:rPr lang="ru-RU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Наталена</a:t>
            </a:r>
            <a:r>
              <a:rPr lang="ru-RU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Андріанівна</a:t>
            </a:r>
            <a:endParaRPr lang="ru-RU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Valeriya\Desktop\наталена\250px-NatKorolev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143116"/>
            <a:ext cx="3248922" cy="43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48" y="4214818"/>
            <a:ext cx="3857652" cy="175260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00B0F0"/>
                </a:solidFill>
              </a:rPr>
              <a:t>Виконав</a:t>
            </a:r>
            <a:endParaRPr lang="ru-RU" b="1" i="1" dirty="0" smtClean="0">
              <a:solidFill>
                <a:srgbClr val="00B0F0"/>
              </a:solidFill>
            </a:endParaRPr>
          </a:p>
          <a:p>
            <a:r>
              <a:rPr lang="ru-RU" b="1" i="1" dirty="0" err="1" smtClean="0">
                <a:solidFill>
                  <a:srgbClr val="00B0F0"/>
                </a:solidFill>
              </a:rPr>
              <a:t>Учень</a:t>
            </a:r>
            <a:r>
              <a:rPr lang="ru-RU" b="1" i="1" dirty="0" smtClean="0">
                <a:solidFill>
                  <a:srgbClr val="00B0F0"/>
                </a:solidFill>
              </a:rPr>
              <a:t> 11-А </a:t>
            </a:r>
            <a:r>
              <a:rPr lang="ru-RU" b="1" i="1" dirty="0" err="1" smtClean="0">
                <a:solidFill>
                  <a:srgbClr val="00B0F0"/>
                </a:solidFill>
              </a:rPr>
              <a:t>класу</a:t>
            </a:r>
            <a:endParaRPr lang="ru-RU" b="1" i="1" dirty="0" smtClean="0">
              <a:solidFill>
                <a:srgbClr val="00B0F0"/>
              </a:solidFill>
            </a:endParaRPr>
          </a:p>
          <a:p>
            <a:r>
              <a:rPr lang="ru-RU" b="1" i="1" dirty="0" err="1" smtClean="0">
                <a:solidFill>
                  <a:srgbClr val="00B0F0"/>
                </a:solidFill>
              </a:rPr>
              <a:t>Гуцуляк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Олександр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65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19472"/>
            <a:ext cx="8229600" cy="612068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/>
              <a:t>Кармен-Альфонса-</a:t>
            </a:r>
            <a:r>
              <a:rPr lang="ru-RU" sz="1800" b="1" dirty="0" err="1" smtClean="0"/>
              <a:t>Фернанда</a:t>
            </a:r>
            <a:r>
              <a:rPr lang="ru-RU" sz="1800" b="1" dirty="0" smtClean="0"/>
              <a:t>-</a:t>
            </a:r>
            <a:r>
              <a:rPr lang="ru-RU" sz="1800" b="1" dirty="0" err="1" smtClean="0"/>
              <a:t>Естрелья-Наталена</a:t>
            </a:r>
            <a:r>
              <a:rPr lang="en-US" sz="1800" dirty="0" smtClean="0"/>
              <a:t>-</a:t>
            </a:r>
            <a:r>
              <a:rPr lang="ru-RU" sz="1800" dirty="0" err="1" smtClean="0"/>
              <a:t>українська</a:t>
            </a:r>
            <a:r>
              <a:rPr lang="ru-RU" sz="1800" dirty="0" smtClean="0"/>
              <a:t> </a:t>
            </a:r>
            <a:r>
              <a:rPr lang="ru-RU" sz="1800" dirty="0" err="1"/>
              <a:t>письменниця</a:t>
            </a:r>
            <a:r>
              <a:rPr lang="ru-RU" sz="1800" dirty="0"/>
              <a:t>, народилась 3 </a:t>
            </a:r>
            <a:r>
              <a:rPr lang="ru-RU" sz="1800" dirty="0" err="1"/>
              <a:t>березня</a:t>
            </a:r>
            <a:r>
              <a:rPr lang="ru-RU" sz="1800" dirty="0"/>
              <a:t> 1888 р. у </a:t>
            </a:r>
            <a:r>
              <a:rPr lang="ru-RU" sz="1800" dirty="0" err="1"/>
              <a:t>монастирі</a:t>
            </a:r>
            <a:r>
              <a:rPr lang="ru-RU" sz="1800" dirty="0"/>
              <a:t> Сан Педро де </a:t>
            </a:r>
            <a:r>
              <a:rPr lang="ru-RU" sz="1800" dirty="0" err="1"/>
              <a:t>Карденья</a:t>
            </a:r>
            <a:r>
              <a:rPr lang="ru-RU" sz="1800" dirty="0"/>
              <a:t> (</a:t>
            </a:r>
            <a:r>
              <a:rPr lang="ru-RU" sz="1800" dirty="0" err="1"/>
              <a:t>ісп</a:t>
            </a:r>
            <a:r>
              <a:rPr lang="ru-RU" sz="1800" dirty="0"/>
              <a:t>. </a:t>
            </a:r>
            <a:r>
              <a:rPr lang="en-US" sz="1800" dirty="0"/>
              <a:t>San Pedro de </a:t>
            </a:r>
            <a:r>
              <a:rPr lang="en-US" sz="1800" dirty="0" err="1"/>
              <a:t>Cardeña</a:t>
            </a:r>
            <a:r>
              <a:rPr lang="en-US" sz="1800" dirty="0"/>
              <a:t>) </a:t>
            </a:r>
            <a:r>
              <a:rPr lang="ru-RU" sz="1800" dirty="0"/>
              <a:t>у </a:t>
            </a:r>
            <a:r>
              <a:rPr lang="ru-RU" sz="1800" dirty="0" err="1"/>
              <a:t>муніципалітеті</a:t>
            </a:r>
            <a:r>
              <a:rPr lang="ru-RU" sz="1800" dirty="0"/>
              <a:t> </a:t>
            </a:r>
            <a:r>
              <a:rPr lang="ru-RU" sz="1800" dirty="0" err="1"/>
              <a:t>Кастрільйо</a:t>
            </a:r>
            <a:r>
              <a:rPr lang="ru-RU" sz="1800" dirty="0"/>
              <a:t>-</a:t>
            </a:r>
            <a:r>
              <a:rPr lang="ru-RU" sz="1800" dirty="0" err="1"/>
              <a:t>дель</a:t>
            </a:r>
            <a:r>
              <a:rPr lang="ru-RU" sz="1800" dirty="0"/>
              <a:t>-Валь </a:t>
            </a:r>
            <a:r>
              <a:rPr lang="ru-RU" sz="1800" dirty="0" err="1"/>
              <a:t>біля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 Бургос у </a:t>
            </a:r>
            <a:r>
              <a:rPr lang="ru-RU" sz="1800" dirty="0" err="1"/>
              <a:t>провінції</a:t>
            </a:r>
            <a:r>
              <a:rPr lang="ru-RU" sz="1800" dirty="0"/>
              <a:t> </a:t>
            </a:r>
            <a:r>
              <a:rPr lang="ru-RU" sz="1800" dirty="0" err="1"/>
              <a:t>Кастилія</a:t>
            </a:r>
            <a:r>
              <a:rPr lang="ru-RU" sz="1800" dirty="0"/>
              <a:t> і Леон у </a:t>
            </a:r>
            <a:r>
              <a:rPr lang="ru-RU" sz="1800" dirty="0" err="1"/>
              <a:t>Північній</a:t>
            </a:r>
            <a:r>
              <a:rPr lang="ru-RU" sz="1800" dirty="0"/>
              <a:t> </a:t>
            </a:r>
            <a:r>
              <a:rPr lang="ru-RU" sz="1800" dirty="0" err="1"/>
              <a:t>Іспанії</a:t>
            </a:r>
            <a:r>
              <a:rPr lang="ru-RU" sz="1800" dirty="0"/>
              <a:t>, померла 1 </a:t>
            </a:r>
            <a:r>
              <a:rPr lang="ru-RU" sz="1800" dirty="0" err="1"/>
              <a:t>липня</a:t>
            </a:r>
            <a:r>
              <a:rPr lang="ru-RU" sz="1800" dirty="0"/>
              <a:t> 1966 р. у м. </a:t>
            </a:r>
            <a:r>
              <a:rPr lang="ru-RU" sz="1800" dirty="0" err="1"/>
              <a:t>Мельніку</a:t>
            </a:r>
            <a:r>
              <a:rPr lang="ru-RU" sz="1800" dirty="0"/>
              <a:t>, </a:t>
            </a:r>
            <a:r>
              <a:rPr lang="ru-RU" sz="1800" dirty="0" err="1"/>
              <a:t>Центральночеський</a:t>
            </a:r>
            <a:r>
              <a:rPr lang="ru-RU" sz="1800" dirty="0"/>
              <a:t> край, </a:t>
            </a:r>
            <a:r>
              <a:rPr lang="ru-RU" sz="1800" dirty="0" err="1"/>
              <a:t>Чехія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ru-RU" sz="1800" dirty="0"/>
          </a:p>
        </p:txBody>
      </p:sp>
      <p:pic>
        <p:nvPicPr>
          <p:cNvPr id="2050" name="Picture 2" descr="C:\Users\Valeriya\Desktop\наталена\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88169"/>
            <a:ext cx="273630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66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4129030" cy="1470025"/>
          </a:xfrm>
        </p:spPr>
        <p:txBody>
          <a:bodyPr>
            <a:normAutofit fontScale="90000"/>
          </a:bodyPr>
          <a:lstStyle/>
          <a:p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142852"/>
            <a:ext cx="5643570" cy="3168352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Коли </a:t>
            </a:r>
            <a:r>
              <a:rPr lang="ru-RU" sz="2200" dirty="0" err="1" smtClean="0">
                <a:solidFill>
                  <a:srgbClr val="002060"/>
                </a:solidFill>
              </a:rPr>
              <a:t>дівчинці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виповнилось</a:t>
            </a:r>
            <a:r>
              <a:rPr lang="ru-RU" sz="2200" dirty="0" smtClean="0">
                <a:solidFill>
                  <a:srgbClr val="002060"/>
                </a:solidFill>
              </a:rPr>
              <a:t> 6 </a:t>
            </a:r>
            <a:r>
              <a:rPr lang="ru-RU" sz="2200" dirty="0" err="1" smtClean="0">
                <a:solidFill>
                  <a:srgbClr val="002060"/>
                </a:solidFill>
              </a:rPr>
              <a:t>років,Наталену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віддали</a:t>
            </a:r>
            <a:r>
              <a:rPr lang="ru-RU" sz="2200" dirty="0">
                <a:solidFill>
                  <a:srgbClr val="002060"/>
                </a:solidFill>
              </a:rPr>
              <a:t> на </a:t>
            </a:r>
            <a:r>
              <a:rPr lang="ru-RU" sz="2200" dirty="0" err="1">
                <a:solidFill>
                  <a:srgbClr val="002060"/>
                </a:solidFill>
              </a:rPr>
              <a:t>виховання</a:t>
            </a:r>
            <a:r>
              <a:rPr lang="ru-RU" sz="2200" dirty="0">
                <a:solidFill>
                  <a:srgbClr val="002060"/>
                </a:solidFill>
              </a:rPr>
              <a:t> в </a:t>
            </a:r>
            <a:r>
              <a:rPr lang="ru-RU" sz="2200" dirty="0" err="1">
                <a:solidFill>
                  <a:srgbClr val="002060"/>
                </a:solidFill>
              </a:rPr>
              <a:t>монастир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Нотр</a:t>
            </a:r>
            <a:r>
              <a:rPr lang="ru-RU" sz="2200" dirty="0">
                <a:solidFill>
                  <a:srgbClr val="002060"/>
                </a:solidFill>
              </a:rPr>
              <a:t>-Дам де </a:t>
            </a:r>
            <a:r>
              <a:rPr lang="ru-RU" sz="2200" dirty="0" err="1">
                <a:solidFill>
                  <a:srgbClr val="002060"/>
                </a:solidFill>
              </a:rPr>
              <a:t>Сіон</a:t>
            </a:r>
            <a:r>
              <a:rPr lang="ru-RU" sz="2200" dirty="0">
                <a:solidFill>
                  <a:srgbClr val="002060"/>
                </a:solidFill>
              </a:rPr>
              <a:t> у </a:t>
            </a:r>
            <a:r>
              <a:rPr lang="ru-RU" sz="2200" dirty="0" err="1">
                <a:solidFill>
                  <a:srgbClr val="002060"/>
                </a:solidFill>
              </a:rPr>
              <a:t>французьких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Піренеях</a:t>
            </a:r>
            <a:r>
              <a:rPr lang="ru-RU" sz="2200" dirty="0">
                <a:solidFill>
                  <a:srgbClr val="002060"/>
                </a:solidFill>
              </a:rPr>
              <a:t>, де вона </a:t>
            </a:r>
            <a:r>
              <a:rPr lang="ru-RU" sz="2200" dirty="0" err="1">
                <a:solidFill>
                  <a:srgbClr val="002060"/>
                </a:solidFill>
              </a:rPr>
              <a:t>пробула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майже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дванадцать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років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 algn="r"/>
            <a:r>
              <a:rPr lang="ru-RU" sz="2200" dirty="0" err="1">
                <a:solidFill>
                  <a:srgbClr val="002060"/>
                </a:solidFill>
              </a:rPr>
              <a:t>Пізніше</a:t>
            </a:r>
            <a:r>
              <a:rPr lang="ru-RU" sz="2200" dirty="0">
                <a:solidFill>
                  <a:srgbClr val="002060"/>
                </a:solidFill>
              </a:rPr>
              <a:t> Н. Королева з великим </a:t>
            </a:r>
            <a:r>
              <a:rPr lang="ru-RU" sz="2200" dirty="0" err="1">
                <a:solidFill>
                  <a:srgbClr val="002060"/>
                </a:solidFill>
              </a:rPr>
              <a:t>пієтетом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згадувала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монастир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Нотр</a:t>
            </a:r>
            <a:r>
              <a:rPr lang="ru-RU" sz="2200" dirty="0">
                <a:solidFill>
                  <a:srgbClr val="002060"/>
                </a:solidFill>
              </a:rPr>
              <a:t>-Дам, де </a:t>
            </a:r>
            <a:r>
              <a:rPr lang="ru-RU" sz="2200" dirty="0" err="1">
                <a:solidFill>
                  <a:srgbClr val="002060"/>
                </a:solidFill>
              </a:rPr>
              <a:t>формувалась</a:t>
            </a:r>
            <a:r>
              <a:rPr lang="ru-RU" sz="2200" dirty="0">
                <a:solidFill>
                  <a:srgbClr val="002060"/>
                </a:solidFill>
              </a:rPr>
              <a:t> як </a:t>
            </a:r>
            <a:r>
              <a:rPr lang="ru-RU" sz="2200" dirty="0" err="1">
                <a:solidFill>
                  <a:srgbClr val="002060"/>
                </a:solidFill>
              </a:rPr>
              <a:t>особистість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вчилася</a:t>
            </a:r>
            <a:r>
              <a:rPr lang="ru-RU" sz="2200" dirty="0">
                <a:solidFill>
                  <a:srgbClr val="002060"/>
                </a:solidFill>
              </a:rPr>
              <a:t> добру, </a:t>
            </a:r>
            <a:r>
              <a:rPr lang="ru-RU" sz="2200" dirty="0" err="1">
                <a:solidFill>
                  <a:srgbClr val="002060"/>
                </a:solidFill>
              </a:rPr>
              <a:t>милосердю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самопожертві</a:t>
            </a:r>
            <a:r>
              <a:rPr lang="ru-RU" sz="2200" dirty="0">
                <a:solidFill>
                  <a:srgbClr val="002060"/>
                </a:solidFill>
              </a:rPr>
              <a:t>. </a:t>
            </a:r>
            <a:r>
              <a:rPr lang="ru-RU" sz="2200" dirty="0" err="1">
                <a:solidFill>
                  <a:srgbClr val="002060"/>
                </a:solidFill>
              </a:rPr>
              <a:t>Студіювала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мови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філософію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історію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археологію</a:t>
            </a:r>
            <a:r>
              <a:rPr lang="ru-RU" sz="2200" dirty="0">
                <a:solidFill>
                  <a:srgbClr val="002060"/>
                </a:solidFill>
              </a:rPr>
              <a:t>, медицину, </a:t>
            </a:r>
            <a:r>
              <a:rPr lang="ru-RU" sz="2200" dirty="0" err="1">
                <a:solidFill>
                  <a:srgbClr val="002060"/>
                </a:solidFill>
              </a:rPr>
              <a:t>музику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співи</a:t>
            </a:r>
            <a:r>
              <a:rPr lang="ru-RU" sz="2200" dirty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Потім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вчилася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в </a:t>
            </a:r>
            <a:r>
              <a:rPr lang="ru-RU" sz="2200" dirty="0" err="1">
                <a:solidFill>
                  <a:srgbClr val="002060"/>
                </a:solidFill>
              </a:rPr>
              <a:t>Петербурзі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закінчила</a:t>
            </a:r>
            <a:r>
              <a:rPr lang="ru-RU" sz="2200" dirty="0">
                <a:solidFill>
                  <a:srgbClr val="002060"/>
                </a:solidFill>
              </a:rPr>
              <a:t> тут </a:t>
            </a:r>
            <a:r>
              <a:rPr lang="ru-RU" sz="2200" dirty="0" err="1">
                <a:solidFill>
                  <a:srgbClr val="002060"/>
                </a:solidFill>
              </a:rPr>
              <a:t>археологічний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інститут</a:t>
            </a:r>
            <a:r>
              <a:rPr lang="ru-RU" sz="2200" dirty="0">
                <a:solidFill>
                  <a:srgbClr val="002060"/>
                </a:solidFill>
              </a:rPr>
              <a:t>, одержала </a:t>
            </a:r>
            <a:r>
              <a:rPr lang="ru-RU" sz="2200" dirty="0" err="1">
                <a:solidFill>
                  <a:srgbClr val="002060"/>
                </a:solidFill>
              </a:rPr>
              <a:t>ступінь</a:t>
            </a:r>
            <a:r>
              <a:rPr lang="ru-RU" sz="2200" dirty="0">
                <a:solidFill>
                  <a:srgbClr val="002060"/>
                </a:solidFill>
              </a:rPr>
              <a:t> доктора </a:t>
            </a:r>
            <a:r>
              <a:rPr lang="ru-RU" sz="2200" dirty="0" err="1">
                <a:solidFill>
                  <a:srgbClr val="002060"/>
                </a:solidFill>
              </a:rPr>
              <a:t>археології</a:t>
            </a:r>
            <a:r>
              <a:rPr lang="ru-RU" sz="2200" dirty="0">
                <a:solidFill>
                  <a:srgbClr val="002060"/>
                </a:solidFill>
              </a:rPr>
              <a:t> за </a:t>
            </a:r>
            <a:r>
              <a:rPr lang="ru-RU" sz="2200" dirty="0" err="1">
                <a:solidFill>
                  <a:srgbClr val="002060"/>
                </a:solidFill>
              </a:rPr>
              <a:t>праці</a:t>
            </a:r>
            <a:r>
              <a:rPr lang="ru-RU" sz="2200" dirty="0">
                <a:solidFill>
                  <a:srgbClr val="002060"/>
                </a:solidFill>
              </a:rPr>
              <a:t> з </a:t>
            </a:r>
            <a:r>
              <a:rPr lang="ru-RU" sz="2200" dirty="0" err="1">
                <a:solidFill>
                  <a:srgbClr val="002060"/>
                </a:solidFill>
              </a:rPr>
              <a:t>литовської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старовини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потім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зайнялася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єгиптологією</a:t>
            </a:r>
            <a:r>
              <a:rPr lang="ru-RU" sz="2200" dirty="0">
                <a:solidFill>
                  <a:srgbClr val="002060"/>
                </a:solidFill>
              </a:rPr>
              <a:t> і </a:t>
            </a:r>
            <a:r>
              <a:rPr lang="ru-RU" sz="2200" dirty="0" err="1">
                <a:solidFill>
                  <a:srgbClr val="002060"/>
                </a:solidFill>
              </a:rPr>
              <a:t>водночас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вчилася</a:t>
            </a:r>
            <a:r>
              <a:rPr lang="ru-RU" sz="2200" dirty="0">
                <a:solidFill>
                  <a:srgbClr val="002060"/>
                </a:solidFill>
              </a:rPr>
              <a:t> в </a:t>
            </a:r>
            <a:r>
              <a:rPr lang="ru-RU" sz="2200" dirty="0" err="1">
                <a:solidFill>
                  <a:srgbClr val="002060"/>
                </a:solidFill>
              </a:rPr>
              <a:t>Петербурзькій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мистецькій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академії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після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закінчення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якої</a:t>
            </a:r>
            <a:r>
              <a:rPr lang="ru-RU" sz="2200" dirty="0">
                <a:solidFill>
                  <a:srgbClr val="002060"/>
                </a:solidFill>
              </a:rPr>
              <a:t> одержала диплом “</a:t>
            </a:r>
            <a:r>
              <a:rPr lang="ru-RU" sz="2200" dirty="0" err="1">
                <a:solidFill>
                  <a:srgbClr val="002060"/>
                </a:solidFill>
              </a:rPr>
              <a:t>вільного</a:t>
            </a:r>
            <a:r>
              <a:rPr lang="ru-RU" sz="2200" dirty="0">
                <a:solidFill>
                  <a:srgbClr val="002060"/>
                </a:solidFill>
              </a:rPr>
              <a:t> художника”, мала </a:t>
            </a:r>
            <a:r>
              <a:rPr lang="ru-RU" sz="2200" dirty="0" err="1">
                <a:solidFill>
                  <a:srgbClr val="002060"/>
                </a:solidFill>
              </a:rPr>
              <a:t>свої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художні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виставки</a:t>
            </a:r>
            <a:r>
              <a:rPr lang="ru-RU" sz="2200" dirty="0">
                <a:solidFill>
                  <a:srgbClr val="002060"/>
                </a:solidFill>
              </a:rPr>
              <a:t> в </a:t>
            </a:r>
            <a:r>
              <a:rPr lang="ru-RU" sz="2200" dirty="0" err="1">
                <a:solidFill>
                  <a:srgbClr val="002060"/>
                </a:solidFill>
              </a:rPr>
              <a:t>Петербурзі</a:t>
            </a:r>
            <a:r>
              <a:rPr lang="ru-RU" sz="2200" dirty="0">
                <a:solidFill>
                  <a:srgbClr val="002060"/>
                </a:solidFill>
              </a:rPr>
              <a:t> й </a:t>
            </a:r>
            <a:r>
              <a:rPr lang="ru-RU" sz="2200" dirty="0" err="1">
                <a:solidFill>
                  <a:srgbClr val="002060"/>
                </a:solidFill>
              </a:rPr>
              <a:t>Варшаві</a:t>
            </a:r>
            <a:r>
              <a:rPr lang="ru-RU" sz="2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7084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908720"/>
            <a:ext cx="3238128" cy="4392488"/>
          </a:xfrm>
        </p:spPr>
        <p:txBody>
          <a:bodyPr>
            <a:noAutofit/>
          </a:bodyPr>
          <a:lstStyle/>
          <a:p>
            <a:pPr algn="l"/>
            <a:r>
              <a:rPr lang="ru-RU" sz="1400" dirty="0"/>
              <a:t> </a:t>
            </a:r>
            <a:r>
              <a:rPr lang="ru-RU" sz="1400" dirty="0" err="1"/>
              <a:t>Восени</a:t>
            </a:r>
            <a:r>
              <a:rPr lang="ru-RU" sz="1400" dirty="0"/>
              <a:t> 1904р. </a:t>
            </a:r>
            <a:r>
              <a:rPr lang="ru-RU" sz="1400" dirty="0" err="1"/>
              <a:t>сімнадцятирічна</a:t>
            </a:r>
            <a:r>
              <a:rPr lang="ru-RU" sz="1400" dirty="0"/>
              <a:t> </a:t>
            </a:r>
            <a:r>
              <a:rPr lang="ru-RU" sz="1400" dirty="0" err="1"/>
              <a:t>Наталена</a:t>
            </a:r>
            <a:r>
              <a:rPr lang="ru-RU" sz="1400" dirty="0"/>
              <a:t> </a:t>
            </a:r>
            <a:r>
              <a:rPr lang="ru-RU" sz="1400" dirty="0" err="1"/>
              <a:t>приїздить</a:t>
            </a:r>
            <a:r>
              <a:rPr lang="ru-RU" sz="1400" dirty="0"/>
              <a:t> до </a:t>
            </a:r>
            <a:r>
              <a:rPr lang="ru-RU" sz="1400" dirty="0" err="1"/>
              <a:t>Києва</a:t>
            </a:r>
            <a:r>
              <a:rPr lang="ru-RU" sz="1400" dirty="0"/>
              <a:t>. </a:t>
            </a:r>
            <a:r>
              <a:rPr lang="ru-RU" sz="1400" dirty="0" err="1"/>
              <a:t>Освоївши</a:t>
            </a:r>
            <a:r>
              <a:rPr lang="ru-RU" sz="1400" dirty="0"/>
              <a:t> </a:t>
            </a:r>
            <a:r>
              <a:rPr lang="ru-RU" sz="1400" dirty="0" err="1"/>
              <a:t>російську</a:t>
            </a:r>
            <a:r>
              <a:rPr lang="ru-RU" sz="1400" dirty="0"/>
              <a:t> </a:t>
            </a:r>
            <a:r>
              <a:rPr lang="ru-RU" sz="1400" dirty="0" err="1"/>
              <a:t>мову</a:t>
            </a:r>
            <a:r>
              <a:rPr lang="ru-RU" sz="1400" dirty="0"/>
              <a:t>, </a:t>
            </a:r>
            <a:r>
              <a:rPr lang="ru-RU" sz="1400" dirty="0" err="1"/>
              <a:t>дівчина</a:t>
            </a:r>
            <a:r>
              <a:rPr lang="ru-RU" sz="1400" dirty="0"/>
              <a:t> вступила до </a:t>
            </a:r>
            <a:r>
              <a:rPr lang="ru-RU" sz="1400" dirty="0" err="1"/>
              <a:t>київського</a:t>
            </a:r>
            <a:r>
              <a:rPr lang="ru-RU" sz="1400" dirty="0"/>
              <a:t> </a:t>
            </a:r>
            <a:r>
              <a:rPr lang="ru-RU" sz="1400" dirty="0" err="1"/>
              <a:t>Інституту</a:t>
            </a:r>
            <a:r>
              <a:rPr lang="ru-RU" sz="1400" dirty="0"/>
              <a:t> </a:t>
            </a:r>
            <a:r>
              <a:rPr lang="ru-RU" sz="1400" dirty="0" err="1"/>
              <a:t>шляхетних</a:t>
            </a:r>
            <a:r>
              <a:rPr lang="ru-RU" sz="1400" dirty="0"/>
              <a:t> </a:t>
            </a:r>
            <a:r>
              <a:rPr lang="ru-RU" sz="1400" dirty="0" err="1"/>
              <a:t>дівчат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закінчила</a:t>
            </a:r>
            <a:r>
              <a:rPr lang="ru-RU" sz="1400" dirty="0"/>
              <a:t> через два роки. </a:t>
            </a:r>
            <a:r>
              <a:rPr lang="ru-RU" sz="1400" dirty="0" err="1"/>
              <a:t>Пізніше</a:t>
            </a:r>
            <a:r>
              <a:rPr lang="ru-RU" sz="1400" dirty="0"/>
              <a:t>, у </a:t>
            </a:r>
            <a:r>
              <a:rPr lang="ru-RU" sz="1400" dirty="0" err="1"/>
              <a:t>повісті</a:t>
            </a:r>
            <a:r>
              <a:rPr lang="ru-RU" sz="1400" dirty="0"/>
              <a:t> “Без </a:t>
            </a:r>
            <a:r>
              <a:rPr lang="ru-RU" sz="1400" dirty="0" err="1"/>
              <a:t>коріння</a:t>
            </a:r>
            <a:r>
              <a:rPr lang="ru-RU" sz="1400" dirty="0"/>
              <a:t>”, </a:t>
            </a:r>
            <a:r>
              <a:rPr lang="ru-RU" sz="1400" dirty="0" err="1"/>
              <a:t>письменниця</a:t>
            </a:r>
            <a:r>
              <a:rPr lang="ru-RU" sz="1400" dirty="0"/>
              <a:t> так </a:t>
            </a:r>
            <a:r>
              <a:rPr lang="ru-RU" sz="1400" dirty="0" err="1"/>
              <a:t>охарактеризувала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 в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 smtClean="0"/>
              <a:t>інституті</a:t>
            </a:r>
            <a:r>
              <a:rPr lang="en-US" sz="1400" dirty="0" smtClean="0"/>
              <a:t>.</a:t>
            </a:r>
            <a:r>
              <a:rPr lang="ru-RU" sz="1400" dirty="0"/>
              <a:t> Уже на </a:t>
            </a:r>
            <a:r>
              <a:rPr lang="ru-RU" sz="1400" dirty="0" err="1"/>
              <a:t>схилі</a:t>
            </a:r>
            <a:r>
              <a:rPr lang="ru-RU" sz="1400" dirty="0"/>
              <a:t> </a:t>
            </a:r>
            <a:r>
              <a:rPr lang="ru-RU" sz="1400" dirty="0" err="1"/>
              <a:t>віку</a:t>
            </a:r>
            <a:r>
              <a:rPr lang="ru-RU" sz="1400" dirty="0"/>
              <a:t>, у 1962р., в одному з </a:t>
            </a:r>
            <a:r>
              <a:rPr lang="ru-RU" sz="1400" dirty="0" err="1"/>
              <a:t>листів</a:t>
            </a:r>
            <a:r>
              <a:rPr lang="ru-RU" sz="1400" dirty="0"/>
              <a:t> </a:t>
            </a:r>
            <a:r>
              <a:rPr lang="ru-RU" sz="1400" dirty="0" err="1"/>
              <a:t>письменниця</a:t>
            </a:r>
            <a:r>
              <a:rPr lang="ru-RU" sz="1400" dirty="0"/>
              <a:t> </a:t>
            </a:r>
            <a:r>
              <a:rPr lang="ru-RU" sz="1400" dirty="0" err="1"/>
              <a:t>згадувала</a:t>
            </a:r>
            <a:r>
              <a:rPr lang="ru-RU" sz="1400" dirty="0"/>
              <a:t> про те, “як колись </a:t>
            </a:r>
            <a:r>
              <a:rPr lang="ru-RU" sz="1400" dirty="0" err="1"/>
              <a:t>жилося</a:t>
            </a:r>
            <a:r>
              <a:rPr lang="ru-RU" sz="1400" dirty="0"/>
              <a:t> в </a:t>
            </a:r>
            <a:r>
              <a:rPr lang="ru-RU" sz="1400" dirty="0" err="1"/>
              <a:t>Києві</a:t>
            </a:r>
            <a:r>
              <a:rPr lang="ru-RU" sz="1400" dirty="0"/>
              <a:t>, як за </a:t>
            </a:r>
            <a:r>
              <a:rPr lang="ru-RU" sz="1400" dirty="0" err="1"/>
              <a:t>ті</a:t>
            </a:r>
            <a:r>
              <a:rPr lang="ru-RU" sz="1400" dirty="0"/>
              <a:t> </a:t>
            </a:r>
            <a:r>
              <a:rPr lang="ru-RU" sz="1400" dirty="0" err="1"/>
              <a:t>часи</a:t>
            </a:r>
            <a:r>
              <a:rPr lang="ru-RU" sz="1400" dirty="0"/>
              <a:t> </a:t>
            </a:r>
            <a:r>
              <a:rPr lang="ru-RU" sz="1400" dirty="0" err="1"/>
              <a:t>виховували</a:t>
            </a:r>
            <a:r>
              <a:rPr lang="ru-RU" sz="1400" dirty="0"/>
              <a:t> </a:t>
            </a:r>
            <a:r>
              <a:rPr lang="ru-RU" sz="1400" dirty="0" err="1"/>
              <a:t>дівчат</a:t>
            </a:r>
            <a:r>
              <a:rPr lang="ru-RU" sz="1400" dirty="0"/>
              <a:t>, як поводились “</a:t>
            </a:r>
            <a:r>
              <a:rPr lang="ru-RU" sz="1400" dirty="0" err="1"/>
              <a:t>маючі</a:t>
            </a:r>
            <a:r>
              <a:rPr lang="ru-RU" sz="1400" dirty="0"/>
              <a:t> </a:t>
            </a:r>
            <a:r>
              <a:rPr lang="ru-RU" sz="1400" dirty="0" err="1"/>
              <a:t>владу</a:t>
            </a:r>
            <a:r>
              <a:rPr lang="ru-RU" sz="1400" dirty="0"/>
              <a:t>”, і доходила </a:t>
            </a:r>
            <a:r>
              <a:rPr lang="ru-RU" sz="1400" dirty="0" err="1"/>
              <a:t>невтішного</a:t>
            </a:r>
            <a:r>
              <a:rPr lang="ru-RU" sz="1400" dirty="0"/>
              <a:t> </a:t>
            </a:r>
            <a:r>
              <a:rPr lang="ru-RU" sz="1400" dirty="0" err="1"/>
              <a:t>висновку</a:t>
            </a:r>
            <a:r>
              <a:rPr lang="ru-RU" sz="1400" dirty="0"/>
              <a:t>: “На думку мою — </a:t>
            </a:r>
            <a:r>
              <a:rPr lang="ru-RU" sz="1400" dirty="0" err="1"/>
              <a:t>були</a:t>
            </a:r>
            <a:r>
              <a:rPr lang="ru-RU" sz="1400" dirty="0"/>
              <a:t> то </a:t>
            </a:r>
            <a:r>
              <a:rPr lang="ru-RU" sz="1400" dirty="0" err="1"/>
              <a:t>кошмарні</a:t>
            </a:r>
            <a:r>
              <a:rPr lang="ru-RU" sz="1400" dirty="0"/>
              <a:t> </a:t>
            </a:r>
            <a:r>
              <a:rPr lang="ru-RU" sz="1400" dirty="0" err="1"/>
              <a:t>часи</a:t>
            </a:r>
            <a:r>
              <a:rPr lang="ru-RU" sz="1400" dirty="0"/>
              <a:t> й </a:t>
            </a:r>
            <a:r>
              <a:rPr lang="ru-RU" sz="1400" dirty="0" err="1"/>
              <a:t>звичаї</a:t>
            </a:r>
            <a:r>
              <a:rPr lang="ru-RU" sz="1400" dirty="0"/>
              <a:t>,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ані</a:t>
            </a:r>
            <a:r>
              <a:rPr lang="ru-RU" sz="1400" dirty="0"/>
              <a:t> </a:t>
            </a:r>
            <a:r>
              <a:rPr lang="ru-RU" sz="1400" dirty="0" err="1"/>
              <a:t>навмисне</a:t>
            </a:r>
            <a:r>
              <a:rPr lang="ru-RU" sz="1400" dirty="0"/>
              <a:t> не </a:t>
            </a:r>
            <a:r>
              <a:rPr lang="ru-RU" sz="1400" dirty="0" err="1"/>
              <a:t>вигадаєш</a:t>
            </a:r>
            <a:r>
              <a:rPr lang="ru-RU" sz="1400" dirty="0"/>
              <a:t>!” У </a:t>
            </a:r>
            <a:r>
              <a:rPr lang="ru-RU" sz="1400" dirty="0" err="1"/>
              <a:t>Києві</a:t>
            </a:r>
            <a:r>
              <a:rPr lang="ru-RU" sz="1400" dirty="0"/>
              <a:t> вона брала уроки </a:t>
            </a:r>
            <a:r>
              <a:rPr lang="ru-RU" sz="1400" dirty="0" err="1"/>
              <a:t>музики</a:t>
            </a:r>
            <a:r>
              <a:rPr lang="ru-RU" sz="1400" dirty="0"/>
              <a:t> в </a:t>
            </a:r>
            <a:r>
              <a:rPr lang="ru-RU" sz="1400" dirty="0" err="1"/>
              <a:t>українського</a:t>
            </a:r>
            <a:r>
              <a:rPr lang="ru-RU" sz="1400" dirty="0"/>
              <a:t> композитора </a:t>
            </a:r>
            <a:r>
              <a:rPr lang="ru-RU" sz="1400" dirty="0" err="1"/>
              <a:t>Миколи</a:t>
            </a:r>
            <a:r>
              <a:rPr lang="ru-RU" sz="1400" dirty="0"/>
              <a:t> Лисенка. На </a:t>
            </a:r>
            <a:r>
              <a:rPr lang="ru-RU" sz="1400" dirty="0" err="1"/>
              <a:t>пам'ять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подарував</a:t>
            </a:r>
            <a:r>
              <a:rPr lang="ru-RU" sz="1400" dirty="0"/>
              <a:t> </a:t>
            </a:r>
            <a:r>
              <a:rPr lang="ru-RU" sz="1400" dirty="0" err="1"/>
              <a:t>їй</a:t>
            </a:r>
            <a:r>
              <a:rPr lang="ru-RU" sz="1400" dirty="0"/>
              <a:t> невеличку </a:t>
            </a:r>
            <a:r>
              <a:rPr lang="ru-RU" sz="1400" dirty="0" err="1"/>
              <a:t>музичну</a:t>
            </a:r>
            <a:r>
              <a:rPr lang="ru-RU" sz="1400" dirty="0"/>
              <a:t> </a:t>
            </a:r>
            <a:r>
              <a:rPr lang="ru-RU" sz="1400" dirty="0" err="1"/>
              <a:t>мініятюру</a:t>
            </a:r>
            <a:r>
              <a:rPr lang="ru-RU" sz="1400" dirty="0"/>
              <a:t> "Зоря з </a:t>
            </a:r>
            <a:r>
              <a:rPr lang="ru-RU" sz="1400" dirty="0" err="1"/>
              <a:t>місяцем</a:t>
            </a:r>
            <a:r>
              <a:rPr lang="ru-RU" sz="1400" dirty="0"/>
              <a:t>" з </a:t>
            </a:r>
            <a:r>
              <a:rPr lang="ru-RU" sz="1400" dirty="0" err="1"/>
              <a:t>надписом</a:t>
            </a:r>
            <a:r>
              <a:rPr lang="ru-RU" sz="1400" dirty="0"/>
              <a:t> "</a:t>
            </a:r>
            <a:r>
              <a:rPr lang="ru-RU" sz="1400" dirty="0" err="1"/>
              <a:t>Моїй</a:t>
            </a:r>
            <a:r>
              <a:rPr lang="ru-RU" sz="1400" dirty="0"/>
              <a:t> </a:t>
            </a:r>
            <a:r>
              <a:rPr lang="ru-RU" sz="1400" dirty="0" err="1" smtClean="0"/>
              <a:t>учениці</a:t>
            </a:r>
            <a:r>
              <a:rPr lang="ru-RU" sz="1400" dirty="0" smtClean="0"/>
              <a:t>“</a:t>
            </a:r>
            <a:r>
              <a:rPr lang="en-US" sz="1400" dirty="0" smtClean="0"/>
              <a:t>.</a:t>
            </a:r>
            <a:r>
              <a:rPr lang="ru-RU" sz="1400" dirty="0" smtClean="0"/>
              <a:t>Але </a:t>
            </a:r>
            <a:r>
              <a:rPr lang="ru-RU" sz="1400" dirty="0" err="1" smtClean="0"/>
              <a:t>згодом</a:t>
            </a:r>
            <a:r>
              <a:rPr lang="ru-RU" sz="1400" dirty="0" smtClean="0"/>
              <a:t> </a:t>
            </a:r>
            <a:r>
              <a:rPr lang="uk-UA" sz="1400" dirty="0"/>
              <a:t>її родина перебралася у Санкт-Петербург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5960" y="1461513"/>
            <a:ext cx="30973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Valeriya\Desktop\наталена\natalena korol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960" y="1628800"/>
            <a:ext cx="2520280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784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142984"/>
          </a:xfrm>
        </p:spPr>
        <p:txBody>
          <a:bodyPr>
            <a:normAutofit/>
          </a:bodyPr>
          <a:lstStyle/>
          <a:p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Театральна кар'єра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5008070" cy="5671532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Наталена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вступає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до </a:t>
            </a:r>
            <a:r>
              <a:rPr lang="ru-RU" sz="1800" b="1" dirty="0" err="1">
                <a:solidFill>
                  <a:schemeClr val="tx1"/>
                </a:solidFill>
              </a:rPr>
              <a:t>французького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Михайлівського</a:t>
            </a:r>
            <a:r>
              <a:rPr lang="ru-RU" sz="1800" b="1" dirty="0">
                <a:solidFill>
                  <a:schemeClr val="tx1"/>
                </a:solidFill>
              </a:rPr>
              <a:t> театру в </a:t>
            </a:r>
            <a:r>
              <a:rPr lang="ru-RU" sz="1800" b="1" dirty="0" err="1">
                <a:solidFill>
                  <a:schemeClr val="tx1"/>
                </a:solidFill>
              </a:rPr>
              <a:t>Петербурзі</a:t>
            </a:r>
            <a:r>
              <a:rPr lang="ru-RU" sz="1800" b="1" dirty="0">
                <a:solidFill>
                  <a:schemeClr val="tx1"/>
                </a:solidFill>
              </a:rPr>
              <a:t>, а </a:t>
            </a:r>
            <a:r>
              <a:rPr lang="ru-RU" sz="1800" b="1" dirty="0" err="1">
                <a:solidFill>
                  <a:schemeClr val="tx1"/>
                </a:solidFill>
              </a:rPr>
              <a:t>згодом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укладає</a:t>
            </a:r>
            <a:r>
              <a:rPr lang="ru-RU" sz="1800" b="1" dirty="0">
                <a:solidFill>
                  <a:schemeClr val="tx1"/>
                </a:solidFill>
              </a:rPr>
              <a:t> контракт з </a:t>
            </a:r>
            <a:r>
              <a:rPr lang="ru-RU" sz="1800" b="1" dirty="0" err="1">
                <a:solidFill>
                  <a:schemeClr val="tx1"/>
                </a:solidFill>
              </a:rPr>
              <a:t>паризьким</a:t>
            </a:r>
            <a:r>
              <a:rPr lang="ru-RU" sz="1800" b="1" dirty="0">
                <a:solidFill>
                  <a:schemeClr val="tx1"/>
                </a:solidFill>
              </a:rPr>
              <a:t> “</a:t>
            </a:r>
            <a:r>
              <a:rPr lang="en-US" sz="1800" b="1" dirty="0">
                <a:solidFill>
                  <a:schemeClr val="tx1"/>
                </a:solidFill>
              </a:rPr>
              <a:t>Theatre </a:t>
            </a:r>
            <a:r>
              <a:rPr lang="en-US" sz="1800" b="1" dirty="0" err="1">
                <a:solidFill>
                  <a:schemeClr val="tx1"/>
                </a:solidFill>
              </a:rPr>
              <a:t>Gymnase</a:t>
            </a:r>
            <a:r>
              <a:rPr lang="en-US" sz="1800" b="1" dirty="0">
                <a:solidFill>
                  <a:schemeClr val="tx1"/>
                </a:solidFill>
              </a:rPr>
              <a:t>”, </a:t>
            </a:r>
            <a:r>
              <a:rPr lang="ru-RU" sz="1800" b="1" dirty="0" err="1">
                <a:solidFill>
                  <a:schemeClr val="tx1"/>
                </a:solidFill>
              </a:rPr>
              <a:t>що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гастролював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тоді</a:t>
            </a:r>
            <a:r>
              <a:rPr lang="ru-RU" sz="1800" b="1" dirty="0">
                <a:solidFill>
                  <a:schemeClr val="tx1"/>
                </a:solidFill>
              </a:rPr>
              <a:t> в </a:t>
            </a:r>
            <a:r>
              <a:rPr lang="ru-RU" sz="1800" b="1" dirty="0" err="1">
                <a:solidFill>
                  <a:schemeClr val="tx1"/>
                </a:solidFill>
              </a:rPr>
              <a:t>столиці</a:t>
            </a:r>
            <a:r>
              <a:rPr lang="ru-RU" sz="1800" b="1" dirty="0">
                <a:solidFill>
                  <a:schemeClr val="tx1"/>
                </a:solidFill>
              </a:rPr>
              <a:t>. </a:t>
            </a:r>
            <a:r>
              <a:rPr lang="ru-RU" sz="1800" b="1" dirty="0" err="1">
                <a:solidFill>
                  <a:schemeClr val="tx1"/>
                </a:solidFill>
              </a:rPr>
              <a:t>Незважаючи</a:t>
            </a:r>
            <a:r>
              <a:rPr lang="ru-RU" sz="1800" b="1" dirty="0">
                <a:solidFill>
                  <a:schemeClr val="tx1"/>
                </a:solidFill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</a:rPr>
              <a:t>успіх</a:t>
            </a:r>
            <a:r>
              <a:rPr lang="ru-RU" sz="1800" b="1" dirty="0">
                <a:solidFill>
                  <a:schemeClr val="tx1"/>
                </a:solidFill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</a:rPr>
              <a:t>сцені</a:t>
            </a:r>
            <a:r>
              <a:rPr lang="ru-RU" sz="1800" b="1" dirty="0">
                <a:solidFill>
                  <a:schemeClr val="tx1"/>
                </a:solidFill>
              </a:rPr>
              <a:t>, театральна </a:t>
            </a:r>
            <a:r>
              <a:rPr lang="ru-RU" sz="1800" b="1" dirty="0" err="1">
                <a:solidFill>
                  <a:schemeClr val="tx1"/>
                </a:solidFill>
              </a:rPr>
              <a:t>кар'єра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Наталени</a:t>
            </a:r>
            <a:r>
              <a:rPr lang="ru-RU" sz="1800" b="1" dirty="0">
                <a:solidFill>
                  <a:schemeClr val="tx1"/>
                </a:solidFill>
              </a:rPr>
              <a:t> не </a:t>
            </a:r>
            <a:r>
              <a:rPr lang="ru-RU" sz="1800" b="1" dirty="0" err="1">
                <a:solidFill>
                  <a:schemeClr val="tx1"/>
                </a:solidFill>
              </a:rPr>
              <a:t>вдалася</a:t>
            </a:r>
            <a:r>
              <a:rPr lang="ru-RU" sz="1800" b="1" dirty="0">
                <a:solidFill>
                  <a:schemeClr val="tx1"/>
                </a:solidFill>
              </a:rPr>
              <a:t> через </a:t>
            </a:r>
            <a:r>
              <a:rPr lang="ru-RU" sz="1800" b="1" dirty="0" err="1">
                <a:solidFill>
                  <a:schemeClr val="tx1"/>
                </a:solidFill>
              </a:rPr>
              <a:t>слабке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здоров'я</a:t>
            </a:r>
            <a:r>
              <a:rPr lang="ru-RU" sz="1800" b="1" dirty="0">
                <a:solidFill>
                  <a:schemeClr val="tx1"/>
                </a:solidFill>
              </a:rPr>
              <a:t>. Вона </a:t>
            </a:r>
            <a:r>
              <a:rPr lang="ru-RU" sz="1800" b="1" dirty="0" err="1">
                <a:solidFill>
                  <a:schemeClr val="tx1"/>
                </a:solidFill>
              </a:rPr>
              <a:t>залишає</a:t>
            </a:r>
            <a:r>
              <a:rPr lang="ru-RU" sz="1800" b="1" dirty="0">
                <a:solidFill>
                  <a:schemeClr val="tx1"/>
                </a:solidFill>
              </a:rPr>
              <a:t> театр, </a:t>
            </a:r>
            <a:r>
              <a:rPr lang="ru-RU" sz="1800" b="1" dirty="0" err="1">
                <a:solidFill>
                  <a:schemeClr val="tx1"/>
                </a:solidFill>
              </a:rPr>
              <a:t>лікується</a:t>
            </a:r>
            <a:r>
              <a:rPr lang="ru-RU" sz="1800" b="1" dirty="0">
                <a:solidFill>
                  <a:schemeClr val="tx1"/>
                </a:solidFill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</a:rPr>
              <a:t>Закавказзі</a:t>
            </a:r>
            <a:r>
              <a:rPr lang="ru-RU" sz="1800" b="1" dirty="0">
                <a:solidFill>
                  <a:schemeClr val="tx1"/>
                </a:solidFill>
              </a:rPr>
              <a:t>, а </a:t>
            </a:r>
            <a:r>
              <a:rPr lang="ru-RU" sz="1800" b="1" dirty="0" err="1">
                <a:solidFill>
                  <a:schemeClr val="tx1"/>
                </a:solidFill>
              </a:rPr>
              <a:t>потім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виїжджає</a:t>
            </a:r>
            <a:r>
              <a:rPr lang="ru-RU" sz="1800" b="1" dirty="0">
                <a:solidFill>
                  <a:schemeClr val="tx1"/>
                </a:solidFill>
              </a:rPr>
              <a:t> в </a:t>
            </a:r>
            <a:r>
              <a:rPr lang="ru-RU" sz="1800" b="1" dirty="0" err="1">
                <a:solidFill>
                  <a:schemeClr val="tx1"/>
                </a:solidFill>
              </a:rPr>
              <a:t>Західну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Європу</a:t>
            </a:r>
            <a:r>
              <a:rPr lang="ru-RU" sz="1800" b="1" dirty="0">
                <a:solidFill>
                  <a:schemeClr val="tx1"/>
                </a:solidFill>
              </a:rPr>
              <a:t>, де </a:t>
            </a:r>
            <a:r>
              <a:rPr lang="ru-RU" sz="1800" b="1" dirty="0" err="1">
                <a:solidFill>
                  <a:schemeClr val="tx1"/>
                </a:solidFill>
              </a:rPr>
              <a:t>продовжує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лікування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займається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улюбленою</a:t>
            </a:r>
            <a:r>
              <a:rPr lang="ru-RU" sz="1800" b="1" dirty="0">
                <a:solidFill>
                  <a:schemeClr val="tx1"/>
                </a:solidFill>
              </a:rPr>
              <a:t> справою — </a:t>
            </a:r>
            <a:r>
              <a:rPr lang="ru-RU" sz="1800" b="1" dirty="0" err="1">
                <a:solidFill>
                  <a:schemeClr val="tx1"/>
                </a:solidFill>
              </a:rPr>
              <a:t>мистецтвом</a:t>
            </a:r>
            <a:r>
              <a:rPr lang="ru-RU" sz="1800" b="1" dirty="0">
                <a:solidFill>
                  <a:schemeClr val="tx1"/>
                </a:solidFill>
              </a:rPr>
              <a:t> і </a:t>
            </a:r>
            <a:r>
              <a:rPr lang="ru-RU" sz="1800" b="1" dirty="0" err="1">
                <a:solidFill>
                  <a:schemeClr val="tx1"/>
                </a:solidFill>
              </a:rPr>
              <a:t>археологією</a:t>
            </a:r>
            <a:r>
              <a:rPr lang="ru-RU" sz="1800" b="1" dirty="0">
                <a:solidFill>
                  <a:schemeClr val="tx1"/>
                </a:solidFill>
              </a:rPr>
              <a:t>. </a:t>
            </a:r>
            <a:r>
              <a:rPr lang="ru-RU" sz="1800" b="1" dirty="0" err="1">
                <a:solidFill>
                  <a:schemeClr val="tx1"/>
                </a:solidFill>
              </a:rPr>
              <a:t>Ці</a:t>
            </a:r>
            <a:r>
              <a:rPr lang="ru-RU" sz="1800" b="1" dirty="0">
                <a:solidFill>
                  <a:schemeClr val="tx1"/>
                </a:solidFill>
              </a:rPr>
              <a:t> роки </a:t>
            </a:r>
            <a:r>
              <a:rPr lang="ru-RU" sz="1800" b="1" dirty="0" err="1">
                <a:solidFill>
                  <a:schemeClr val="tx1"/>
                </a:solidFill>
              </a:rPr>
              <a:t>були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чи</a:t>
            </a:r>
            <a:r>
              <a:rPr lang="ru-RU" sz="1800" b="1" dirty="0">
                <a:solidFill>
                  <a:schemeClr val="tx1"/>
                </a:solidFill>
              </a:rPr>
              <a:t> не </a:t>
            </a:r>
            <a:r>
              <a:rPr lang="ru-RU" sz="1800" b="1" dirty="0" err="1">
                <a:solidFill>
                  <a:schemeClr val="tx1"/>
                </a:solidFill>
              </a:rPr>
              <a:t>найкращими</a:t>
            </a:r>
            <a:r>
              <a:rPr lang="ru-RU" sz="1800" b="1" dirty="0">
                <a:solidFill>
                  <a:schemeClr val="tx1"/>
                </a:solidFill>
              </a:rPr>
              <a:t> в </a:t>
            </a:r>
            <a:r>
              <a:rPr lang="ru-RU" sz="1800" b="1" dirty="0" err="1">
                <a:solidFill>
                  <a:schemeClr val="tx1"/>
                </a:solidFill>
              </a:rPr>
              <a:t>її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сповненому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тривог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житті</a:t>
            </a:r>
            <a:r>
              <a:rPr lang="ru-RU" sz="1800" b="1" dirty="0">
                <a:solidFill>
                  <a:schemeClr val="tx1"/>
                </a:solidFill>
              </a:rPr>
              <a:t>. Вона </a:t>
            </a:r>
            <a:r>
              <a:rPr lang="ru-RU" sz="1800" b="1" dirty="0" err="1">
                <a:solidFill>
                  <a:schemeClr val="tx1"/>
                </a:solidFill>
              </a:rPr>
              <a:t>побувала</a:t>
            </a:r>
            <a:r>
              <a:rPr lang="ru-RU" sz="1800" b="1" dirty="0">
                <a:solidFill>
                  <a:schemeClr val="tx1"/>
                </a:solidFill>
              </a:rPr>
              <a:t> в </a:t>
            </a:r>
            <a:r>
              <a:rPr lang="ru-RU" sz="1800" b="1" dirty="0" err="1">
                <a:solidFill>
                  <a:schemeClr val="tx1"/>
                </a:solidFill>
              </a:rPr>
              <a:t>Іспанії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Франції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Італії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країнах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Близького</a:t>
            </a:r>
            <a:r>
              <a:rPr lang="ru-RU" sz="1800" b="1" dirty="0">
                <a:solidFill>
                  <a:schemeClr val="tx1"/>
                </a:solidFill>
              </a:rPr>
              <a:t> Сходу, </a:t>
            </a:r>
            <a:r>
              <a:rPr lang="ru-RU" sz="1800" b="1" dirty="0" err="1">
                <a:solidFill>
                  <a:schemeClr val="tx1"/>
                </a:solidFill>
              </a:rPr>
              <a:t>знову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виступила</a:t>
            </a:r>
            <a:r>
              <a:rPr lang="ru-RU" sz="1800" b="1" dirty="0">
                <a:solidFill>
                  <a:schemeClr val="tx1"/>
                </a:solidFill>
              </a:rPr>
              <a:t> в </a:t>
            </a:r>
            <a:r>
              <a:rPr lang="ru-RU" sz="1800" b="1" dirty="0" err="1">
                <a:solidFill>
                  <a:schemeClr val="tx1"/>
                </a:solidFill>
              </a:rPr>
              <a:t>оперних</a:t>
            </a:r>
            <a:r>
              <a:rPr lang="ru-RU" sz="1800" b="1" dirty="0">
                <a:solidFill>
                  <a:schemeClr val="tx1"/>
                </a:solidFill>
              </a:rPr>
              <a:t> театрах Парижа і </a:t>
            </a:r>
            <a:r>
              <a:rPr lang="ru-RU" sz="1800" b="1" dirty="0" err="1">
                <a:solidFill>
                  <a:schemeClr val="tx1"/>
                </a:solidFill>
              </a:rPr>
              <a:t>Венеції</a:t>
            </a:r>
            <a:r>
              <a:rPr lang="ru-RU" sz="1800" b="1" dirty="0">
                <a:solidFill>
                  <a:schemeClr val="tx1"/>
                </a:solidFill>
              </a:rPr>
              <a:t> (</a:t>
            </a:r>
            <a:r>
              <a:rPr lang="ru-RU" sz="1800" b="1" dirty="0" err="1">
                <a:solidFill>
                  <a:schemeClr val="tx1"/>
                </a:solidFill>
              </a:rPr>
              <a:t>співала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партію</a:t>
            </a:r>
            <a:r>
              <a:rPr lang="ru-RU" sz="1800" b="1" dirty="0">
                <a:solidFill>
                  <a:schemeClr val="tx1"/>
                </a:solidFill>
              </a:rPr>
              <a:t> Кармен в </a:t>
            </a:r>
            <a:r>
              <a:rPr lang="ru-RU" sz="1800" b="1" dirty="0" err="1">
                <a:solidFill>
                  <a:schemeClr val="tx1"/>
                </a:solidFill>
              </a:rPr>
              <a:t>опері</a:t>
            </a:r>
            <a:r>
              <a:rPr lang="ru-RU" sz="1800" b="1" dirty="0">
                <a:solidFill>
                  <a:schemeClr val="tx1"/>
                </a:solidFill>
              </a:rPr>
              <a:t> Ж. </a:t>
            </a:r>
            <a:r>
              <a:rPr lang="ru-RU" sz="1800" b="1" dirty="0" err="1">
                <a:solidFill>
                  <a:schemeClr val="tx1"/>
                </a:solidFill>
              </a:rPr>
              <a:t>Бізе</a:t>
            </a:r>
            <a:r>
              <a:rPr lang="ru-RU" sz="1800" b="1" dirty="0">
                <a:solidFill>
                  <a:schemeClr val="tx1"/>
                </a:solidFill>
              </a:rPr>
              <a:t>), взяла участь в </a:t>
            </a:r>
            <a:r>
              <a:rPr lang="ru-RU" sz="1800" b="1" dirty="0" err="1">
                <a:solidFill>
                  <a:schemeClr val="tx1"/>
                </a:solidFill>
              </a:rPr>
              <a:t>археологічних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розкопках</a:t>
            </a:r>
            <a:r>
              <a:rPr lang="ru-RU" sz="1800" b="1" dirty="0">
                <a:solidFill>
                  <a:schemeClr val="tx1"/>
                </a:solidFill>
              </a:rPr>
              <a:t> Помпей і в </a:t>
            </a:r>
            <a:r>
              <a:rPr lang="ru-RU" sz="1800" b="1" dirty="0" err="1">
                <a:solidFill>
                  <a:schemeClr val="tx1"/>
                </a:solidFill>
              </a:rPr>
              <a:t>Єгипті</a:t>
            </a:r>
            <a:r>
              <a:rPr lang="ru-RU" sz="1800" b="1" dirty="0">
                <a:solidFill>
                  <a:schemeClr val="tx1"/>
                </a:solidFill>
              </a:rPr>
              <a:t>, з 1909р. почала </a:t>
            </a:r>
            <a:r>
              <a:rPr lang="ru-RU" sz="1800" b="1" dirty="0" err="1">
                <a:solidFill>
                  <a:schemeClr val="tx1"/>
                </a:solidFill>
              </a:rPr>
              <a:t>системачно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виступати</a:t>
            </a:r>
            <a:r>
              <a:rPr lang="ru-RU" sz="1800" b="1" dirty="0">
                <a:solidFill>
                  <a:schemeClr val="tx1"/>
                </a:solidFill>
              </a:rPr>
              <a:t> з </a:t>
            </a:r>
            <a:r>
              <a:rPr lang="ru-RU" sz="1800" b="1" dirty="0" err="1">
                <a:solidFill>
                  <a:schemeClr val="tx1"/>
                </a:solidFill>
              </a:rPr>
              <a:t>художніми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творами</a:t>
            </a:r>
            <a:r>
              <a:rPr lang="ru-RU" sz="1800" b="1" dirty="0">
                <a:solidFill>
                  <a:schemeClr val="tx1"/>
                </a:solidFill>
              </a:rPr>
              <a:t> і </a:t>
            </a:r>
            <a:r>
              <a:rPr lang="ru-RU" sz="1800" b="1" dirty="0" err="1">
                <a:solidFill>
                  <a:schemeClr val="tx1"/>
                </a:solidFill>
              </a:rPr>
              <a:t>науковими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статтями</a:t>
            </a:r>
            <a:r>
              <a:rPr lang="ru-RU" sz="1800" b="1" dirty="0">
                <a:solidFill>
                  <a:schemeClr val="tx1"/>
                </a:solidFill>
              </a:rPr>
              <a:t> у </a:t>
            </a:r>
            <a:r>
              <a:rPr lang="ru-RU" sz="1800" b="1" dirty="0" err="1">
                <a:solidFill>
                  <a:schemeClr val="tx1"/>
                </a:solidFill>
              </a:rPr>
              <a:t>французьких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літературних</a:t>
            </a:r>
            <a:r>
              <a:rPr lang="ru-RU" sz="1800" b="1" dirty="0">
                <a:solidFill>
                  <a:schemeClr val="tx1"/>
                </a:solidFill>
              </a:rPr>
              <a:t> і </a:t>
            </a:r>
            <a:r>
              <a:rPr lang="ru-RU" sz="1800" b="1" dirty="0" err="1">
                <a:solidFill>
                  <a:schemeClr val="tx1"/>
                </a:solidFill>
              </a:rPr>
              <a:t>наукових</a:t>
            </a:r>
            <a:r>
              <a:rPr lang="ru-RU" sz="1800" b="1" dirty="0">
                <a:solidFill>
                  <a:schemeClr val="tx1"/>
                </a:solidFill>
              </a:rPr>
              <a:t> журналах</a:t>
            </a:r>
            <a:r>
              <a:rPr lang="ru-RU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9416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 під час війни…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6400800" cy="48965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Перша </a:t>
            </a:r>
            <a:r>
              <a:rPr lang="ru-RU" dirty="0" err="1">
                <a:solidFill>
                  <a:schemeClr val="tx1"/>
                </a:solidFill>
              </a:rPr>
              <a:t>світова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війна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застає</a:t>
            </a:r>
            <a:r>
              <a:rPr lang="ru-RU" dirty="0">
                <a:solidFill>
                  <a:schemeClr val="tx1"/>
                </a:solidFill>
              </a:rPr>
              <a:t> Н. Королеву в </a:t>
            </a:r>
            <a:r>
              <a:rPr lang="ru-RU" dirty="0" err="1">
                <a:solidFill>
                  <a:schemeClr val="tx1"/>
                </a:solidFill>
              </a:rPr>
              <a:t>Києві</a:t>
            </a:r>
            <a:r>
              <a:rPr lang="ru-RU" dirty="0">
                <a:solidFill>
                  <a:schemeClr val="tx1"/>
                </a:solidFill>
              </a:rPr>
              <a:t>: вона </a:t>
            </a:r>
            <a:r>
              <a:rPr lang="ru-RU" dirty="0" err="1">
                <a:solidFill>
                  <a:schemeClr val="tx1"/>
                </a:solidFill>
              </a:rPr>
              <a:t>приїхала</a:t>
            </a:r>
            <a:r>
              <a:rPr lang="ru-RU" dirty="0">
                <a:solidFill>
                  <a:schemeClr val="tx1"/>
                </a:solidFill>
              </a:rPr>
              <a:t> до хворого батька,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невдовзі</a:t>
            </a:r>
            <a:r>
              <a:rPr lang="ru-RU" dirty="0">
                <a:solidFill>
                  <a:schemeClr val="tx1"/>
                </a:solidFill>
              </a:rPr>
              <a:t> й помер. Тут за нею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встановлено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поліційний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нагляд</a:t>
            </a:r>
            <a:r>
              <a:rPr lang="ru-RU" dirty="0">
                <a:solidFill>
                  <a:schemeClr val="tx1"/>
                </a:solidFill>
              </a:rPr>
              <a:t>, на </a:t>
            </a:r>
            <a:r>
              <a:rPr lang="ru-RU" dirty="0" err="1">
                <a:solidFill>
                  <a:schemeClr val="tx1"/>
                </a:solidFill>
              </a:rPr>
              <a:t>квартирі</a:t>
            </a:r>
            <a:r>
              <a:rPr lang="ru-RU" dirty="0">
                <a:solidFill>
                  <a:schemeClr val="tx1"/>
                </a:solidFill>
              </a:rPr>
              <a:t> вчинено </a:t>
            </a:r>
            <a:r>
              <a:rPr lang="ru-RU" dirty="0" err="1">
                <a:solidFill>
                  <a:schemeClr val="tx1"/>
                </a:solidFill>
              </a:rPr>
              <a:t>обшук</a:t>
            </a:r>
            <a:r>
              <a:rPr lang="ru-RU" dirty="0">
                <a:solidFill>
                  <a:schemeClr val="tx1"/>
                </a:solidFill>
              </a:rPr>
              <a:t>. Не </a:t>
            </a:r>
            <a:r>
              <a:rPr lang="ru-RU" dirty="0" err="1">
                <a:solidFill>
                  <a:schemeClr val="tx1"/>
                </a:solidFill>
              </a:rPr>
              <a:t>маючи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змоги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виїхати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кордони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закрито</a:t>
            </a:r>
            <a:r>
              <a:rPr lang="ru-RU" dirty="0">
                <a:solidFill>
                  <a:schemeClr val="tx1"/>
                </a:solidFill>
              </a:rPr>
              <a:t>), вона (через </a:t>
            </a:r>
            <a:r>
              <a:rPr lang="ru-RU" dirty="0" err="1">
                <a:solidFill>
                  <a:schemeClr val="tx1"/>
                </a:solidFill>
              </a:rPr>
              <a:t>товариство</a:t>
            </a:r>
            <a:r>
              <a:rPr lang="ru-RU" dirty="0">
                <a:solidFill>
                  <a:schemeClr val="tx1"/>
                </a:solidFill>
              </a:rPr>
              <a:t> Червоного </a:t>
            </a:r>
            <a:r>
              <a:rPr lang="ru-RU" dirty="0" err="1">
                <a:solidFill>
                  <a:schemeClr val="tx1"/>
                </a:solidFill>
              </a:rPr>
              <a:t>Хреста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стає</a:t>
            </a:r>
            <a:r>
              <a:rPr lang="ru-RU" dirty="0">
                <a:solidFill>
                  <a:schemeClr val="tx1"/>
                </a:solidFill>
              </a:rPr>
              <a:t> сестрою </a:t>
            </a:r>
            <a:r>
              <a:rPr lang="ru-RU" dirty="0" err="1">
                <a:solidFill>
                  <a:schemeClr val="tx1"/>
                </a:solidFill>
              </a:rPr>
              <a:t>милосердя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російській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армії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Майже</a:t>
            </a:r>
            <a:r>
              <a:rPr lang="ru-RU" dirty="0">
                <a:solidFill>
                  <a:schemeClr val="tx1"/>
                </a:solidFill>
              </a:rPr>
              <a:t> три роки </a:t>
            </a:r>
            <a:r>
              <a:rPr lang="ru-RU" dirty="0" err="1">
                <a:solidFill>
                  <a:schemeClr val="tx1"/>
                </a:solidFill>
              </a:rPr>
              <a:t>пробула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Наталена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війні</a:t>
            </a:r>
            <a:r>
              <a:rPr lang="ru-RU" dirty="0">
                <a:solidFill>
                  <a:schemeClr val="tx1"/>
                </a:solidFill>
              </a:rPr>
              <a:t>, одержала </a:t>
            </a:r>
            <a:r>
              <a:rPr lang="ru-RU" dirty="0" err="1">
                <a:solidFill>
                  <a:schemeClr val="tx1"/>
                </a:solidFill>
              </a:rPr>
              <a:t>солдатський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хрест</a:t>
            </a:r>
            <a:r>
              <a:rPr lang="ru-RU" dirty="0">
                <a:solidFill>
                  <a:schemeClr val="tx1"/>
                </a:solidFill>
              </a:rPr>
              <a:t> “За храбрость”, три </a:t>
            </a:r>
            <a:r>
              <a:rPr lang="ru-RU" dirty="0" err="1">
                <a:solidFill>
                  <a:schemeClr val="tx1"/>
                </a:solidFill>
              </a:rPr>
              <a:t>поранення</a:t>
            </a:r>
            <a:r>
              <a:rPr lang="ru-RU" dirty="0">
                <a:solidFill>
                  <a:schemeClr val="tx1"/>
                </a:solidFill>
              </a:rPr>
              <a:t>, тиф і </a:t>
            </a:r>
            <a:r>
              <a:rPr lang="ru-RU" dirty="0" err="1">
                <a:solidFill>
                  <a:schemeClr val="tx1"/>
                </a:solidFill>
              </a:rPr>
              <a:t>кілька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запалень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легенів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Пізніше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письменниця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згадувала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хрест</a:t>
            </a:r>
            <a:r>
              <a:rPr lang="ru-RU" dirty="0">
                <a:solidFill>
                  <a:schemeClr val="tx1"/>
                </a:solidFill>
              </a:rPr>
              <a:t> “За храбрость” </a:t>
            </a:r>
            <a:r>
              <a:rPr lang="ru-RU" dirty="0" err="1">
                <a:solidFill>
                  <a:schemeClr val="tx1"/>
                </a:solidFill>
              </a:rPr>
              <a:t>їй</a:t>
            </a:r>
            <a:r>
              <a:rPr lang="ru-RU" dirty="0">
                <a:solidFill>
                  <a:schemeClr val="tx1"/>
                </a:solidFill>
              </a:rPr>
              <a:t> дали </a:t>
            </a:r>
            <a:r>
              <a:rPr lang="ru-RU" dirty="0" err="1">
                <a:solidFill>
                  <a:schemeClr val="tx1"/>
                </a:solidFill>
              </a:rPr>
              <a:t>тільки</a:t>
            </a:r>
            <a:r>
              <a:rPr lang="ru-RU" dirty="0">
                <a:solidFill>
                  <a:schemeClr val="tx1"/>
                </a:solidFill>
              </a:rPr>
              <a:t> за те,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ворожого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обстрілу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залишилася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пораненими</a:t>
            </a:r>
            <a:r>
              <a:rPr lang="ru-RU" dirty="0">
                <a:solidFill>
                  <a:schemeClr val="tx1"/>
                </a:solidFill>
              </a:rPr>
              <a:t> вояками, </a:t>
            </a:r>
            <a:r>
              <a:rPr lang="ru-RU" dirty="0" err="1">
                <a:solidFill>
                  <a:schemeClr val="tx1"/>
                </a:solidFill>
              </a:rPr>
              <a:t>виконавши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звичайний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обов'язок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8013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-1764704" y="3933056"/>
            <a:ext cx="936104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6400800" cy="4874096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err="1">
                <a:solidFill>
                  <a:srgbClr val="002060"/>
                </a:solidFill>
              </a:rPr>
              <a:t>Приїхавши</a:t>
            </a:r>
            <a:r>
              <a:rPr lang="ru-RU" b="1" i="1" dirty="0">
                <a:solidFill>
                  <a:srgbClr val="002060"/>
                </a:solidFill>
              </a:rPr>
              <a:t> з </a:t>
            </a:r>
            <a:r>
              <a:rPr lang="ru-RU" b="1" i="1" dirty="0" err="1">
                <a:solidFill>
                  <a:srgbClr val="002060"/>
                </a:solidFill>
              </a:rPr>
              <a:t>Києва</a:t>
            </a:r>
            <a:r>
              <a:rPr lang="ru-RU" b="1" i="1" dirty="0">
                <a:solidFill>
                  <a:srgbClr val="002060"/>
                </a:solidFill>
              </a:rPr>
              <a:t> до Праги, Н. Королева на </a:t>
            </a:r>
            <a:r>
              <a:rPr lang="ru-RU" b="1" i="1" dirty="0" err="1">
                <a:solidFill>
                  <a:srgbClr val="002060"/>
                </a:solidFill>
              </a:rPr>
              <a:t>замовлення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міністерства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освіти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уклала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невеличкий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шкільний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чесько-український</a:t>
            </a:r>
            <a:r>
              <a:rPr lang="ru-RU" b="1" i="1" dirty="0">
                <a:solidFill>
                  <a:srgbClr val="002060"/>
                </a:solidFill>
              </a:rPr>
              <a:t> словник, </a:t>
            </a:r>
            <a:r>
              <a:rPr lang="ru-RU" b="1" i="1" dirty="0" err="1">
                <a:solidFill>
                  <a:srgbClr val="002060"/>
                </a:solidFill>
              </a:rPr>
              <a:t>який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вийшов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під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редакцією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професора</a:t>
            </a:r>
            <a:r>
              <a:rPr lang="ru-RU" b="1" i="1" dirty="0">
                <a:solidFill>
                  <a:srgbClr val="002060"/>
                </a:solidFill>
              </a:rPr>
              <a:t> С. </a:t>
            </a:r>
            <a:r>
              <a:rPr lang="ru-RU" b="1" i="1" dirty="0" err="1">
                <a:solidFill>
                  <a:srgbClr val="002060"/>
                </a:solidFill>
              </a:rPr>
              <a:t>Смаль-Стоцького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Пізніше</a:t>
            </a:r>
            <a:r>
              <a:rPr lang="ru-RU" b="1" i="1" dirty="0">
                <a:solidFill>
                  <a:srgbClr val="002060"/>
                </a:solidFill>
              </a:rPr>
              <a:t> — великий (</a:t>
            </a:r>
            <a:r>
              <a:rPr lang="ru-RU" b="1" i="1" dirty="0" err="1">
                <a:solidFill>
                  <a:srgbClr val="002060"/>
                </a:solidFill>
              </a:rPr>
              <a:t>понад</a:t>
            </a:r>
            <a:r>
              <a:rPr lang="ru-RU" b="1" i="1" dirty="0">
                <a:solidFill>
                  <a:srgbClr val="002060"/>
                </a:solidFill>
              </a:rPr>
              <a:t> 30 </a:t>
            </a:r>
            <a:r>
              <a:rPr lang="ru-RU" b="1" i="1" dirty="0" err="1">
                <a:solidFill>
                  <a:srgbClr val="002060"/>
                </a:solidFill>
              </a:rPr>
              <a:t>арк</a:t>
            </a:r>
            <a:r>
              <a:rPr lang="ru-RU" b="1" i="1" dirty="0">
                <a:solidFill>
                  <a:srgbClr val="002060"/>
                </a:solidFill>
              </a:rPr>
              <a:t>.) </a:t>
            </a:r>
            <a:r>
              <a:rPr lang="ru-RU" b="1" i="1" dirty="0" err="1">
                <a:solidFill>
                  <a:srgbClr val="002060"/>
                </a:solidFill>
              </a:rPr>
              <a:t>французько-український</a:t>
            </a:r>
            <a:r>
              <a:rPr lang="ru-RU" b="1" i="1" dirty="0">
                <a:solidFill>
                  <a:srgbClr val="002060"/>
                </a:solidFill>
              </a:rPr>
              <a:t> словник (</a:t>
            </a:r>
            <a:r>
              <a:rPr lang="ru-RU" b="1" i="1" dirty="0" err="1">
                <a:solidFill>
                  <a:srgbClr val="002060"/>
                </a:solidFill>
              </a:rPr>
              <a:t>залишився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недрукованим</a:t>
            </a:r>
            <a:r>
              <a:rPr lang="ru-RU" b="1" i="1" dirty="0">
                <a:solidFill>
                  <a:srgbClr val="002060"/>
                </a:solidFill>
              </a:rPr>
              <a:t>). </a:t>
            </a:r>
            <a:r>
              <a:rPr lang="ru-RU" b="1" i="1" dirty="0" err="1">
                <a:solidFill>
                  <a:srgbClr val="002060"/>
                </a:solidFill>
              </a:rPr>
              <a:t>Писати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художні</a:t>
            </a:r>
            <a:r>
              <a:rPr lang="ru-RU" b="1" i="1" dirty="0">
                <a:solidFill>
                  <a:srgbClr val="002060"/>
                </a:solidFill>
              </a:rPr>
              <a:t> твори </a:t>
            </a:r>
            <a:r>
              <a:rPr lang="ru-RU" b="1" i="1" dirty="0" err="1">
                <a:solidFill>
                  <a:srgbClr val="002060"/>
                </a:solidFill>
              </a:rPr>
              <a:t>українською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мовою</a:t>
            </a:r>
            <a:r>
              <a:rPr lang="ru-RU" b="1" i="1" dirty="0">
                <a:solidFill>
                  <a:srgbClr val="002060"/>
                </a:solidFill>
              </a:rPr>
              <a:t> почала з 1919р. за </a:t>
            </a:r>
            <a:r>
              <a:rPr lang="ru-RU" b="1" i="1" dirty="0" err="1">
                <a:solidFill>
                  <a:srgbClr val="002060"/>
                </a:solidFill>
              </a:rPr>
              <a:t>порадою</a:t>
            </a:r>
            <a:r>
              <a:rPr lang="ru-RU" b="1" i="1" dirty="0">
                <a:solidFill>
                  <a:srgbClr val="002060"/>
                </a:solidFill>
              </a:rPr>
              <a:t> В. </a:t>
            </a:r>
            <a:r>
              <a:rPr lang="ru-RU" b="1" i="1" dirty="0" err="1">
                <a:solidFill>
                  <a:srgbClr val="002060"/>
                </a:solidFill>
              </a:rPr>
              <a:t>Короліва</a:t>
            </a:r>
            <a:r>
              <a:rPr lang="ru-RU" b="1" i="1" dirty="0">
                <a:solidFill>
                  <a:srgbClr val="002060"/>
                </a:solidFill>
              </a:rPr>
              <a:t>-Старого. Перше </a:t>
            </a:r>
            <a:r>
              <a:rPr lang="ru-RU" b="1" i="1" dirty="0" err="1">
                <a:solidFill>
                  <a:srgbClr val="002060"/>
                </a:solidFill>
              </a:rPr>
              <a:t>оповідання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українською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мовою</a:t>
            </a:r>
            <a:r>
              <a:rPr lang="ru-RU" b="1" i="1" dirty="0">
                <a:solidFill>
                  <a:srgbClr val="002060"/>
                </a:solidFill>
              </a:rPr>
              <a:t> “</a:t>
            </a:r>
            <a:r>
              <a:rPr lang="ru-RU" b="1" i="1" dirty="0" err="1">
                <a:solidFill>
                  <a:srgbClr val="002060"/>
                </a:solidFill>
              </a:rPr>
              <a:t>Гріх</a:t>
            </a:r>
            <a:r>
              <a:rPr lang="ru-RU" b="1" i="1" dirty="0">
                <a:solidFill>
                  <a:srgbClr val="002060"/>
                </a:solidFill>
              </a:rPr>
              <a:t> (З </a:t>
            </a:r>
            <a:r>
              <a:rPr lang="ru-RU" b="1" i="1" dirty="0" err="1">
                <a:solidFill>
                  <a:srgbClr val="002060"/>
                </a:solidFill>
              </a:rPr>
              <a:t>пам'ятної</a:t>
            </a:r>
            <a:r>
              <a:rPr lang="ru-RU" b="1" i="1" dirty="0">
                <a:solidFill>
                  <a:srgbClr val="002060"/>
                </a:solidFill>
              </a:rPr>
              <a:t> книжки)” </a:t>
            </a:r>
            <a:r>
              <a:rPr lang="ru-RU" b="1" i="1" dirty="0" err="1">
                <a:solidFill>
                  <a:srgbClr val="002060"/>
                </a:solidFill>
              </a:rPr>
              <a:t>було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надруковано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віденському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українському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тижневику</a:t>
            </a:r>
            <a:r>
              <a:rPr lang="ru-RU" b="1" i="1" dirty="0">
                <a:solidFill>
                  <a:srgbClr val="002060"/>
                </a:solidFill>
              </a:rPr>
              <a:t> “Воля” 15 </a:t>
            </a:r>
            <a:r>
              <a:rPr lang="ru-RU" b="1" i="1" dirty="0" err="1">
                <a:solidFill>
                  <a:srgbClr val="002060"/>
                </a:solidFill>
              </a:rPr>
              <a:t>січня</a:t>
            </a:r>
            <a:r>
              <a:rPr lang="ru-RU" b="1" i="1" dirty="0">
                <a:solidFill>
                  <a:srgbClr val="002060"/>
                </a:solidFill>
              </a:rPr>
              <a:t> 1921р. за </a:t>
            </a:r>
            <a:r>
              <a:rPr lang="ru-RU" b="1" i="1" dirty="0" err="1">
                <a:solidFill>
                  <a:srgbClr val="002060"/>
                </a:solidFill>
              </a:rPr>
              <a:t>підписом</a:t>
            </a:r>
            <a:r>
              <a:rPr lang="ru-RU" b="1" i="1" dirty="0">
                <a:solidFill>
                  <a:srgbClr val="002060"/>
                </a:solidFill>
              </a:rPr>
              <a:t> “Н. </a:t>
            </a:r>
            <a:r>
              <a:rPr lang="ru-RU" b="1" i="1" dirty="0" err="1">
                <a:solidFill>
                  <a:srgbClr val="002060"/>
                </a:solidFill>
              </a:rPr>
              <a:t>Ковалівська-Короліва</a:t>
            </a:r>
            <a:r>
              <a:rPr lang="ru-RU" b="1" i="1" dirty="0">
                <a:solidFill>
                  <a:srgbClr val="002060"/>
                </a:solidFill>
              </a:rPr>
              <a:t>”. З того часу </a:t>
            </a:r>
            <a:r>
              <a:rPr lang="ru-RU" b="1" i="1" dirty="0" err="1">
                <a:solidFill>
                  <a:srgbClr val="002060"/>
                </a:solidFill>
              </a:rPr>
              <a:t>понад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двадцять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років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усі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західноукраїнські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буковинські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закарпатські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українські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журнали</a:t>
            </a:r>
            <a:r>
              <a:rPr lang="ru-RU" b="1" i="1" dirty="0">
                <a:solidFill>
                  <a:srgbClr val="002060"/>
                </a:solidFill>
              </a:rPr>
              <a:t>, а </a:t>
            </a:r>
            <a:r>
              <a:rPr lang="ru-RU" b="1" i="1" dirty="0" err="1">
                <a:solidFill>
                  <a:srgbClr val="002060"/>
                </a:solidFill>
              </a:rPr>
              <a:t>також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журнали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виходили</a:t>
            </a:r>
            <a:r>
              <a:rPr lang="ru-RU" b="1" i="1" dirty="0">
                <a:solidFill>
                  <a:srgbClr val="002060"/>
                </a:solidFill>
              </a:rPr>
              <a:t> в </a:t>
            </a:r>
            <a:r>
              <a:rPr lang="ru-RU" b="1" i="1" dirty="0" err="1">
                <a:solidFill>
                  <a:srgbClr val="002060"/>
                </a:solidFill>
              </a:rPr>
              <a:t>Чехо-Словаччині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вміщували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її</a:t>
            </a:r>
            <a:r>
              <a:rPr lang="ru-RU" b="1" i="1" dirty="0">
                <a:solidFill>
                  <a:srgbClr val="002060"/>
                </a:solidFill>
              </a:rPr>
              <a:t> твори. У </a:t>
            </a:r>
            <a:r>
              <a:rPr lang="ru-RU" b="1" i="1" dirty="0" err="1">
                <a:solidFill>
                  <a:srgbClr val="002060"/>
                </a:solidFill>
              </a:rPr>
              <a:t>середині</a:t>
            </a:r>
            <a:r>
              <a:rPr lang="ru-RU" b="1" i="1" dirty="0">
                <a:solidFill>
                  <a:srgbClr val="002060"/>
                </a:solidFill>
              </a:rPr>
              <a:t> 30-х — на початку 40-х </a:t>
            </a:r>
            <a:r>
              <a:rPr lang="ru-RU" b="1" i="1" dirty="0" err="1">
                <a:solidFill>
                  <a:srgbClr val="002060"/>
                </a:solidFill>
              </a:rPr>
              <a:t>років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виходять</a:t>
            </a:r>
            <a:r>
              <a:rPr lang="ru-RU" b="1" i="1" dirty="0">
                <a:solidFill>
                  <a:srgbClr val="002060"/>
                </a:solidFill>
              </a:rPr>
              <a:t> книжки Н. </a:t>
            </a:r>
            <a:r>
              <a:rPr lang="ru-RU" b="1" i="1" dirty="0" err="1">
                <a:solidFill>
                  <a:srgbClr val="002060"/>
                </a:solidFill>
              </a:rPr>
              <a:t>Королевої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принесли </a:t>
            </a:r>
            <a:r>
              <a:rPr lang="ru-RU" b="1" i="1" dirty="0" err="1">
                <a:solidFill>
                  <a:srgbClr val="002060"/>
                </a:solidFill>
              </a:rPr>
              <a:t>їй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широке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визнання</a:t>
            </a:r>
            <a:r>
              <a:rPr lang="ru-RU" b="1" i="1" dirty="0">
                <a:solidFill>
                  <a:srgbClr val="002060"/>
                </a:solidFill>
              </a:rPr>
              <a:t> и </a:t>
            </a:r>
            <a:r>
              <a:rPr lang="ru-RU" b="1" i="1" dirty="0" err="1">
                <a:solidFill>
                  <a:srgbClr val="002060"/>
                </a:solidFill>
              </a:rPr>
              <a:t>популярність</a:t>
            </a:r>
            <a:r>
              <a:rPr lang="ru-RU" b="1" i="1" dirty="0">
                <a:solidFill>
                  <a:srgbClr val="002060"/>
                </a:solidFill>
              </a:rPr>
              <a:t>: </a:t>
            </a:r>
            <a:r>
              <a:rPr lang="ru-RU" b="1" i="1" dirty="0" err="1">
                <a:solidFill>
                  <a:srgbClr val="002060"/>
                </a:solidFill>
              </a:rPr>
              <a:t>збірка</a:t>
            </a:r>
            <a:r>
              <a:rPr lang="ru-RU" b="1" i="1" dirty="0">
                <a:solidFill>
                  <a:srgbClr val="002060"/>
                </a:solidFill>
              </a:rPr>
              <a:t> легенд “Во </a:t>
            </a:r>
            <a:r>
              <a:rPr lang="ru-RU" b="1" i="1" dirty="0" err="1">
                <a:solidFill>
                  <a:srgbClr val="002060"/>
                </a:solidFill>
              </a:rPr>
              <a:t>дні</a:t>
            </a:r>
            <a:r>
              <a:rPr lang="ru-RU" b="1" i="1" dirty="0">
                <a:solidFill>
                  <a:srgbClr val="002060"/>
                </a:solidFill>
              </a:rPr>
              <a:t> они” (1935), </a:t>
            </a:r>
            <a:r>
              <a:rPr lang="ru-RU" b="1" i="1" dirty="0" err="1">
                <a:solidFill>
                  <a:srgbClr val="002060"/>
                </a:solidFill>
              </a:rPr>
              <a:t>повісті</a:t>
            </a:r>
            <a:r>
              <a:rPr lang="ru-RU" b="1" i="1" dirty="0">
                <a:solidFill>
                  <a:srgbClr val="002060"/>
                </a:solidFill>
              </a:rPr>
              <a:t> “1313” (1935), “Без </a:t>
            </a:r>
            <a:r>
              <a:rPr lang="ru-RU" b="1" i="1" dirty="0" err="1">
                <a:solidFill>
                  <a:srgbClr val="002060"/>
                </a:solidFill>
              </a:rPr>
              <a:t>коріння</a:t>
            </a:r>
            <a:r>
              <a:rPr lang="ru-RU" b="1" i="1" dirty="0">
                <a:solidFill>
                  <a:srgbClr val="002060"/>
                </a:solidFill>
              </a:rPr>
              <a:t>” (1936), </a:t>
            </a:r>
            <a:r>
              <a:rPr lang="ru-RU" b="1" i="1" dirty="0" err="1">
                <a:solidFill>
                  <a:srgbClr val="002060"/>
                </a:solidFill>
              </a:rPr>
              <a:t>збірка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оповідань</a:t>
            </a:r>
            <a:r>
              <a:rPr lang="ru-RU" b="1" i="1" dirty="0">
                <a:solidFill>
                  <a:srgbClr val="002060"/>
                </a:solidFill>
              </a:rPr>
              <a:t> “</a:t>
            </a:r>
            <a:r>
              <a:rPr lang="ru-RU" b="1" i="1" dirty="0" err="1">
                <a:solidFill>
                  <a:srgbClr val="002060"/>
                </a:solidFill>
              </a:rPr>
              <a:t>Інакший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світ</a:t>
            </a:r>
            <a:r>
              <a:rPr lang="ru-RU" b="1" i="1" dirty="0">
                <a:solidFill>
                  <a:srgbClr val="002060"/>
                </a:solidFill>
              </a:rPr>
              <a:t>” (1936), </a:t>
            </a:r>
            <a:r>
              <a:rPr lang="ru-RU" b="1" i="1" dirty="0" err="1">
                <a:solidFill>
                  <a:srgbClr val="002060"/>
                </a:solidFill>
              </a:rPr>
              <a:t>повісті</a:t>
            </a:r>
            <a:r>
              <a:rPr lang="ru-RU" b="1" i="1" dirty="0">
                <a:solidFill>
                  <a:srgbClr val="002060"/>
                </a:solidFill>
              </a:rPr>
              <a:t> “Предок” (1937), “Сон </a:t>
            </a:r>
            <a:r>
              <a:rPr lang="ru-RU" b="1" i="1" dirty="0" err="1">
                <a:solidFill>
                  <a:srgbClr val="002060"/>
                </a:solidFill>
              </a:rPr>
              <a:t>тіні</a:t>
            </a:r>
            <a:r>
              <a:rPr lang="ru-RU" b="1" i="1" dirty="0">
                <a:solidFill>
                  <a:srgbClr val="002060"/>
                </a:solidFill>
              </a:rPr>
              <a:t>” (1938), “</a:t>
            </a:r>
            <a:r>
              <a:rPr lang="ru-RU" b="1" i="1" dirty="0" err="1">
                <a:solidFill>
                  <a:srgbClr val="002060"/>
                </a:solidFill>
              </a:rPr>
              <a:t>Легенди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старокиївські</a:t>
            </a:r>
            <a:r>
              <a:rPr lang="ru-RU" b="1" i="1" dirty="0">
                <a:solidFill>
                  <a:srgbClr val="002060"/>
                </a:solidFill>
              </a:rPr>
              <a:t>” (1942 — 1943).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Після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війни</a:t>
            </a:r>
            <a:r>
              <a:rPr lang="ru-RU" b="1" i="1" dirty="0">
                <a:solidFill>
                  <a:srgbClr val="002060"/>
                </a:solidFill>
              </a:rPr>
              <a:t> у Чикаго </a:t>
            </a:r>
            <a:r>
              <a:rPr lang="ru-RU" b="1" i="1" dirty="0" err="1">
                <a:solidFill>
                  <a:srgbClr val="002060"/>
                </a:solidFill>
              </a:rPr>
              <a:t>випущено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її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повість</a:t>
            </a:r>
            <a:r>
              <a:rPr lang="ru-RU" b="1" i="1" dirty="0">
                <a:solidFill>
                  <a:srgbClr val="002060"/>
                </a:solidFill>
              </a:rPr>
              <a:t> “</a:t>
            </a:r>
            <a:r>
              <a:rPr lang="en-US" b="1" i="1" dirty="0">
                <a:solidFill>
                  <a:srgbClr val="002060"/>
                </a:solidFill>
              </a:rPr>
              <a:t>Quid </a:t>
            </a:r>
            <a:r>
              <a:rPr lang="en-US" b="1" i="1" dirty="0" err="1">
                <a:solidFill>
                  <a:srgbClr val="002060"/>
                </a:solidFill>
              </a:rPr>
              <a:t>est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veritas</a:t>
            </a:r>
            <a:r>
              <a:rPr lang="en-US" b="1" i="1" dirty="0">
                <a:solidFill>
                  <a:srgbClr val="002060"/>
                </a:solidFill>
              </a:rPr>
              <a:t>?” (1961), </a:t>
            </a:r>
            <a:r>
              <a:rPr lang="ru-RU" b="1" i="1" dirty="0" err="1">
                <a:solidFill>
                  <a:srgbClr val="002060"/>
                </a:solidFill>
              </a:rPr>
              <a:t>завершену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ще</a:t>
            </a:r>
            <a:r>
              <a:rPr lang="ru-RU" b="1" i="1" dirty="0">
                <a:solidFill>
                  <a:srgbClr val="002060"/>
                </a:solidFill>
              </a:rPr>
              <a:t> в 1939</a:t>
            </a:r>
            <a:r>
              <a:rPr lang="en-US" b="1" i="1" dirty="0">
                <a:solidFill>
                  <a:srgbClr val="002060"/>
                </a:solidFill>
              </a:rPr>
              <a:t>p.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Valeriya\Desktop\наталена\img_4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2088232" cy="33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459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764704"/>
            <a:ext cx="4824536" cy="4248472"/>
          </a:xfrm>
        </p:spPr>
        <p:txBody>
          <a:bodyPr>
            <a:normAutofit fontScale="90000"/>
          </a:bodyPr>
          <a:lstStyle/>
          <a:p>
            <a:r>
              <a:rPr lang="ru-RU" sz="1800" b="1" i="1" dirty="0" err="1"/>
              <a:t>Останні</a:t>
            </a:r>
            <a:r>
              <a:rPr lang="ru-RU" sz="1800" b="1" i="1" dirty="0"/>
              <a:t> роки </a:t>
            </a:r>
            <a:r>
              <a:rPr lang="ru-RU" sz="1800" b="1" i="1" dirty="0" err="1"/>
              <a:t>життя</a:t>
            </a:r>
            <a:r>
              <a:rPr lang="ru-RU" sz="1800" b="1" i="1" dirty="0"/>
              <a:t> </a:t>
            </a:r>
            <a:r>
              <a:rPr lang="ru-RU" sz="1800" b="1" i="1" dirty="0" err="1"/>
              <a:t>письменниця</a:t>
            </a:r>
            <a:r>
              <a:rPr lang="ru-RU" sz="1800" b="1" i="1" dirty="0"/>
              <a:t> жила </a:t>
            </a:r>
            <a:r>
              <a:rPr lang="ru-RU" sz="1800" b="1" i="1" dirty="0" err="1"/>
              <a:t>самотня</a:t>
            </a:r>
            <a:r>
              <a:rPr lang="ru-RU" sz="1800" b="1" i="1" dirty="0"/>
              <a:t>, </a:t>
            </a:r>
            <a:r>
              <a:rPr lang="ru-RU" sz="1800" b="1" i="1" dirty="0" err="1"/>
              <a:t>всіма</a:t>
            </a:r>
            <a:r>
              <a:rPr lang="ru-RU" sz="1800" b="1" i="1" dirty="0"/>
              <a:t> </a:t>
            </a:r>
            <a:r>
              <a:rPr lang="ru-RU" sz="1800" b="1" i="1" dirty="0" err="1"/>
              <a:t>забута</a:t>
            </a:r>
            <a:r>
              <a:rPr lang="ru-RU" sz="1800" b="1" i="1" dirty="0"/>
              <a:t>, </a:t>
            </a:r>
            <a:r>
              <a:rPr lang="ru-RU" sz="1800" b="1" i="1" dirty="0" err="1"/>
              <a:t>заробляла</a:t>
            </a:r>
            <a:r>
              <a:rPr lang="ru-RU" sz="1800" b="1" i="1" dirty="0"/>
              <a:t> на </a:t>
            </a:r>
            <a:r>
              <a:rPr lang="ru-RU" sz="1800" b="1" i="1" dirty="0" err="1"/>
              <a:t>прожиття</a:t>
            </a:r>
            <a:r>
              <a:rPr lang="ru-RU" sz="1800" b="1" i="1" dirty="0"/>
              <a:t> </a:t>
            </a:r>
            <a:r>
              <a:rPr lang="ru-RU" sz="1800" b="1" i="1" dirty="0" err="1"/>
              <a:t>приватними</a:t>
            </a:r>
            <a:r>
              <a:rPr lang="ru-RU" sz="1800" b="1" i="1" dirty="0"/>
              <a:t> уроками </a:t>
            </a:r>
            <a:r>
              <a:rPr lang="ru-RU" sz="1800" b="1" i="1" dirty="0" err="1"/>
              <a:t>французької</a:t>
            </a:r>
            <a:r>
              <a:rPr lang="ru-RU" sz="1800" b="1" i="1" dirty="0"/>
              <a:t> та </a:t>
            </a:r>
            <a:r>
              <a:rPr lang="ru-RU" sz="1800" b="1" i="1" dirty="0" err="1"/>
              <a:t>іспанської</a:t>
            </a:r>
            <a:r>
              <a:rPr lang="ru-RU" sz="1800" b="1" i="1" dirty="0"/>
              <a:t> </a:t>
            </a:r>
            <a:r>
              <a:rPr lang="ru-RU" sz="1800" b="1" i="1" dirty="0" err="1"/>
              <a:t>мов</a:t>
            </a:r>
            <a:r>
              <a:rPr lang="ru-RU" sz="1800" b="1" i="1" dirty="0"/>
              <a:t>. </a:t>
            </a:r>
            <a:r>
              <a:rPr lang="ru-RU" sz="1800" b="1" i="1" dirty="0" err="1"/>
              <a:t>Її</a:t>
            </a:r>
            <a:r>
              <a:rPr lang="ru-RU" sz="1800" b="1" i="1" dirty="0"/>
              <a:t> </a:t>
            </a:r>
            <a:r>
              <a:rPr lang="ru-RU" sz="1800" b="1" i="1" dirty="0" err="1"/>
              <a:t>намагання</a:t>
            </a:r>
            <a:r>
              <a:rPr lang="ru-RU" sz="1800" b="1" i="1" dirty="0"/>
              <a:t> </a:t>
            </a:r>
            <a:r>
              <a:rPr lang="ru-RU" sz="1800" b="1" i="1" dirty="0" err="1"/>
              <a:t>встановити</a:t>
            </a:r>
            <a:r>
              <a:rPr lang="ru-RU" sz="1800" b="1" i="1" dirty="0"/>
              <a:t> </a:t>
            </a:r>
            <a:r>
              <a:rPr lang="ru-RU" sz="1800" b="1" i="1" dirty="0" err="1"/>
              <a:t>контакти</a:t>
            </a:r>
            <a:r>
              <a:rPr lang="ru-RU" sz="1800" b="1" i="1" dirty="0"/>
              <a:t> з </a:t>
            </a:r>
            <a:r>
              <a:rPr lang="ru-RU" sz="1800" b="1" i="1" dirty="0" err="1"/>
              <a:t>київськими</a:t>
            </a:r>
            <a:r>
              <a:rPr lang="ru-RU" sz="1800" b="1" i="1" dirty="0"/>
              <a:t> </a:t>
            </a:r>
            <a:r>
              <a:rPr lang="ru-RU" sz="1800" b="1" i="1" dirty="0" err="1"/>
              <a:t>видавництвами</a:t>
            </a:r>
            <a:r>
              <a:rPr lang="ru-RU" sz="1800" b="1" i="1" dirty="0"/>
              <a:t> та </a:t>
            </a:r>
            <a:r>
              <a:rPr lang="ru-RU" sz="1800" b="1" i="1" dirty="0" err="1"/>
              <a:t>Інститутом</a:t>
            </a:r>
            <a:r>
              <a:rPr lang="ru-RU" sz="1800" b="1" i="1" dirty="0"/>
              <a:t> </a:t>
            </a:r>
            <a:r>
              <a:rPr lang="ru-RU" sz="1800" b="1" i="1" dirty="0" err="1"/>
              <a:t>літератури</a:t>
            </a:r>
            <a:r>
              <a:rPr lang="ru-RU" sz="1800" b="1" i="1" dirty="0"/>
              <a:t> </a:t>
            </a:r>
            <a:r>
              <a:rPr lang="ru-RU" sz="1800" b="1" i="1" dirty="0" err="1"/>
              <a:t>імені</a:t>
            </a:r>
            <a:r>
              <a:rPr lang="ru-RU" sz="1800" b="1" i="1" dirty="0"/>
              <a:t> Т. Г. </a:t>
            </a:r>
            <a:r>
              <a:rPr lang="ru-RU" sz="1800" b="1" i="1" dirty="0" err="1"/>
              <a:t>Шевченка</a:t>
            </a:r>
            <a:r>
              <a:rPr lang="ru-RU" sz="1800" b="1" i="1" dirty="0"/>
              <a:t> АН УРСР </a:t>
            </a:r>
            <a:r>
              <a:rPr lang="ru-RU" sz="1800" b="1" i="1" dirty="0" err="1"/>
              <a:t>успіху</a:t>
            </a:r>
            <a:r>
              <a:rPr lang="ru-RU" sz="1800" b="1" i="1" dirty="0"/>
              <a:t> не </a:t>
            </a:r>
            <a:r>
              <a:rPr lang="ru-RU" sz="1800" b="1" i="1" dirty="0" err="1"/>
              <a:t>мали</a:t>
            </a:r>
            <a:r>
              <a:rPr lang="ru-RU" sz="1800" b="1" i="1" dirty="0"/>
              <a:t>. Н. </a:t>
            </a:r>
            <a:r>
              <a:rPr lang="ru-RU" sz="1800" b="1" i="1" dirty="0" err="1"/>
              <a:t>Королевій</a:t>
            </a:r>
            <a:r>
              <a:rPr lang="ru-RU" sz="1800" b="1" i="1" dirty="0"/>
              <a:t> </a:t>
            </a:r>
            <a:r>
              <a:rPr lang="ru-RU" sz="1800" b="1" i="1" dirty="0" err="1"/>
              <a:t>судилося</a:t>
            </a:r>
            <a:r>
              <a:rPr lang="ru-RU" sz="1800" b="1" i="1" dirty="0"/>
              <a:t> </a:t>
            </a:r>
            <a:r>
              <a:rPr lang="ru-RU" sz="1800" b="1" i="1" dirty="0" err="1"/>
              <a:t>ще</a:t>
            </a:r>
            <a:r>
              <a:rPr lang="ru-RU" sz="1800" b="1" i="1" dirty="0"/>
              <a:t> </a:t>
            </a:r>
            <a:r>
              <a:rPr lang="ru-RU" sz="1800" b="1" i="1" dirty="0" err="1"/>
              <a:t>побачити</a:t>
            </a:r>
            <a:r>
              <a:rPr lang="ru-RU" sz="1800" b="1" i="1" dirty="0"/>
              <a:t> </a:t>
            </a:r>
            <a:r>
              <a:rPr lang="ru-RU" sz="1800" b="1" i="1" dirty="0" err="1"/>
              <a:t>віддруковані</a:t>
            </a:r>
            <a:r>
              <a:rPr lang="ru-RU" sz="1800" b="1" i="1" dirty="0"/>
              <a:t> </a:t>
            </a:r>
            <a:r>
              <a:rPr lang="ru-RU" sz="1800" b="1" i="1" dirty="0" err="1"/>
              <a:t>аркуші</a:t>
            </a:r>
            <a:r>
              <a:rPr lang="ru-RU" sz="1800" b="1" i="1" dirty="0"/>
              <a:t> </a:t>
            </a:r>
            <a:r>
              <a:rPr lang="ru-RU" sz="1800" b="1" i="1" dirty="0" err="1"/>
              <a:t>своєї</a:t>
            </a:r>
            <a:r>
              <a:rPr lang="ru-RU" sz="1800" b="1" i="1" dirty="0"/>
              <a:t> книги “Сон </a:t>
            </a:r>
            <a:r>
              <a:rPr lang="ru-RU" sz="1800" b="1" i="1" dirty="0" err="1"/>
              <a:t>тіні</a:t>
            </a:r>
            <a:r>
              <a:rPr lang="ru-RU" sz="1800" b="1" i="1" dirty="0"/>
              <a:t>. 1313”, яка </a:t>
            </a:r>
            <a:r>
              <a:rPr lang="ru-RU" sz="1800" b="1" i="1" dirty="0" err="1"/>
              <a:t>вийшла</a:t>
            </a:r>
            <a:r>
              <a:rPr lang="ru-RU" sz="1800" b="1" i="1" dirty="0"/>
              <a:t> 1966р. у </a:t>
            </a:r>
            <a:r>
              <a:rPr lang="ru-RU" sz="1800" b="1" i="1" dirty="0" err="1"/>
              <a:t>Пряшеві</a:t>
            </a:r>
            <a:r>
              <a:rPr lang="ru-RU" sz="1800" b="1" i="1" dirty="0"/>
              <a:t>.</a:t>
            </a:r>
            <a:br>
              <a:rPr lang="ru-RU" sz="1800" b="1" i="1" dirty="0"/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/>
              <a:t>Померла </a:t>
            </a:r>
            <a:r>
              <a:rPr lang="ru-RU" sz="1800" b="1" i="1" dirty="0" err="1"/>
              <a:t>письменниця</a:t>
            </a:r>
            <a:r>
              <a:rPr lang="ru-RU" sz="1800" b="1" i="1" dirty="0"/>
              <a:t> 1 </a:t>
            </a:r>
            <a:r>
              <a:rPr lang="ru-RU" sz="1800" b="1" i="1" dirty="0" err="1"/>
              <a:t>липня</a:t>
            </a:r>
            <a:r>
              <a:rPr lang="ru-RU" sz="1800" b="1" i="1" dirty="0"/>
              <a:t> 1966р. в </a:t>
            </a:r>
            <a:r>
              <a:rPr lang="ru-RU" sz="1800" b="1" i="1" dirty="0" err="1"/>
              <a:t>Мельніку</a:t>
            </a:r>
            <a:r>
              <a:rPr lang="ru-RU" sz="1800" b="1" i="1" dirty="0"/>
              <a:t>. У </a:t>
            </a:r>
            <a:r>
              <a:rPr lang="ru-RU" sz="1800" b="1" i="1" dirty="0" err="1"/>
              <a:t>грудні</a:t>
            </a:r>
            <a:r>
              <a:rPr lang="ru-RU" sz="1800" b="1" i="1" dirty="0"/>
              <a:t> 2010 року у </a:t>
            </a:r>
            <a:r>
              <a:rPr lang="ru-RU" sz="1800" b="1" i="1" dirty="0" err="1"/>
              <a:t>Львові</a:t>
            </a:r>
            <a:r>
              <a:rPr lang="ru-RU" sz="1800" b="1" i="1" dirty="0"/>
              <a:t> </a:t>
            </a:r>
            <a:r>
              <a:rPr lang="ru-RU" sz="1800" b="1" i="1" dirty="0" err="1"/>
              <a:t>презентували</a:t>
            </a:r>
            <a:r>
              <a:rPr lang="ru-RU" sz="1800" b="1" i="1" dirty="0"/>
              <a:t> книжку </a:t>
            </a:r>
            <a:r>
              <a:rPr lang="ru-RU" sz="1800" b="1" i="1" dirty="0" err="1"/>
              <a:t>Наталени</a:t>
            </a:r>
            <a:r>
              <a:rPr lang="ru-RU" sz="1800" b="1" i="1" dirty="0"/>
              <a:t> </a:t>
            </a:r>
            <a:r>
              <a:rPr lang="ru-RU" sz="1800" b="1" i="1" dirty="0" err="1"/>
              <a:t>Королеви</a:t>
            </a:r>
            <a:r>
              <a:rPr lang="ru-RU" sz="1800" b="1" i="1" dirty="0"/>
              <a:t>, до </a:t>
            </a:r>
            <a:r>
              <a:rPr lang="ru-RU" sz="1800" b="1" i="1" dirty="0" err="1"/>
              <a:t>якої</a:t>
            </a:r>
            <a:r>
              <a:rPr lang="ru-RU" sz="1800" b="1" i="1" dirty="0"/>
              <a:t> </a:t>
            </a:r>
            <a:r>
              <a:rPr lang="ru-RU" sz="1800" b="1" i="1" dirty="0" err="1"/>
              <a:t>увійшли</a:t>
            </a:r>
            <a:r>
              <a:rPr lang="ru-RU" sz="1800" b="1" i="1" dirty="0"/>
              <a:t> твори "Предок" та "Без </a:t>
            </a:r>
            <a:r>
              <a:rPr lang="ru-RU" sz="1800" b="1" i="1" dirty="0" err="1" smtClean="0"/>
              <a:t>кінця</a:t>
            </a:r>
            <a:r>
              <a:rPr lang="ru-RU" sz="1800" b="1" i="1" dirty="0" smtClean="0"/>
              <a:t>».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xmlns="" val="377027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859</Words>
  <Application>Microsoft Office PowerPoint</Application>
  <PresentationFormat>Екран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Тема Office</vt:lpstr>
      <vt:lpstr>Королева Наталена Андріанівна</vt:lpstr>
      <vt:lpstr>Кармен-Альфонса-Фернанда-Естрелья-Наталена-українська письменниця, народилась 3 березня 1888 р. у монастирі Сан Педро де Карденья (ісп. San Pedro de Cardeña) у муніципалітеті Кастрільйо-дель-Валь біля міста Бургос у провінції Кастилія і Леон у Північній Іспанії, померла 1 липня 1966 р. у м. Мельніку, Центральночеський край, Чехія      </vt:lpstr>
      <vt:lpstr>Освіта </vt:lpstr>
      <vt:lpstr> Восени 1904р. сімнадцятирічна Наталена приїздить до Києва. Освоївши російську мову, дівчина вступила до київського Інституту шляхетних дівчат, який закінчила через два роки. Пізніше, у повісті “Без коріння”, письменниця так охарактеризувала життя в цьому інституті. Уже на схилі віку, у 1962р., в одному з листів письменниця згадувала про те, “як колись жилося в Києві, як за ті часи виховували дівчат, як поводились “маючі владу”, і доходила невтішного висновку: “На думку мою — були то кошмарні часи й звичаї, яких ані навмисне не вигадаєш!” У Києві вона брала уроки музики в українського композитора Миколи Лисенка. На пам'ять він подарував їй невеличку музичну мініятюру "Зоря з місяцем" з надписом "Моїй учениці“.Але згодом її родина перебралася у Санкт-Петербург</vt:lpstr>
      <vt:lpstr>Театральна кар'єра </vt:lpstr>
      <vt:lpstr>Життя під час війни…</vt:lpstr>
      <vt:lpstr>Слайд 7</vt:lpstr>
      <vt:lpstr>Останні роки життя письменниця жила самотня, всіма забута, заробляла на прожиття приватними уроками французької та іспанської мов. Її намагання встановити контакти з київськими видавництвами та Інститутом літератури імені Т. Г. Шевченка АН УРСР успіху не мали. Н. Королевій судилося ще побачити віддруковані аркуші своєї книги “Сон тіні. 1313”, яка вийшла 1966р. у Пряшеві.  Померла письменниця 1 липня 1966р. в Мельніку. У грудні 2010 року у Львові презентували книжку Наталени Королеви, до якої увійшли твори "Предок" та "Без кінця».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Королева Наталена Андріанівна</dc:title>
  <dc:creator>Valeriya</dc:creator>
  <cp:lastModifiedBy>Admin</cp:lastModifiedBy>
  <cp:revision>16</cp:revision>
  <dcterms:created xsi:type="dcterms:W3CDTF">2012-12-12T17:42:24Z</dcterms:created>
  <dcterms:modified xsi:type="dcterms:W3CDTF">2015-02-12T21:27:00Z</dcterms:modified>
</cp:coreProperties>
</file>