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57" r:id="rId4"/>
    <p:sldId id="267" r:id="rId5"/>
    <p:sldId id="268" r:id="rId6"/>
    <p:sldId id="26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1" r:id="rId17"/>
    <p:sldId id="270" r:id="rId18"/>
    <p:sldId id="275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00"/>
    <a:srgbClr val="CC3300"/>
    <a:srgbClr val="6600FF"/>
    <a:srgbClr val="007FD6"/>
    <a:srgbClr val="0099FF"/>
    <a:srgbClr val="DA71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54" autoAdjust="0"/>
  </p:normalViewPr>
  <p:slideViewPr>
    <p:cSldViewPr>
      <p:cViewPr varScale="1">
        <p:scale>
          <a:sx n="86" d="100"/>
          <a:sy n="86" d="100"/>
        </p:scale>
        <p:origin x="-8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88F3E-2774-4978-B3AC-8ED383DE15A4}" type="doc">
      <dgm:prSet loTypeId="urn:microsoft.com/office/officeart/2005/8/layout/radial4" loCatId="relationship" qsTypeId="urn:microsoft.com/office/officeart/2005/8/quickstyle/simple1#6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09394928-209A-440A-9CF3-1B9729D865B4}">
      <dgm:prSet phldrT="[Текст]"/>
      <dgm:spPr/>
      <dgm:t>
        <a:bodyPr/>
        <a:lstStyle/>
        <a:p>
          <a:r>
            <a:rPr lang="uk-UA" dirty="0" smtClean="0"/>
            <a:t>ЗМІ</a:t>
          </a:r>
          <a:endParaRPr lang="ru-RU" dirty="0"/>
        </a:p>
      </dgm:t>
    </dgm:pt>
    <dgm:pt modelId="{5A5758BE-2F23-4BDF-B7A8-2C6D1725CD20}" type="parTrans" cxnId="{6B1442B3-F790-4A00-8480-722E380D2F0C}">
      <dgm:prSet/>
      <dgm:spPr/>
      <dgm:t>
        <a:bodyPr/>
        <a:lstStyle/>
        <a:p>
          <a:endParaRPr lang="ru-RU"/>
        </a:p>
      </dgm:t>
    </dgm:pt>
    <dgm:pt modelId="{37A0F63D-BF1E-4F4A-BCB6-2720B8A27140}" type="sibTrans" cxnId="{6B1442B3-F790-4A00-8480-722E380D2F0C}">
      <dgm:prSet/>
      <dgm:spPr/>
      <dgm:t>
        <a:bodyPr/>
        <a:lstStyle/>
        <a:p>
          <a:endParaRPr lang="ru-RU"/>
        </a:p>
      </dgm:t>
    </dgm:pt>
    <dgm:pt modelId="{07B421CE-CD6F-4296-B229-5C2120EE39CD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Друковані </a:t>
          </a:r>
        </a:p>
        <a:p>
          <a:r>
            <a: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(газети, журнали, бюлетені, книжки)</a:t>
          </a:r>
          <a:endParaRPr lang="ru-RU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BC63C6A-3EF8-4F58-8FD0-CD7AFE9B5C00}" type="parTrans" cxnId="{A51C04B9-59AC-4333-A88C-689C2514C6C0}">
      <dgm:prSet/>
      <dgm:spPr/>
      <dgm:t>
        <a:bodyPr/>
        <a:lstStyle/>
        <a:p>
          <a:endParaRPr lang="ru-RU"/>
        </a:p>
      </dgm:t>
    </dgm:pt>
    <dgm:pt modelId="{03F31116-A999-407F-A758-1613A16D550B}" type="sibTrans" cxnId="{A51C04B9-59AC-4333-A88C-689C2514C6C0}">
      <dgm:prSet/>
      <dgm:spPr/>
      <dgm:t>
        <a:bodyPr/>
        <a:lstStyle/>
        <a:p>
          <a:endParaRPr lang="ru-RU"/>
        </a:p>
      </dgm:t>
    </dgm:pt>
    <dgm:pt modelId="{8BB366A5-5B26-4E8F-9872-79FEC70AE333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Електронні</a:t>
          </a:r>
        </a:p>
        <a:p>
          <a:r>
            <a: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(радіо, телебачення, Інтернет)</a:t>
          </a:r>
          <a:endParaRPr lang="ru-RU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2A4263E-DA46-4CA7-A632-BB1316988FC4}" type="parTrans" cxnId="{6AF892A1-8834-409C-B402-E3B842275B2B}">
      <dgm:prSet/>
      <dgm:spPr/>
      <dgm:t>
        <a:bodyPr/>
        <a:lstStyle/>
        <a:p>
          <a:endParaRPr lang="ru-RU"/>
        </a:p>
      </dgm:t>
    </dgm:pt>
    <dgm:pt modelId="{96BF3465-2740-4051-B522-11089B11791E}" type="sibTrans" cxnId="{6AF892A1-8834-409C-B402-E3B842275B2B}">
      <dgm:prSet/>
      <dgm:spPr/>
      <dgm:t>
        <a:bodyPr/>
        <a:lstStyle/>
        <a:p>
          <a:endParaRPr lang="ru-RU"/>
        </a:p>
      </dgm:t>
    </dgm:pt>
    <dgm:pt modelId="{ADF61CC6-1434-407A-BE52-7EDD9183D79F}" type="pres">
      <dgm:prSet presAssocID="{29988F3E-2774-4978-B3AC-8ED383DE15A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B55C49-69BF-4A0C-9456-694FC6BFDCA2}" type="pres">
      <dgm:prSet presAssocID="{09394928-209A-440A-9CF3-1B9729D865B4}" presName="centerShape" presStyleLbl="node0" presStyleIdx="0" presStyleCnt="1"/>
      <dgm:spPr/>
      <dgm:t>
        <a:bodyPr/>
        <a:lstStyle/>
        <a:p>
          <a:endParaRPr lang="ru-RU"/>
        </a:p>
      </dgm:t>
    </dgm:pt>
    <dgm:pt modelId="{7B39A84C-B797-49D9-B53E-704BCCEB7E2F}" type="pres">
      <dgm:prSet presAssocID="{FBC63C6A-3EF8-4F58-8FD0-CD7AFE9B5C00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6DC418E9-4362-47E0-8677-B08D03BBC04A}" type="pres">
      <dgm:prSet presAssocID="{07B421CE-CD6F-4296-B229-5C2120EE39C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560D4-CCE8-4996-B1DE-83D81D28BB8C}" type="pres">
      <dgm:prSet presAssocID="{82A4263E-DA46-4CA7-A632-BB1316988FC4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D618A0CB-FD21-4E96-9B0B-2B7FD7D16885}" type="pres">
      <dgm:prSet presAssocID="{8BB366A5-5B26-4E8F-9872-79FEC70AE33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34A577-8C83-4C46-8665-41D8400F40C1}" type="presOf" srcId="{29988F3E-2774-4978-B3AC-8ED383DE15A4}" destId="{ADF61CC6-1434-407A-BE52-7EDD9183D79F}" srcOrd="0" destOrd="0" presId="urn:microsoft.com/office/officeart/2005/8/layout/radial4"/>
    <dgm:cxn modelId="{21834D8B-712F-44BC-8526-93EA62E68B7E}" type="presOf" srcId="{FBC63C6A-3EF8-4F58-8FD0-CD7AFE9B5C00}" destId="{7B39A84C-B797-49D9-B53E-704BCCEB7E2F}" srcOrd="0" destOrd="0" presId="urn:microsoft.com/office/officeart/2005/8/layout/radial4"/>
    <dgm:cxn modelId="{3028416B-52CB-47AD-AE2A-3D11E3FF932E}" type="presOf" srcId="{07B421CE-CD6F-4296-B229-5C2120EE39CD}" destId="{6DC418E9-4362-47E0-8677-B08D03BBC04A}" srcOrd="0" destOrd="0" presId="urn:microsoft.com/office/officeart/2005/8/layout/radial4"/>
    <dgm:cxn modelId="{A51C04B9-59AC-4333-A88C-689C2514C6C0}" srcId="{09394928-209A-440A-9CF3-1B9729D865B4}" destId="{07B421CE-CD6F-4296-B229-5C2120EE39CD}" srcOrd="0" destOrd="0" parTransId="{FBC63C6A-3EF8-4F58-8FD0-CD7AFE9B5C00}" sibTransId="{03F31116-A999-407F-A758-1613A16D550B}"/>
    <dgm:cxn modelId="{544E91D6-34D0-4876-9C0C-4F55951EE5D1}" type="presOf" srcId="{09394928-209A-440A-9CF3-1B9729D865B4}" destId="{22B55C49-69BF-4A0C-9456-694FC6BFDCA2}" srcOrd="0" destOrd="0" presId="urn:microsoft.com/office/officeart/2005/8/layout/radial4"/>
    <dgm:cxn modelId="{7362E6D3-7A10-4594-967D-A331509C5FB7}" type="presOf" srcId="{8BB366A5-5B26-4E8F-9872-79FEC70AE333}" destId="{D618A0CB-FD21-4E96-9B0B-2B7FD7D16885}" srcOrd="0" destOrd="0" presId="urn:microsoft.com/office/officeart/2005/8/layout/radial4"/>
    <dgm:cxn modelId="{6AF892A1-8834-409C-B402-E3B842275B2B}" srcId="{09394928-209A-440A-9CF3-1B9729D865B4}" destId="{8BB366A5-5B26-4E8F-9872-79FEC70AE333}" srcOrd="1" destOrd="0" parTransId="{82A4263E-DA46-4CA7-A632-BB1316988FC4}" sibTransId="{96BF3465-2740-4051-B522-11089B11791E}"/>
    <dgm:cxn modelId="{5E9C9135-5B68-4811-93D6-64FE295D7C47}" type="presOf" srcId="{82A4263E-DA46-4CA7-A632-BB1316988FC4}" destId="{8A4560D4-CCE8-4996-B1DE-83D81D28BB8C}" srcOrd="0" destOrd="0" presId="urn:microsoft.com/office/officeart/2005/8/layout/radial4"/>
    <dgm:cxn modelId="{6B1442B3-F790-4A00-8480-722E380D2F0C}" srcId="{29988F3E-2774-4978-B3AC-8ED383DE15A4}" destId="{09394928-209A-440A-9CF3-1B9729D865B4}" srcOrd="0" destOrd="0" parTransId="{5A5758BE-2F23-4BDF-B7A8-2C6D1725CD20}" sibTransId="{37A0F63D-BF1E-4F4A-BCB6-2720B8A27140}"/>
    <dgm:cxn modelId="{EE00B054-E69F-4043-998A-2825BB9C7E16}" type="presParOf" srcId="{ADF61CC6-1434-407A-BE52-7EDD9183D79F}" destId="{22B55C49-69BF-4A0C-9456-694FC6BFDCA2}" srcOrd="0" destOrd="0" presId="urn:microsoft.com/office/officeart/2005/8/layout/radial4"/>
    <dgm:cxn modelId="{FC3D8BEC-9D99-416D-99E9-ABBCB72201FD}" type="presParOf" srcId="{ADF61CC6-1434-407A-BE52-7EDD9183D79F}" destId="{7B39A84C-B797-49D9-B53E-704BCCEB7E2F}" srcOrd="1" destOrd="0" presId="urn:microsoft.com/office/officeart/2005/8/layout/radial4"/>
    <dgm:cxn modelId="{F8259B76-048A-4CE7-891A-587BD518AB1D}" type="presParOf" srcId="{ADF61CC6-1434-407A-BE52-7EDD9183D79F}" destId="{6DC418E9-4362-47E0-8677-B08D03BBC04A}" srcOrd="2" destOrd="0" presId="urn:microsoft.com/office/officeart/2005/8/layout/radial4"/>
    <dgm:cxn modelId="{4EC07204-B6A6-4A3A-A12D-605941A7F143}" type="presParOf" srcId="{ADF61CC6-1434-407A-BE52-7EDD9183D79F}" destId="{8A4560D4-CCE8-4996-B1DE-83D81D28BB8C}" srcOrd="3" destOrd="0" presId="urn:microsoft.com/office/officeart/2005/8/layout/radial4"/>
    <dgm:cxn modelId="{F7B016B1-B04B-4A94-A708-C022C2E7ABF4}" type="presParOf" srcId="{ADF61CC6-1434-407A-BE52-7EDD9183D79F}" destId="{D618A0CB-FD21-4E96-9B0B-2B7FD7D16885}" srcOrd="4" destOrd="0" presId="urn:microsoft.com/office/officeart/2005/8/layout/radial4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C2B21-DB0F-465A-8B79-AF41F5F82690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0C139-91D4-4072-90D0-4BB0681DE5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69C54-F4C9-4D0F-970C-280D0EA2FFA9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E1280-671E-4605-B4BF-67E633F7CB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30D4-9621-48D6-A7F1-3F1690DA1470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B0344-23AF-44C7-8EF2-B1F350C62B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A74F4-4BA3-4988-A624-79BCB25F2EB3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BB477-8050-4157-AD65-A8060F920B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3FB9B-79F2-44D1-BE4C-59EEBA02B0A1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7803A-0C35-4658-A88E-E29655BA84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A0CA-19B3-4380-98C8-774335F48FBE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6417-62D3-4DBE-8147-91696CC4F9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538B8-212B-46B8-BEA6-2D2C7EBDA744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F6FBD-2BF2-4BC1-A24D-531139AE04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8A829-E770-4230-BB48-A2EEA06B0041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DA6FB-4746-418B-99B1-093C46838D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7D09-A85E-4A2C-9086-589B39D22566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F45B-F751-476D-9776-5AA600E71B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F5936-FC70-4444-95E3-B799E5DAB5D3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B52E-C9F5-4D2D-B727-DA383656B7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BBF4-F842-4D61-97E7-4D5372676098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4689-05CA-48B6-808F-4B36F31D1C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94AF7-5F6F-44FC-A667-B540A230656C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D596A-825B-475E-B59D-36CCDCBBD6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A7154">
                <a:gamma/>
                <a:shade val="46275"/>
                <a:invGamma/>
              </a:srgbClr>
            </a:gs>
            <a:gs pos="100000">
              <a:srgbClr val="DA715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5FCD9D-44C1-4503-94C8-AF416C9B275B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4C5741-BFA6-4B21-8B96-B61EA260A3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5" r:id="rId2"/>
    <p:sldLayoutId id="2147483698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9" r:id="rId9"/>
    <p:sldLayoutId id="2147483689" r:id="rId10"/>
    <p:sldLayoutId id="2147483688" r:id="rId11"/>
    <p:sldLayoutId id="2147483696" r:id="rId12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" TargetMode="External"/><Relationship Id="rId2" Type="http://schemas.openxmlformats.org/officeDocument/2006/relationships/hyperlink" Target="http://referatcentral.org.u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i.ua/user/1444501/173334" TargetMode="External"/><Relationship Id="rId4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2708275"/>
            <a:ext cx="8280400" cy="22320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cap="none" smtClean="0">
                <a:latin typeface="Arial" charset="0"/>
                <a:cs typeface="Arial" charset="0"/>
              </a:rPr>
              <a:t>ПРЕЗЕНТАЦІЯ НА ТЕМУ </a:t>
            </a:r>
            <a:br>
              <a:rPr lang="uk-UA" cap="none" smtClean="0">
                <a:latin typeface="Arial" charset="0"/>
                <a:cs typeface="Arial" charset="0"/>
              </a:rPr>
            </a:br>
            <a:r>
              <a:rPr lang="uk-UA" cap="none" smtClean="0">
                <a:latin typeface="Arial" charset="0"/>
                <a:cs typeface="Arial" charset="0"/>
              </a:rPr>
              <a:t>«</a:t>
            </a:r>
            <a:r>
              <a:rPr lang="uk-UA" sz="3600" cap="none" smtClean="0">
                <a:solidFill>
                  <a:srgbClr val="EDD6C5"/>
                </a:solidFill>
              </a:rPr>
              <a:t>Європейські стандарти в ЗМІ</a:t>
            </a:r>
            <a:r>
              <a:rPr lang="uk-UA" cap="none" smtClean="0">
                <a:latin typeface="Arial" charset="0"/>
                <a:cs typeface="Arial" charset="0"/>
              </a:rPr>
              <a:t>»</a:t>
            </a:r>
            <a:endParaRPr lang="ru-RU" cap="non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508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cap="none" smtClean="0">
                <a:solidFill>
                  <a:srgbClr val="0099FF"/>
                </a:solidFill>
                <a:latin typeface="Arial" charset="0"/>
                <a:cs typeface="Arial" charset="0"/>
              </a:rPr>
              <a:t>ХАРАКТЕРНІ РИСИ ЗАСОБІВ МАСОВОЇ ІНФОРМАЦІЇ</a:t>
            </a:r>
            <a:r>
              <a:rPr lang="ru-RU" sz="2000" cap="none" smtClean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908050"/>
            <a:ext cx="8642350" cy="2117725"/>
          </a:xfrm>
        </p:spPr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публічність (необмежене, неперсоніфіковане коло споживачів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наявність спеціальних технічних засобів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непряма, розділена в просторі та часі взаємодія комунікаційних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партнерів;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непостійний характер аудиторії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переважна односпрямованість впливу від комунікатора до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реципієнта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16174" y="3117156"/>
            <a:ext cx="8352928" cy="35064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188913"/>
            <a:ext cx="8785225" cy="1323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600" smtClean="0">
                <a:latin typeface="Arial" charset="0"/>
                <a:cs typeface="Arial" charset="0"/>
              </a:rPr>
              <a:t>Найбільш масовий і сильний політичний вплив на суспільство мають аудіовізуальні засоби масової інформації, насамперед телебачення. Думку про першість телебачення за ступенем охоплення населення України підтверджують результати опитування </a:t>
            </a:r>
            <a:r>
              <a:rPr lang="ru-RU" sz="1600" smtClean="0">
                <a:solidFill>
                  <a:srgbClr val="0099FF"/>
                </a:solidFill>
                <a:latin typeface="Arial" charset="0"/>
                <a:cs typeface="Arial" charset="0"/>
              </a:rPr>
              <a:t>"Української маркетингової групи"</a:t>
            </a:r>
            <a:r>
              <a:rPr lang="ru-RU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1600" smtClean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4222126"/>
            <a:ext cx="3354240" cy="2426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007786" y="2884149"/>
            <a:ext cx="2438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59933" y="1439053"/>
            <a:ext cx="360040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5157788"/>
            <a:ext cx="8785225" cy="1468437"/>
          </a:xfrm>
        </p:spPr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ЗМІ забезпечують представникам різних суспільних груп можливість публічно виражати свої думки, знаходити та об'єднувати однодумців, чітко формулювати та представляти в громадській думці свої інтереси. Без преси, телебачення, радіомовлення жоден громадянин не може правильно зорієнтуватися у політичних процесах, визначити свою політичну орієнтацію, приймати відповідальні рішення. </a:t>
            </a:r>
          </a:p>
        </p:txBody>
      </p:sp>
      <p:pic>
        <p:nvPicPr>
          <p:cNvPr id="2457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241300"/>
            <a:ext cx="30765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60350"/>
            <a:ext cx="3541712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3663" y="1917700"/>
            <a:ext cx="42291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950" y="260350"/>
            <a:ext cx="8856663" cy="1397000"/>
          </a:xfrm>
        </p:spPr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Історичний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досвід свідчить, що ЗМІ можуть служити різним, не тільки демократичним, політичним цілям: як розвивати у людей прагнення до свободи, соціальної справедливості, допомагати їм у компетентній участі в політиці, так і духовно закріпачувати, дезінформувати, залякувати населення, сіяти недовіру і страх.</a:t>
            </a:r>
          </a:p>
        </p:txBody>
      </p:sp>
      <p:pic>
        <p:nvPicPr>
          <p:cNvPr id="2560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1773238"/>
            <a:ext cx="4227512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73238"/>
            <a:ext cx="39370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6038" y="3860800"/>
            <a:ext cx="4114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924800" cy="5810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2000" cap="none" smtClean="0">
                <a:solidFill>
                  <a:srgbClr val="007FD6"/>
                </a:solidFill>
                <a:latin typeface="Arial" charset="0"/>
                <a:cs typeface="Arial" charset="0"/>
              </a:rPr>
              <a:t>ПОЛІТИЧНЕ МАНІПУЛЮВАННЯ</a:t>
            </a:r>
            <a:endParaRPr lang="ru-RU" sz="2000" cap="none" smtClean="0">
              <a:solidFill>
                <a:srgbClr val="007FD6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1268413"/>
            <a:ext cx="8785225" cy="19732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600" smtClean="0">
                <a:latin typeface="Arial" charset="0"/>
                <a:cs typeface="Arial" charset="0"/>
              </a:rPr>
              <a:t> Під поняттям </a:t>
            </a:r>
            <a:r>
              <a:rPr lang="ru-RU" sz="1600" smtClean="0">
                <a:solidFill>
                  <a:srgbClr val="0099FF"/>
                </a:solidFill>
                <a:latin typeface="Arial" charset="0"/>
                <a:cs typeface="Arial" charset="0"/>
              </a:rPr>
              <a:t>"політичне маніпулювання"</a:t>
            </a:r>
            <a:r>
              <a:rPr lang="ru-RU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1600" smtClean="0">
                <a:latin typeface="Arial" charset="0"/>
                <a:cs typeface="Arial" charset="0"/>
              </a:rPr>
              <a:t>розуміють приховане управління політичною свідомістю та поведінкою людей з метою примусити їх до дії (бездіяльності) всупереч власним інтересам. Маніпулювання здійснюється непомітно для тих, ким управляють; воно не тягне за собою безпосередніх жертв і крові, не потребує величезних матеріальних затрат. Політичне маніпулювання переважно ґрунтується на систематичному впровадженні у масову свідомість соціальнонолітичних міфів.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3157268"/>
            <a:ext cx="4805013" cy="343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25" y="3157538"/>
            <a:ext cx="3467100" cy="34385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5095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cap="none" smtClean="0">
                <a:solidFill>
                  <a:srgbClr val="0099FF"/>
                </a:solidFill>
                <a:latin typeface="Arial" charset="0"/>
                <a:cs typeface="Arial" charset="0"/>
              </a:rPr>
              <a:t>СПОСОБИ ПОЛІТИЧНОГО МАНІПУЛЮВАННЯ: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836613"/>
            <a:ext cx="8785225" cy="2663825"/>
          </a:xfrm>
        </p:spPr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пряма підтасовка фактів;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замовчування невигідної інформації,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розповсюдження брехні та наклепів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напівправда (висвітлення конкретних, незначущих деталей при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одночасному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замовчуванні більш важливих фактів або загальна неправдива інтерпретація подій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навішування ярликів для компроментації політиків чи політичних ідей тощо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43726" y="3429000"/>
            <a:ext cx="561662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950" y="765175"/>
            <a:ext cx="8856663" cy="21161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1600" b="1" smtClean="0">
                <a:solidFill>
                  <a:srgbClr val="0099FF"/>
                </a:solidFill>
                <a:latin typeface="Arial" charset="0"/>
                <a:cs typeface="Arial" charset="0"/>
              </a:rPr>
              <a:t>Цензура</a:t>
            </a:r>
            <a:r>
              <a:rPr lang="uk-UA" sz="1600" smtClean="0">
                <a:latin typeface="Arial" charset="0"/>
                <a:cs typeface="Arial" charset="0"/>
              </a:rPr>
              <a:t> – це контроль офіційної влади за змістом, випуском та поширенням друкованої продукції, змістом і виконанням (показом) сценічних постановок, радіо- й телевізійних передач, а інколи й приватного листування (перлюстрація) з метою недопущення або обмеження поширення ідей та відомостей, які ця влада визнає за небажані чи шкідливі.</a:t>
            </a:r>
            <a:endParaRPr lang="ru-RU" sz="1600" smtClean="0">
              <a:latin typeface="Arial" charset="0"/>
              <a:cs typeface="Arial" charset="0"/>
            </a:endParaRPr>
          </a:p>
        </p:txBody>
      </p:sp>
      <p:pic>
        <p:nvPicPr>
          <p:cNvPr id="286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420938"/>
            <a:ext cx="4552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221163"/>
            <a:ext cx="40735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924800" cy="508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cap="none" smtClean="0">
                <a:solidFill>
                  <a:srgbClr val="0099FF"/>
                </a:solidFill>
                <a:latin typeface="Arial" charset="0"/>
                <a:cs typeface="Arial" charset="0"/>
              </a:rPr>
              <a:t>СВОБОДА І ЦЕНЗУРА В СУЧАСНИХ ЗМІ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950" y="765175"/>
            <a:ext cx="8856663" cy="4176713"/>
          </a:xfrm>
        </p:spPr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Ми часто говоримо про свободу слова та цензуру в Україні. Але чи насправді вони існують в нашій державі і в сучасних ЗМІ. Перша, мабуть ні, а остання діє, але в спосіб який обмежує права громадян України. Засоби масової інформації в Україні знаходяться під абсолютним контролем влади. Ззовні ситуація можливо виглядає не так погано і немає такого жорсткого контролю який був за часів Кучми. Але час від часу виходять наяв факти, які свідчать про протилежне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і цензура в Україні. Діапазон  її застовування достатньо широкий – це й пряма цензура у формі «замовлень», або «нарядів» (які матеріали варто чи не варто випускати), цензура і держзамовлення, що впроваджується шляхом зняття сюжетів, прогам та публікацій, які присвячуються проблемам навмисно нерозголошеним для широкої громадськості, цензура в образі інституту акредитації, який має законні повноваження позбавляти права на існування будь-яке виданная. А нинішня політична, соціальна та економічна ситуація в Україні спонукає до роздумів та запитань, чи будуть колись існувати вільні демократичні ЗМІ,  свобода слова та правильно застосовувана цензура в Україні.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31640" y="4797152"/>
            <a:ext cx="662473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7" name="Diagram 7"/>
          <p:cNvGraphicFramePr>
            <a:graphicFrameLocks/>
          </p:cNvGraphicFramePr>
          <p:nvPr>
            <p:ph type="dgm" idx="1"/>
          </p:nvPr>
        </p:nvGraphicFramePr>
        <p:xfrm>
          <a:off x="-1116013" y="0"/>
          <a:ext cx="10872788" cy="7173913"/>
        </p:xfrm>
        <a:graphic>
          <a:graphicData uri="http://schemas.openxmlformats.org/drawingml/2006/compatibility">
            <com:legacyDrawing xmlns:com="http://schemas.openxmlformats.org/drawingml/2006/compatibility" spid="_x0000_s35847"/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08050"/>
            <a:ext cx="7924800" cy="5095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2000" cap="none" smtClean="0">
                <a:solidFill>
                  <a:srgbClr val="0099FF"/>
                </a:solidFill>
                <a:latin typeface="Arial" charset="0"/>
                <a:cs typeface="Arial" charset="0"/>
              </a:rPr>
              <a:t>ВИСНОВОК</a:t>
            </a:r>
            <a:r>
              <a:rPr lang="uk-UA" sz="2000" cap="none" smtClean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  <a:endParaRPr lang="ru-RU" sz="2000" cap="none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2205038"/>
            <a:ext cx="8569325" cy="1800225"/>
          </a:xfrm>
        </p:spPr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Зазнаючи оновлення, система засобів масової інформації в умовах національного відродження виступає як ефективний інструмент суспільного впливу й досягнення громадянської злагоди, що є важливим фактором функціонування сучасного демократичного суспільства.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924800" cy="7239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cap="none" smtClean="0">
                <a:solidFill>
                  <a:srgbClr val="0099FF"/>
                </a:solidFill>
              </a:rPr>
              <a:t>ПЛАН</a:t>
            </a:r>
            <a:endParaRPr lang="ru-RU" cap="none" smtClean="0">
              <a:solidFill>
                <a:srgbClr val="0099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1052513"/>
            <a:ext cx="8785225" cy="54721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1600" smtClean="0">
                <a:latin typeface="Arial" charset="0"/>
                <a:cs typeface="Arial" charset="0"/>
              </a:rPr>
              <a:t>1. Засоби масової інформації.</a:t>
            </a:r>
          </a:p>
          <a:p>
            <a:pPr eaLnBrk="1" hangingPunct="1"/>
            <a:r>
              <a:rPr lang="uk-UA" sz="1600" smtClean="0">
                <a:latin typeface="Arial" charset="0"/>
                <a:cs typeface="Arial" charset="0"/>
              </a:rPr>
              <a:t>2. Преса.</a:t>
            </a:r>
          </a:p>
          <a:p>
            <a:pPr eaLnBrk="1" hangingPunct="1"/>
            <a:r>
              <a:rPr lang="uk-UA" sz="1600" smtClean="0">
                <a:latin typeface="Arial" charset="0"/>
                <a:cs typeface="Arial" charset="0"/>
              </a:rPr>
              <a:t>3. Телебачення.</a:t>
            </a:r>
          </a:p>
          <a:p>
            <a:pPr eaLnBrk="1" hangingPunct="1"/>
            <a:r>
              <a:rPr lang="uk-UA" sz="1600" smtClean="0">
                <a:latin typeface="Arial" charset="0"/>
                <a:cs typeface="Arial" charset="0"/>
              </a:rPr>
              <a:t>4. Інтернет-ЗМІ.</a:t>
            </a:r>
          </a:p>
          <a:p>
            <a:pPr eaLnBrk="1" hangingPunct="1"/>
            <a:r>
              <a:rPr lang="uk-UA" sz="1600" smtClean="0">
                <a:latin typeface="Arial" charset="0"/>
                <a:cs typeface="Arial" charset="0"/>
              </a:rPr>
              <a:t>5. Розвиток засобів масової інформації. </a:t>
            </a:r>
          </a:p>
          <a:p>
            <a:pPr eaLnBrk="1" hangingPunct="1"/>
            <a:r>
              <a:rPr lang="uk-UA" sz="1600" smtClean="0">
                <a:latin typeface="Arial" charset="0"/>
                <a:cs typeface="Arial" charset="0"/>
              </a:rPr>
              <a:t>6. Головні функції ЗМІ.</a:t>
            </a:r>
          </a:p>
          <a:p>
            <a:pPr eaLnBrk="1" hangingPunct="1"/>
            <a:r>
              <a:rPr lang="uk-UA" sz="1600" smtClean="0">
                <a:latin typeface="Arial" charset="0"/>
                <a:cs typeface="Arial" charset="0"/>
              </a:rPr>
              <a:t>7. Характерні риси  засобів масової інформації. </a:t>
            </a:r>
          </a:p>
          <a:p>
            <a:pPr eaLnBrk="1" hangingPunct="1"/>
            <a:r>
              <a:rPr lang="uk-UA" sz="1600" smtClean="0">
                <a:latin typeface="Arial" charset="0"/>
                <a:cs typeface="Arial" charset="0"/>
              </a:rPr>
              <a:t>8. Політичне маніпулювання.</a:t>
            </a:r>
          </a:p>
          <a:p>
            <a:pPr eaLnBrk="1" hangingPunct="1"/>
            <a:r>
              <a:rPr lang="uk-UA" sz="1600" smtClean="0">
                <a:latin typeface="Arial" charset="0"/>
                <a:cs typeface="Arial" charset="0"/>
              </a:rPr>
              <a:t>9. Способи політичного маніпулювання.</a:t>
            </a:r>
          </a:p>
          <a:p>
            <a:pPr eaLnBrk="1" hangingPunct="1"/>
            <a:r>
              <a:rPr lang="uk-UA" sz="1600" smtClean="0">
                <a:latin typeface="Arial" charset="0"/>
                <a:cs typeface="Arial" charset="0"/>
              </a:rPr>
              <a:t>10. Цензура.</a:t>
            </a:r>
          </a:p>
          <a:p>
            <a:pPr eaLnBrk="1" hangingPunct="1"/>
            <a:r>
              <a:rPr lang="uk-UA" sz="1600" smtClean="0">
                <a:latin typeface="Arial" charset="0"/>
                <a:cs typeface="Arial" charset="0"/>
              </a:rPr>
              <a:t>11. Свобода і цензура в сучасних ЗМІ:</a:t>
            </a:r>
          </a:p>
          <a:p>
            <a:pPr eaLnBrk="1" hangingPunct="1"/>
            <a:r>
              <a:rPr lang="uk-UA" sz="1600" smtClean="0">
                <a:latin typeface="Arial" charset="0"/>
                <a:cs typeface="Arial" charset="0"/>
              </a:rPr>
              <a:t>12. Журналістська етика.</a:t>
            </a:r>
          </a:p>
          <a:p>
            <a:pPr eaLnBrk="1" hangingPunct="1"/>
            <a:r>
              <a:rPr lang="uk-UA" sz="1600" smtClean="0">
                <a:latin typeface="Arial" charset="0"/>
                <a:cs typeface="Arial" charset="0"/>
              </a:rPr>
              <a:t>13. Висновок.</a:t>
            </a:r>
          </a:p>
          <a:p>
            <a:pPr eaLnBrk="1" hangingPunct="1"/>
            <a:r>
              <a:rPr lang="uk-UA" sz="1600" smtClean="0">
                <a:latin typeface="Arial" charset="0"/>
                <a:cs typeface="Arial" charset="0"/>
              </a:rPr>
              <a:t>14. Список використаної літератури.</a:t>
            </a:r>
            <a:endParaRPr lang="ru-RU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836613"/>
            <a:ext cx="7924800" cy="50958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2000" cap="none" smtClean="0">
                <a:solidFill>
                  <a:srgbClr val="0099FF"/>
                </a:solidFill>
              </a:rPr>
              <a:t>СПИСОК ВИКОРИСТАНОЇ ЛІТЕРАТУРИ:</a:t>
            </a:r>
            <a:endParaRPr lang="ru-RU" sz="2000" cap="none" smtClean="0">
              <a:solidFill>
                <a:srgbClr val="0099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3213" cy="25495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mtClean="0">
                <a:solidFill>
                  <a:schemeClr val="bg1"/>
                </a:solidFill>
              </a:rPr>
              <a:t>1</a:t>
            </a:r>
            <a:r>
              <a:rPr lang="uk-UA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. </a:t>
            </a:r>
            <a:r>
              <a:rPr lang="en-US" sz="1600" smtClean="0">
                <a:solidFill>
                  <a:schemeClr val="bg1"/>
                </a:solidFill>
                <a:latin typeface="Arial" charset="0"/>
                <a:cs typeface="Arial" charset="0"/>
                <a:hlinkClick r:id="rId2"/>
              </a:rPr>
              <a:t>http://referatcentral.org.ua</a:t>
            </a:r>
            <a:endParaRPr lang="uk-UA" sz="16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uk-UA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2. </a:t>
            </a:r>
            <a:r>
              <a:rPr lang="en-US" sz="1600" smtClean="0">
                <a:solidFill>
                  <a:schemeClr val="bg1"/>
                </a:solidFill>
                <a:latin typeface="Arial" charset="0"/>
                <a:cs typeface="Arial" charset="0"/>
                <a:hlinkClick r:id="rId3"/>
              </a:rPr>
              <a:t>http://uk.wikipedia.org/wiki</a:t>
            </a:r>
            <a:endParaRPr lang="uk-UA" sz="16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uk-UA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3. </a:t>
            </a:r>
            <a:r>
              <a:rPr lang="en-US" sz="1600" smtClean="0">
                <a:solidFill>
                  <a:srgbClr val="6600FF"/>
                </a:solidFill>
                <a:latin typeface="Arial" charset="0"/>
                <a:cs typeface="Arial" charset="0"/>
                <a:hlinkClick r:id="rId4" invalidUrl="http:///"/>
              </a:rPr>
              <a:t>http://</a:t>
            </a:r>
            <a:r>
              <a:rPr lang="en-US" sz="1600" smtClean="0">
                <a:solidFill>
                  <a:srgbClr val="6600FF"/>
                </a:solidFill>
                <a:latin typeface="Arial" charset="0"/>
                <a:cs typeface="Arial" charset="0"/>
                <a:hlinkClick r:id="rId5"/>
              </a:rPr>
              <a:t>blog.i.ua/user/1444501/173334</a:t>
            </a:r>
            <a:endParaRPr lang="uk-UA" sz="1600" smtClean="0">
              <a:solidFill>
                <a:srgbClr val="6600FF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uk-UA" smtClean="0">
              <a:solidFill>
                <a:srgbClr val="6600FF"/>
              </a:solidFill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7924800" cy="16462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1600" b="1" cap="none" smtClean="0">
                <a:solidFill>
                  <a:srgbClr val="0099FF"/>
                </a:solidFill>
                <a:latin typeface="Arial" charset="0"/>
                <a:cs typeface="Arial" charset="0"/>
              </a:rPr>
              <a:t>ЗАСОБИ МАСОВОЇ ІНФОРМАЦІЇ</a:t>
            </a:r>
            <a:r>
              <a:rPr lang="uk-UA" sz="1600" b="1" cap="none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uk-UA" sz="1600" cap="none" smtClean="0">
                <a:latin typeface="Arial" charset="0"/>
                <a:cs typeface="Arial" charset="0"/>
              </a:rPr>
              <a:t>– ЦЕ ПЕРІОДИЧНІ ДРУКОВАНІ ВИДАННЯ ТА ІНШІ ЗАСОБИ ПОШИРЕННЯ ІНФОРМАЦІЇ, СПРЯМОВАНІ НА ОХОПЛЕННЯ НЕОБМЕЖЕНОГО КОЛА ОСІБ З МЕТОЮ ЇХ ОПЕРАТИВНОГО ІНФОРМУВАННЯ ПРО ПОДІЇ ТА ЯВИЩА У СВІТІ, ОКРЕМІЙ КРАЇНІ, ПЕВНОМУ РЕГІОНІ, А ТАКОЖ НА ВИКОНАННЯ ПЕВНИХ СОЦІАЛЬНИХ ФУНКЦІЙ.</a:t>
            </a:r>
            <a:endParaRPr lang="ru-RU" sz="1600" cap="none" smtClean="0">
              <a:latin typeface="Arial" charset="0"/>
              <a:cs typeface="Arial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</p:nvPr>
        </p:nvGraphicFramePr>
        <p:xfrm>
          <a:off x="763588" y="2357437"/>
          <a:ext cx="7924800" cy="4114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528" y="4725144"/>
            <a:ext cx="2799724" cy="1861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00192" y="4675319"/>
            <a:ext cx="2664296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5300663"/>
            <a:ext cx="8785225" cy="12525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smtClean="0">
                <a:solidFill>
                  <a:srgbClr val="0099FF"/>
                </a:solidFill>
                <a:latin typeface="Arial" charset="0"/>
                <a:cs typeface="Arial" charset="0"/>
              </a:rPr>
              <a:t>Преса</a:t>
            </a:r>
            <a:r>
              <a:rPr lang="ru-RU" sz="1600" smtClean="0">
                <a:latin typeface="Arial" charset="0"/>
                <a:cs typeface="Arial" charset="0"/>
              </a:rPr>
              <a:t> — друковані засоби масової інформації (періодичні друковані видання), які виходять під постійною назвою, з періодичністю один і більше номерів (випусків) протягом року. Під пресою розуміють газети, журнали, альманахи, збірки, бюлетені, рідше книги, листівки, що мають визначений тираж.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235267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260350"/>
            <a:ext cx="1474787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2763" y="3279775"/>
            <a:ext cx="27622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2825" y="2133600"/>
            <a:ext cx="3309938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260350"/>
            <a:ext cx="8785225" cy="252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vi-VN" smtClean="0"/>
              <a:t> </a:t>
            </a:r>
            <a:r>
              <a:rPr lang="vi-VN" sz="1600" b="1" smtClean="0">
                <a:solidFill>
                  <a:srgbClr val="0099FF"/>
                </a:solidFill>
                <a:latin typeface="Arial" charset="0"/>
                <a:cs typeface="Arial" charset="0"/>
              </a:rPr>
              <a:t>Телеба́чення</a:t>
            </a:r>
            <a:r>
              <a:rPr lang="uk-UA" sz="1600" b="1" smtClean="0">
                <a:solidFill>
                  <a:srgbClr val="0099FF"/>
                </a:solidFill>
                <a:latin typeface="Arial" charset="0"/>
                <a:cs typeface="Arial" charset="0"/>
              </a:rPr>
              <a:t> </a:t>
            </a:r>
            <a:r>
              <a:rPr lang="vi-VN" sz="1600" smtClean="0">
                <a:latin typeface="Arial" charset="0"/>
                <a:cs typeface="Arial" charset="0"/>
              </a:rPr>
              <a:t>— загальний термін, що охоплює всі аспекти технології та практичної діяльності, пов’язаних з передачею зображень із звуковим супроводом на далекі віддалі. Телебачення є потужним засобом комунікації, засобом масової інформації.</a:t>
            </a:r>
            <a:endParaRPr lang="uk-UA" sz="1600" smtClean="0">
              <a:latin typeface="Arial" charset="0"/>
              <a:cs typeface="Arial" charset="0"/>
            </a:endParaRPr>
          </a:p>
          <a:p>
            <a:pPr eaLnBrk="1" hangingPunct="1"/>
            <a:r>
              <a:rPr lang="vi-VN" sz="1600" smtClean="0">
                <a:latin typeface="Arial" charset="0"/>
                <a:cs typeface="Arial" charset="0"/>
              </a:rPr>
              <a:t> </a:t>
            </a:r>
            <a:r>
              <a:rPr lang="ru-RU" sz="1600" smtClean="0">
                <a:latin typeface="Arial" charset="0"/>
                <a:cs typeface="Arial" charset="0"/>
              </a:rPr>
              <a:t>Телебачення не знає ані політичних, ні географічних меж, долає простір та палестинці час. Воно робить людини співучасником подій, навіть, здійснені ж без нього.</a:t>
            </a:r>
          </a:p>
          <a:p>
            <a:pPr eaLnBrk="1" hangingPunct="1"/>
            <a:r>
              <a:rPr lang="ru-RU" sz="1600" smtClean="0">
                <a:latin typeface="Arial" charset="0"/>
                <a:cs typeface="Arial" charset="0"/>
              </a:rPr>
              <a:t>Телебачення створює фон нашому житті, змінює наші звички, привертає до обговоренню різних проблем, формує суспільну свідомість.</a:t>
            </a:r>
          </a:p>
          <a:p>
            <a:pPr eaLnBrk="1" hangingPunct="1"/>
            <a:endParaRPr lang="ru-RU" sz="1600" smtClean="0"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5575" y="3012595"/>
            <a:ext cx="3893616" cy="358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97200"/>
            <a:ext cx="410845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188913"/>
            <a:ext cx="8856662" cy="1323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600" smtClean="0">
                <a:solidFill>
                  <a:srgbClr val="0099FF"/>
                </a:solidFill>
                <a:latin typeface="Arial" charset="0"/>
                <a:cs typeface="Arial" charset="0"/>
              </a:rPr>
              <a:t>Інтернет-ЗМІ (інтернет-видання, інтернет-газета)</a:t>
            </a:r>
            <a:r>
              <a:rPr lang="ru-RU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1600" smtClean="0">
                <a:latin typeface="Arial" charset="0"/>
                <a:cs typeface="Arial" charset="0"/>
              </a:rPr>
              <a:t>— регулярно оновлюваний інформаційний сайт, який ставить своїм завданням виконувати функцію засобу масової інформації і користується певною популярністю і авторитетом (має свою постійну аудиторію).</a:t>
            </a:r>
          </a:p>
          <a:p>
            <a:pPr eaLnBrk="1" hangingPunct="1"/>
            <a:endParaRPr lang="ru-RU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381000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91880" y="2741195"/>
            <a:ext cx="2540000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148064" y="4149080"/>
            <a:ext cx="3571875" cy="233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288" y="260350"/>
            <a:ext cx="8640762" cy="2952750"/>
          </a:xfrm>
        </p:spPr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Інформація спочатку поширювалась усно, а з розвитком писемності – письмово: на папірусі, папері, камені.  Газети, які дещо нагадували сучасні, виникли після винаходу Йоганном Гутенбергом у 1450 р. друкарського станка.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Наступний прорив у розвитку ЗМІ відбувся у ХІХ ст. із винаходом телеграфу, телефону та радіо. На початку ХХ ст. розпочали регулярно транслювати радіопередачі, а з 30-х років минулого століття в наше життя упевнено ввійшло телебачення. Радянський Союз транслював першу телевізійну програму в 1939 р., а регулярне мовлення розпочалося 1946 р. в Москві.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Справжня революція відбулась із винаходженням Інтернету, комп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ютерних мереж, електронної пошти.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068638"/>
            <a:ext cx="3024188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429000"/>
            <a:ext cx="309245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987800"/>
            <a:ext cx="223202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115888"/>
            <a:ext cx="8785225" cy="36004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1600" smtClean="0">
                <a:latin typeface="Arial" charset="0"/>
                <a:cs typeface="Arial" charset="0"/>
              </a:rPr>
              <a:t>До головних функцій ЗМІ в європейському демократичному суспільстві належать такі:</a:t>
            </a:r>
            <a:br>
              <a:rPr lang="uk-UA" sz="1600" smtClean="0">
                <a:latin typeface="Arial" charset="0"/>
                <a:cs typeface="Arial" charset="0"/>
              </a:rPr>
            </a:br>
            <a:r>
              <a:rPr lang="uk-UA" sz="1600" b="1" smtClean="0">
                <a:solidFill>
                  <a:srgbClr val="0099FF"/>
                </a:solidFill>
                <a:latin typeface="Arial" charset="0"/>
                <a:cs typeface="Arial" charset="0"/>
              </a:rPr>
              <a:t>інформаційна</a:t>
            </a:r>
            <a:r>
              <a:rPr lang="uk-UA" sz="1600" smtClean="0">
                <a:latin typeface="Arial" charset="0"/>
                <a:cs typeface="Arial" charset="0"/>
              </a:rPr>
              <a:t> – отримання й поширення інформації про найважливіші події в суспільстві, яка впливає на формування громадської думки з різних питань;</a:t>
            </a:r>
          </a:p>
          <a:p>
            <a:pPr eaLnBrk="1" hangingPunct="1"/>
            <a:r>
              <a:rPr lang="uk-UA" sz="1600" b="1" smtClean="0">
                <a:solidFill>
                  <a:srgbClr val="0099FF"/>
                </a:solidFill>
                <a:latin typeface="Arial" charset="0"/>
                <a:cs typeface="Arial" charset="0"/>
              </a:rPr>
              <a:t>освітня</a:t>
            </a:r>
            <a:r>
              <a:rPr lang="uk-UA" sz="1600" smtClean="0">
                <a:solidFill>
                  <a:srgbClr val="0099FF"/>
                </a:solidFill>
                <a:latin typeface="Arial" charset="0"/>
                <a:cs typeface="Arial" charset="0"/>
              </a:rPr>
              <a:t> </a:t>
            </a:r>
            <a:r>
              <a:rPr lang="uk-UA" sz="1600" smtClean="0">
                <a:latin typeface="Arial" charset="0"/>
                <a:cs typeface="Arial" charset="0"/>
              </a:rPr>
              <a:t>– ЗМІ доносять до громадян певні знання, які в подальшому дозволяють їм орієнтуватися в суперечливих потоках інформації;</a:t>
            </a:r>
          </a:p>
          <a:p>
            <a:pPr eaLnBrk="1" hangingPunct="1"/>
            <a:r>
              <a:rPr lang="uk-UA" sz="1600" b="1" smtClean="0">
                <a:solidFill>
                  <a:srgbClr val="0099FF"/>
                </a:solidFill>
                <a:latin typeface="Arial" charset="0"/>
                <a:cs typeface="Arial" charset="0"/>
              </a:rPr>
              <a:t>політичної соціалізації</a:t>
            </a:r>
            <a:r>
              <a:rPr lang="uk-UA" sz="1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uk-UA" sz="1600" smtClean="0">
                <a:latin typeface="Arial" charset="0"/>
                <a:cs typeface="Arial" charset="0"/>
              </a:rPr>
              <a:t>– через ЗМІ громадяни засвоюють певні стандарти політичної поведінки, цінності й норми, що дозволяють їм адаптуватися до реальності; </a:t>
            </a:r>
          </a:p>
          <a:p>
            <a:pPr eaLnBrk="1" hangingPunct="1"/>
            <a:r>
              <a:rPr lang="uk-UA" sz="1600" b="1" smtClean="0">
                <a:solidFill>
                  <a:srgbClr val="0099FF"/>
                </a:solidFill>
                <a:latin typeface="Arial" charset="0"/>
                <a:cs typeface="Arial" charset="0"/>
              </a:rPr>
              <a:t>контролю за діяльністю суб</a:t>
            </a:r>
            <a:r>
              <a:rPr lang="en-US" sz="1600" b="1" smtClean="0">
                <a:solidFill>
                  <a:srgbClr val="0099FF"/>
                </a:solidFill>
                <a:latin typeface="Arial" charset="0"/>
                <a:cs typeface="Arial" charset="0"/>
              </a:rPr>
              <a:t>’</a:t>
            </a:r>
            <a:r>
              <a:rPr lang="uk-UA" sz="1600" b="1" smtClean="0">
                <a:solidFill>
                  <a:srgbClr val="0099FF"/>
                </a:solidFill>
                <a:latin typeface="Arial" charset="0"/>
                <a:cs typeface="Arial" charset="0"/>
              </a:rPr>
              <a:t>єктів влади, їх критики</a:t>
            </a:r>
            <a:r>
              <a:rPr lang="uk-UA" sz="1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uk-UA" sz="1600" smtClean="0">
                <a:latin typeface="Arial" charset="0"/>
                <a:cs typeface="Arial" charset="0"/>
              </a:rPr>
              <a:t>– ЗМІ інформують як про позитивні, так і про негативні факти діяльності уряду, окремих посадовців;</a:t>
            </a:r>
          </a:p>
          <a:p>
            <a:pPr eaLnBrk="1" hangingPunct="1"/>
            <a:r>
              <a:rPr lang="uk-UA" sz="1600" smtClean="0">
                <a:latin typeface="Arial" charset="0"/>
                <a:cs typeface="Arial" charset="0"/>
              </a:rPr>
              <a:t>Мобілізаційна – ЗМІ спонукають людей до певних дій чи до бездіяльності.</a:t>
            </a:r>
          </a:p>
          <a:p>
            <a:pPr eaLnBrk="1" hangingPunct="1"/>
            <a:endParaRPr lang="ru-RU" smtClean="0"/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459163"/>
            <a:ext cx="8135937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115888"/>
            <a:ext cx="8785225" cy="2305050"/>
          </a:xfrm>
        </p:spPr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Політика як сфера суспільної діяльності найбільше потребує засобів масової інформації для встановлення і підтримки постійних зв'язків між її суб'єктами. Політика є неможлива без опосередкованих форм спілкування і спеціальних засобів зв'язку між різними носіями влади, а також між державою та громадянами. У сучасному суспільстві ЗМІ все більше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виступають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не лише необхідною передавальною ланкою у складі механізмів політики, але й її творцем.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1880917"/>
            <a:ext cx="344873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08104" y="4113165"/>
            <a:ext cx="3518696" cy="2393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31840" y="3212974"/>
            <a:ext cx="3108345" cy="2331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236</TotalTime>
  <Words>1039</Words>
  <Application>Microsoft Office PowerPoint</Application>
  <PresentationFormat>Экран (4:3)</PresentationFormat>
  <Paragraphs>94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Tahoma</vt:lpstr>
      <vt:lpstr>Courier New</vt:lpstr>
      <vt:lpstr>Горизонт</vt:lpstr>
      <vt:lpstr>Горизонт</vt:lpstr>
      <vt:lpstr>Горизонт</vt:lpstr>
      <vt:lpstr>Горизонт</vt:lpstr>
      <vt:lpstr>ПРЕЗЕНТАЦІЯ НА ТЕМУ  «Європейські стандарти в ЗМІ»</vt:lpstr>
      <vt:lpstr>ПЛАН</vt:lpstr>
      <vt:lpstr>ЗАСОБИ МАСОВОЇ ІНФОРМАЦІЇ – ЦЕ ПЕРІОДИЧНІ ДРУКОВАНІ ВИДАННЯ ТА ІНШІ ЗАСОБИ ПОШИРЕННЯ ІНФОРМАЦІЇ, СПРЯМОВАНІ НА ОХОПЛЕННЯ НЕОБМЕЖЕНОГО КОЛА ОСІБ З МЕТОЮ ЇХ ОПЕРАТИВНОГО ІНФОРМУВАННЯ ПРО ПОДІЇ ТА ЯВИЩА У СВІТІ, ОКРЕМІЙ КРАЇНІ, ПЕВНОМУ РЕГІОНІ, А ТАКОЖ НА ВИКОНАННЯ ПЕВНИХ СОЦІАЛЬНИХ ФУНКЦІЙ.</vt:lpstr>
      <vt:lpstr>Слайд 4</vt:lpstr>
      <vt:lpstr>Слайд 5</vt:lpstr>
      <vt:lpstr>Слайд 6</vt:lpstr>
      <vt:lpstr>Слайд 7</vt:lpstr>
      <vt:lpstr>Слайд 8</vt:lpstr>
      <vt:lpstr>Слайд 9</vt:lpstr>
      <vt:lpstr>ХАРАКТЕРНІ РИСИ ЗАСОБІВ МАСОВОЇ ІНФОРМАЦІЇ:</vt:lpstr>
      <vt:lpstr>Слайд 11</vt:lpstr>
      <vt:lpstr>Слайд 12</vt:lpstr>
      <vt:lpstr>Слайд 13</vt:lpstr>
      <vt:lpstr>ПОЛІТИЧНЕ МАНІПУЛЮВАННЯ</vt:lpstr>
      <vt:lpstr>СПОСОБИ ПОЛІТИЧНОГО МАНІПУЛЮВАННЯ:</vt:lpstr>
      <vt:lpstr>Слайд 16</vt:lpstr>
      <vt:lpstr>СВОБОДА І ЦЕНЗУРА В СУЧАСНИХ ЗМІ</vt:lpstr>
      <vt:lpstr>Слайд 18</vt:lpstr>
      <vt:lpstr>ВИСНОВОК.</vt:lpstr>
      <vt:lpstr>СПИСОК ВИКОРИСТАНОЇ ЛІТЕРАТУРИ: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«Засоби масової інформації»</dc:title>
  <dc:creator>6eng</dc:creator>
  <cp:lastModifiedBy>1</cp:lastModifiedBy>
  <cp:revision>21</cp:revision>
  <dcterms:created xsi:type="dcterms:W3CDTF">2013-12-01T13:56:58Z</dcterms:created>
  <dcterms:modified xsi:type="dcterms:W3CDTF">2014-03-11T22:14:59Z</dcterms:modified>
</cp:coreProperties>
</file>