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1" r:id="rId4"/>
    <p:sldId id="260" r:id="rId5"/>
    <p:sldId id="259" r:id="rId6"/>
    <p:sldId id="258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14F7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8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00F6-7B76-4806-B4D5-36DD1ECF2104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C78A-509E-42FE-B177-D8E5A1C147F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00F6-7B76-4806-B4D5-36DD1ECF2104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C78A-509E-42FE-B177-D8E5A1C147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00F6-7B76-4806-B4D5-36DD1ECF2104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C78A-509E-42FE-B177-D8E5A1C147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00F6-7B76-4806-B4D5-36DD1ECF2104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C78A-509E-42FE-B177-D8E5A1C147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00F6-7B76-4806-B4D5-36DD1ECF2104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C78A-509E-42FE-B177-D8E5A1C147F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00F6-7B76-4806-B4D5-36DD1ECF2104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C78A-509E-42FE-B177-D8E5A1C147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00F6-7B76-4806-B4D5-36DD1ECF2104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C78A-509E-42FE-B177-D8E5A1C147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00F6-7B76-4806-B4D5-36DD1ECF2104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C78A-509E-42FE-B177-D8E5A1C147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00F6-7B76-4806-B4D5-36DD1ECF2104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C78A-509E-42FE-B177-D8E5A1C147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00F6-7B76-4806-B4D5-36DD1ECF2104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C78A-509E-42FE-B177-D8E5A1C147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00F6-7B76-4806-B4D5-36DD1ECF2104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EFAC78A-509E-42FE-B177-D8E5A1C147F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7D800F6-7B76-4806-B4D5-36DD1ECF2104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FAC78A-509E-42FE-B177-D8E5A1C147FB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cut thruBlk="1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214290"/>
            <a:ext cx="492447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Безробіття</a:t>
            </a:r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ru-RU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57818" y="5072074"/>
            <a:ext cx="355776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Виконала</a:t>
            </a:r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ru-RU" sz="32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Учениця</a:t>
            </a:r>
            <a: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11 </a:t>
            </a:r>
            <a:r>
              <a:rPr lang="ru-RU" sz="32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класу</a:t>
            </a:r>
            <a:endParaRPr lang="ru-RU" sz="3200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uk-UA" sz="3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Міралієва</a:t>
            </a:r>
            <a:r>
              <a:rPr lang="uk-UA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,М</a:t>
            </a:r>
            <a:endParaRPr lang="ru-RU" sz="3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66564" name="Picture 4" descr="http://biz.liga.net/upload/iblock/7d1/7d11292116ca381af11f4c3a0037dde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214422"/>
            <a:ext cx="6191250" cy="37433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65722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>
                <a:solidFill>
                  <a:schemeClr val="bg1"/>
                </a:solidFill>
              </a:rPr>
              <a:t>Безробіття</a:t>
            </a:r>
            <a:r>
              <a:rPr lang="ru-RU" sz="2400" dirty="0">
                <a:solidFill>
                  <a:schemeClr val="bg1"/>
                </a:solidFill>
              </a:rPr>
              <a:t> не </a:t>
            </a:r>
            <a:r>
              <a:rPr lang="ru-RU" sz="2400" dirty="0" err="1">
                <a:solidFill>
                  <a:schemeClr val="bg1"/>
                </a:solidFill>
              </a:rPr>
              <a:t>може</a:t>
            </a:r>
            <a:r>
              <a:rPr lang="ru-RU" sz="2400" dirty="0">
                <a:solidFill>
                  <a:schemeClr val="bg1"/>
                </a:solidFill>
              </a:rPr>
              <a:t> бути </a:t>
            </a:r>
            <a:r>
              <a:rPr lang="ru-RU" sz="2400" dirty="0" err="1">
                <a:solidFill>
                  <a:schemeClr val="bg1"/>
                </a:solidFill>
              </a:rPr>
              <a:t>доцільним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ні</a:t>
            </a:r>
            <a:r>
              <a:rPr lang="ru-RU" sz="2400" dirty="0">
                <a:solidFill>
                  <a:schemeClr val="bg1"/>
                </a:solidFill>
              </a:rPr>
              <a:t> в </a:t>
            </a:r>
            <a:r>
              <a:rPr lang="ru-RU" sz="2400" dirty="0" err="1">
                <a:solidFill>
                  <a:schemeClr val="bg1"/>
                </a:solidFill>
              </a:rPr>
              <a:t>економічному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ні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соціальному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плані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оскільки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його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зростання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створює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цілий</a:t>
            </a:r>
            <a:r>
              <a:rPr lang="ru-RU" sz="2400" dirty="0">
                <a:solidFill>
                  <a:schemeClr val="bg1"/>
                </a:solidFill>
              </a:rPr>
              <a:t> комплекс проблем: </a:t>
            </a:r>
            <a:r>
              <a:rPr lang="ru-RU" sz="2400" dirty="0" err="1">
                <a:solidFill>
                  <a:schemeClr val="bg1"/>
                </a:solidFill>
              </a:rPr>
              <a:t>скорочується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купівельна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спроможність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населення</a:t>
            </a:r>
            <a:r>
              <a:rPr lang="ru-RU" sz="2400" dirty="0">
                <a:solidFill>
                  <a:schemeClr val="bg1"/>
                </a:solidFill>
              </a:rPr>
              <a:t>, бюджет </a:t>
            </a:r>
            <a:r>
              <a:rPr lang="ru-RU" sz="2400" dirty="0" err="1">
                <a:solidFill>
                  <a:schemeClr val="bg1"/>
                </a:solidFill>
              </a:rPr>
              <a:t>втрачає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платників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податків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підприємство</a:t>
            </a:r>
            <a:r>
              <a:rPr lang="ru-RU" sz="2400" dirty="0">
                <a:solidFill>
                  <a:schemeClr val="bg1"/>
                </a:solidFill>
              </a:rPr>
              <a:t> - персонал. </a:t>
            </a:r>
            <a:r>
              <a:rPr lang="ru-RU" sz="2400" dirty="0" err="1">
                <a:solidFill>
                  <a:schemeClr val="bg1"/>
                </a:solidFill>
              </a:rPr>
              <a:t>Зростають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ризик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соціального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напруження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додаткові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витрати</a:t>
            </a:r>
            <a:r>
              <a:rPr lang="ru-RU" sz="2400" dirty="0">
                <a:solidFill>
                  <a:schemeClr val="bg1"/>
                </a:solidFill>
              </a:rPr>
              <a:t> на </a:t>
            </a:r>
            <a:r>
              <a:rPr lang="ru-RU" sz="2400" dirty="0" err="1">
                <a:solidFill>
                  <a:schemeClr val="bg1"/>
                </a:solidFill>
              </a:rPr>
              <a:t>підтримку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безробітних</a:t>
            </a:r>
            <a:r>
              <a:rPr lang="ru-RU" sz="2400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65538" name="Picture 2" descr="http://www.rusnauka.com/23_NTP_2010/Economics/70512.doc.files/image004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9575" y="3009899"/>
            <a:ext cx="4924425" cy="3848101"/>
          </a:xfrm>
          <a:prstGeom prst="rect">
            <a:avLst/>
          </a:prstGeom>
          <a:noFill/>
        </p:spPr>
      </p:pic>
      <p:pic>
        <p:nvPicPr>
          <p:cNvPr id="65540" name="Picture 4" descr="http://novostey.com/i4/2011/01/17/6e3627c8e517659d8cba4ba09b9ab215.n6e3627c8e517659d8cba4ba09b9ab21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133724"/>
            <a:ext cx="3714744" cy="37242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 descr="http://powerpoint4you.ru/wp-content/uploads/thumb/9e239f731_150x15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3786214" cy="292893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643010" y="3072348"/>
            <a:ext cx="750099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solidFill>
                  <a:schemeClr val="bg1"/>
                </a:solidFill>
              </a:rPr>
              <a:t>Безробіття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вважається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з</a:t>
            </a:r>
            <a:r>
              <a:rPr lang="ru-RU" sz="2400" dirty="0">
                <a:solidFill>
                  <a:schemeClr val="bg1"/>
                </a:solidFill>
              </a:rPr>
              <a:t> одного боку, </a:t>
            </a:r>
            <a:r>
              <a:rPr lang="ru-RU" sz="2400" dirty="0" err="1">
                <a:solidFill>
                  <a:schemeClr val="bg1"/>
                </a:solidFill>
              </a:rPr>
              <a:t>важливим</a:t>
            </a:r>
            <a:r>
              <a:rPr lang="ru-RU" sz="2400" dirty="0">
                <a:solidFill>
                  <a:schemeClr val="bg1"/>
                </a:solidFill>
              </a:rPr>
              <a:t> стимулятором </a:t>
            </a:r>
            <a:r>
              <a:rPr lang="ru-RU" sz="2400" dirty="0" err="1">
                <a:solidFill>
                  <a:schemeClr val="bg1"/>
                </a:solidFill>
              </a:rPr>
              <a:t>активності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працюючого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населення</a:t>
            </a:r>
            <a:r>
              <a:rPr lang="ru-RU" sz="2400" dirty="0">
                <a:solidFill>
                  <a:schemeClr val="bg1"/>
                </a:solidFill>
              </a:rPr>
              <a:t>, а </a:t>
            </a:r>
            <a:r>
              <a:rPr lang="ru-RU" sz="2400" dirty="0" err="1">
                <a:solidFill>
                  <a:schemeClr val="bg1"/>
                </a:solidFill>
              </a:rPr>
              <a:t>з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іншого</a:t>
            </a:r>
            <a:r>
              <a:rPr lang="ru-RU" sz="2400" dirty="0">
                <a:solidFill>
                  <a:schemeClr val="bg1"/>
                </a:solidFill>
              </a:rPr>
              <a:t> - великим </a:t>
            </a:r>
            <a:r>
              <a:rPr lang="ru-RU" sz="2400" dirty="0" err="1">
                <a:solidFill>
                  <a:schemeClr val="bg1"/>
                </a:solidFill>
              </a:rPr>
              <a:t>суспільним</a:t>
            </a:r>
            <a:r>
              <a:rPr lang="ru-RU" sz="2400" dirty="0">
                <a:solidFill>
                  <a:schemeClr val="bg1"/>
                </a:solidFill>
              </a:rPr>
              <a:t> лихом. </a:t>
            </a:r>
            <a:r>
              <a:rPr lang="ru-RU" sz="2400" dirty="0" err="1">
                <a:solidFill>
                  <a:schemeClr val="bg1"/>
                </a:solidFill>
              </a:rPr>
              <a:t>Всі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країни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світу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прикладають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багато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зусиль</a:t>
            </a:r>
            <a:r>
              <a:rPr lang="ru-RU" sz="2400" dirty="0">
                <a:solidFill>
                  <a:schemeClr val="bg1"/>
                </a:solidFill>
              </a:rPr>
              <a:t> для </a:t>
            </a:r>
            <a:r>
              <a:rPr lang="ru-RU" sz="2400" dirty="0" err="1">
                <a:solidFill>
                  <a:schemeClr val="bg1"/>
                </a:solidFill>
              </a:rPr>
              <a:t>подолання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безробіття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але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жодній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ще</a:t>
            </a:r>
            <a:r>
              <a:rPr lang="ru-RU" sz="2400" dirty="0">
                <a:solidFill>
                  <a:schemeClr val="bg1"/>
                </a:solidFill>
              </a:rPr>
              <a:t> не </a:t>
            </a:r>
            <a:r>
              <a:rPr lang="ru-RU" sz="2400" dirty="0" err="1">
                <a:solidFill>
                  <a:schemeClr val="bg1"/>
                </a:solidFill>
              </a:rPr>
              <a:t>вдалося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ліквідувати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його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повністю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Взагалі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експерти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Міжнародної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організації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праці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вважають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що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найближчими</a:t>
            </a:r>
            <a:r>
              <a:rPr lang="ru-RU" sz="2400" dirty="0">
                <a:solidFill>
                  <a:schemeClr val="bg1"/>
                </a:solidFill>
              </a:rPr>
              <a:t> роками в </a:t>
            </a:r>
            <a:r>
              <a:rPr lang="ru-RU" sz="2400" dirty="0" err="1">
                <a:solidFill>
                  <a:schemeClr val="bg1"/>
                </a:solidFill>
              </a:rPr>
              <a:t>середньому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світі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рівень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безробіття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досягне</a:t>
            </a:r>
            <a:r>
              <a:rPr lang="ru-RU" sz="2400" dirty="0">
                <a:solidFill>
                  <a:schemeClr val="bg1"/>
                </a:solidFill>
              </a:rPr>
              <a:t> 10%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повністю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ліквідувати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його</a:t>
            </a:r>
            <a:r>
              <a:rPr lang="ru-RU" sz="2400" dirty="0">
                <a:solidFill>
                  <a:schemeClr val="bg1"/>
                </a:solidFill>
              </a:rPr>
              <a:t> не </a:t>
            </a:r>
            <a:r>
              <a:rPr lang="ru-RU" sz="2400" dirty="0" err="1">
                <a:solidFill>
                  <a:schemeClr val="bg1"/>
                </a:solidFill>
              </a:rPr>
              <a:t>зможе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жодна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країна</a:t>
            </a:r>
            <a:r>
              <a:rPr lang="ru-RU" sz="2400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28860" y="3643314"/>
            <a:ext cx="3071834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Причини </a:t>
            </a:r>
            <a:r>
              <a:rPr lang="ru-RU" dirty="0" err="1">
                <a:solidFill>
                  <a:schemeClr val="bg1"/>
                </a:solidFill>
              </a:rPr>
              <a:t>безробіття</a:t>
            </a:r>
            <a:r>
              <a:rPr lang="ru-RU" dirty="0">
                <a:solidFill>
                  <a:schemeClr val="bg1"/>
                </a:solidFill>
              </a:rPr>
              <a:t>: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5715008" y="4000504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5357818" y="4572008"/>
            <a:ext cx="50006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0800000" flipV="1">
            <a:off x="1785918" y="4643446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0800000">
            <a:off x="1714480" y="4000504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428992" y="5000636"/>
            <a:ext cx="60007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>
                <a:solidFill>
                  <a:srgbClr val="7030A0"/>
                </a:solidFill>
              </a:rPr>
              <a:t>Структурні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зрушення</a:t>
            </a:r>
            <a:r>
              <a:rPr lang="ru-RU" sz="2000" dirty="0">
                <a:solidFill>
                  <a:srgbClr val="7030A0"/>
                </a:solidFill>
              </a:rPr>
              <a:t> в </a:t>
            </a:r>
            <a:r>
              <a:rPr lang="ru-RU" sz="2000" dirty="0" err="1">
                <a:solidFill>
                  <a:srgbClr val="7030A0"/>
                </a:solidFill>
              </a:rPr>
              <a:t>економіці</a:t>
            </a:r>
            <a:r>
              <a:rPr lang="ru-RU" sz="2000" dirty="0">
                <a:solidFill>
                  <a:srgbClr val="7030A0"/>
                </a:solidFill>
              </a:rPr>
              <a:t>, </a:t>
            </a:r>
            <a:r>
              <a:rPr lang="ru-RU" sz="2000" dirty="0" err="1">
                <a:solidFill>
                  <a:srgbClr val="7030A0"/>
                </a:solidFill>
              </a:rPr>
              <a:t>що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виражаються</a:t>
            </a:r>
            <a:r>
              <a:rPr lang="ru-RU" sz="2000" dirty="0">
                <a:solidFill>
                  <a:srgbClr val="7030A0"/>
                </a:solidFill>
              </a:rPr>
              <a:t> у </a:t>
            </a:r>
            <a:r>
              <a:rPr lang="ru-RU" sz="2000" dirty="0" err="1">
                <a:solidFill>
                  <a:srgbClr val="7030A0"/>
                </a:solidFill>
              </a:rPr>
              <a:t>впровадженні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нових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технологій</a:t>
            </a:r>
            <a:r>
              <a:rPr lang="ru-RU" sz="2000" dirty="0">
                <a:solidFill>
                  <a:srgbClr val="7030A0"/>
                </a:solidFill>
              </a:rPr>
              <a:t>, </a:t>
            </a:r>
            <a:r>
              <a:rPr lang="ru-RU" sz="2000" dirty="0" err="1">
                <a:solidFill>
                  <a:srgbClr val="7030A0"/>
                </a:solidFill>
              </a:rPr>
              <a:t>згортанні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виробництва</a:t>
            </a:r>
            <a:r>
              <a:rPr lang="ru-RU" sz="2000" dirty="0">
                <a:solidFill>
                  <a:srgbClr val="7030A0"/>
                </a:solidFill>
              </a:rPr>
              <a:t> в </a:t>
            </a:r>
            <a:r>
              <a:rPr lang="ru-RU" sz="2000" dirty="0" err="1">
                <a:solidFill>
                  <a:srgbClr val="7030A0"/>
                </a:solidFill>
              </a:rPr>
              <a:t>традиційних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галузях</a:t>
            </a:r>
            <a:r>
              <a:rPr lang="ru-RU" sz="2000" dirty="0">
                <a:solidFill>
                  <a:srgbClr val="7030A0"/>
                </a:solidFill>
              </a:rPr>
              <a:t>, </a:t>
            </a:r>
            <a:r>
              <a:rPr lang="ru-RU" sz="2000" dirty="0" err="1">
                <a:solidFill>
                  <a:srgbClr val="7030A0"/>
                </a:solidFill>
              </a:rPr>
              <a:t>закритті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технічно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відсталих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підприємств</a:t>
            </a:r>
            <a:r>
              <a:rPr lang="ru-RU" sz="2000" dirty="0">
                <a:solidFill>
                  <a:srgbClr val="7030A0"/>
                </a:solidFill>
              </a:rPr>
              <a:t>. </a:t>
            </a:r>
            <a:r>
              <a:rPr lang="ru-RU" sz="2000" dirty="0" err="1">
                <a:solidFill>
                  <a:srgbClr val="7030A0"/>
                </a:solidFill>
              </a:rPr>
              <a:t>Це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призводить</a:t>
            </a:r>
            <a:r>
              <a:rPr lang="ru-RU" sz="2000" dirty="0">
                <a:solidFill>
                  <a:srgbClr val="7030A0"/>
                </a:solidFill>
              </a:rPr>
              <a:t> до </a:t>
            </a:r>
            <a:r>
              <a:rPr lang="ru-RU" sz="2000" dirty="0" err="1">
                <a:solidFill>
                  <a:srgbClr val="7030A0"/>
                </a:solidFill>
              </a:rPr>
              <a:t>скорочення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зайвої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</a:rPr>
              <a:t>робочої</a:t>
            </a:r>
            <a:r>
              <a:rPr lang="ru-RU" sz="2000" dirty="0" smtClean="0">
                <a:solidFill>
                  <a:srgbClr val="7030A0"/>
                </a:solidFill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</a:rPr>
              <a:t>сили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5000636"/>
            <a:ext cx="29289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 </a:t>
            </a:r>
            <a:r>
              <a:rPr lang="ru-RU" sz="2000" dirty="0" err="1">
                <a:solidFill>
                  <a:srgbClr val="FFFFFF"/>
                </a:solidFill>
              </a:rPr>
              <a:t>Економічний</a:t>
            </a:r>
            <a:r>
              <a:rPr lang="ru-RU" sz="2000" dirty="0">
                <a:solidFill>
                  <a:srgbClr val="FFFFFF"/>
                </a:solidFill>
              </a:rPr>
              <a:t> спад </a:t>
            </a:r>
            <a:r>
              <a:rPr lang="ru-RU" sz="2000" dirty="0" err="1">
                <a:solidFill>
                  <a:srgbClr val="FFFFFF"/>
                </a:solidFill>
              </a:rPr>
              <a:t>чи</a:t>
            </a:r>
            <a:r>
              <a:rPr lang="ru-RU" sz="2000" dirty="0">
                <a:solidFill>
                  <a:srgbClr val="FFFFFF"/>
                </a:solidFill>
              </a:rPr>
              <a:t> </a:t>
            </a:r>
            <a:r>
              <a:rPr lang="ru-RU" sz="2000" dirty="0" err="1">
                <a:solidFill>
                  <a:srgbClr val="FFFFFF"/>
                </a:solidFill>
              </a:rPr>
              <a:t>депресія</a:t>
            </a:r>
            <a:r>
              <a:rPr lang="ru-RU" sz="2000" dirty="0">
                <a:solidFill>
                  <a:srgbClr val="FFFFFF"/>
                </a:solidFill>
              </a:rPr>
              <a:t>, </a:t>
            </a:r>
            <a:r>
              <a:rPr lang="ru-RU" sz="2000" dirty="0" err="1">
                <a:solidFill>
                  <a:srgbClr val="FFFFFF"/>
                </a:solidFill>
              </a:rPr>
              <a:t>що</a:t>
            </a:r>
            <a:r>
              <a:rPr lang="ru-RU" sz="2000" dirty="0">
                <a:solidFill>
                  <a:srgbClr val="FFFFFF"/>
                </a:solidFill>
              </a:rPr>
              <a:t> </a:t>
            </a:r>
            <a:r>
              <a:rPr lang="ru-RU" sz="2000" dirty="0" err="1">
                <a:solidFill>
                  <a:srgbClr val="FFFFFF"/>
                </a:solidFill>
              </a:rPr>
              <a:t>змушують</a:t>
            </a:r>
            <a:r>
              <a:rPr lang="ru-RU" sz="2000" dirty="0">
                <a:solidFill>
                  <a:srgbClr val="FFFFFF"/>
                </a:solidFill>
              </a:rPr>
              <a:t> </a:t>
            </a:r>
            <a:r>
              <a:rPr lang="ru-RU" sz="2000" dirty="0" err="1">
                <a:solidFill>
                  <a:srgbClr val="FFFFFF"/>
                </a:solidFill>
              </a:rPr>
              <a:t>роботодавців</a:t>
            </a:r>
            <a:r>
              <a:rPr lang="ru-RU" sz="2000" dirty="0">
                <a:solidFill>
                  <a:srgbClr val="FFFFFF"/>
                </a:solidFill>
              </a:rPr>
              <a:t> </a:t>
            </a:r>
            <a:r>
              <a:rPr lang="ru-RU" sz="2000" dirty="0" err="1">
                <a:solidFill>
                  <a:srgbClr val="FFFFFF"/>
                </a:solidFill>
              </a:rPr>
              <a:t>знижувати</a:t>
            </a:r>
            <a:r>
              <a:rPr lang="ru-RU" sz="2000" dirty="0">
                <a:solidFill>
                  <a:srgbClr val="FFFFFF"/>
                </a:solidFill>
              </a:rPr>
              <a:t> потребу у </a:t>
            </a:r>
            <a:r>
              <a:rPr lang="ru-RU" sz="2000" dirty="0" err="1">
                <a:solidFill>
                  <a:srgbClr val="FFFFFF"/>
                </a:solidFill>
              </a:rPr>
              <a:t>всіх</a:t>
            </a:r>
            <a:r>
              <a:rPr lang="ru-RU" sz="2000" dirty="0">
                <a:solidFill>
                  <a:srgbClr val="FFFFFF"/>
                </a:solidFill>
              </a:rPr>
              <a:t> ресурсах, у тому </a:t>
            </a:r>
            <a:r>
              <a:rPr lang="ru-RU" sz="2000" dirty="0" err="1">
                <a:solidFill>
                  <a:srgbClr val="FFFFFF"/>
                </a:solidFill>
              </a:rPr>
              <a:t>числі</a:t>
            </a:r>
            <a:r>
              <a:rPr lang="ru-RU" sz="2000" dirty="0">
                <a:solidFill>
                  <a:srgbClr val="FFFFFF"/>
                </a:solidFill>
              </a:rPr>
              <a:t> </a:t>
            </a:r>
            <a:r>
              <a:rPr lang="ru-RU" sz="2000" dirty="0" err="1">
                <a:solidFill>
                  <a:srgbClr val="FFFFFF"/>
                </a:solidFill>
              </a:rPr>
              <a:t>і</a:t>
            </a:r>
            <a:r>
              <a:rPr lang="ru-RU" sz="2000" dirty="0">
                <a:solidFill>
                  <a:srgbClr val="FFFFFF"/>
                </a:solidFill>
              </a:rPr>
              <a:t> </a:t>
            </a:r>
            <a:r>
              <a:rPr lang="ru-RU" sz="2000" dirty="0" err="1">
                <a:solidFill>
                  <a:srgbClr val="FFFFFF"/>
                </a:solidFill>
              </a:rPr>
              <a:t>трудових</a:t>
            </a:r>
            <a:r>
              <a:rPr lang="ru-RU" sz="2000" dirty="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3500438"/>
            <a:ext cx="1714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>
                <a:solidFill>
                  <a:schemeClr val="bg1"/>
                </a:solidFill>
              </a:rPr>
              <a:t>Економічна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конкуренція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зокрема</a:t>
            </a:r>
            <a:r>
              <a:rPr lang="ru-RU" sz="2000" dirty="0">
                <a:solidFill>
                  <a:schemeClr val="bg1"/>
                </a:solidFill>
              </a:rPr>
              <a:t> на ринку </a:t>
            </a:r>
            <a:r>
              <a:rPr lang="ru-RU" sz="2000" dirty="0" err="1">
                <a:solidFill>
                  <a:schemeClr val="bg1"/>
                </a:solidFill>
              </a:rPr>
              <a:t>праці</a:t>
            </a:r>
            <a:r>
              <a:rPr lang="ru-RU" sz="20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072198" y="2285992"/>
            <a:ext cx="307180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>
                <a:solidFill>
                  <a:srgbClr val="0914F7"/>
                </a:solidFill>
              </a:rPr>
              <a:t>Політика</a:t>
            </a:r>
            <a:r>
              <a:rPr lang="ru-RU" sz="2000" dirty="0">
                <a:solidFill>
                  <a:srgbClr val="0914F7"/>
                </a:solidFill>
              </a:rPr>
              <a:t> уряду в </a:t>
            </a:r>
            <a:r>
              <a:rPr lang="ru-RU" sz="2000" dirty="0" err="1">
                <a:solidFill>
                  <a:srgbClr val="0914F7"/>
                </a:solidFill>
              </a:rPr>
              <a:t>галузі</a:t>
            </a:r>
            <a:r>
              <a:rPr lang="ru-RU" sz="2000" dirty="0">
                <a:solidFill>
                  <a:srgbClr val="0914F7"/>
                </a:solidFill>
              </a:rPr>
              <a:t> оплати </a:t>
            </a:r>
            <a:r>
              <a:rPr lang="ru-RU" sz="2000" dirty="0" err="1">
                <a:solidFill>
                  <a:srgbClr val="0914F7"/>
                </a:solidFill>
              </a:rPr>
              <a:t>праці</a:t>
            </a:r>
            <a:r>
              <a:rPr lang="ru-RU" sz="2000" dirty="0">
                <a:solidFill>
                  <a:srgbClr val="0914F7"/>
                </a:solidFill>
              </a:rPr>
              <a:t>: </a:t>
            </a:r>
            <a:r>
              <a:rPr lang="ru-RU" sz="2000" dirty="0" err="1">
                <a:solidFill>
                  <a:srgbClr val="0914F7"/>
                </a:solidFill>
              </a:rPr>
              <a:t>підвищення</a:t>
            </a:r>
            <a:r>
              <a:rPr lang="ru-RU" sz="2000" dirty="0">
                <a:solidFill>
                  <a:srgbClr val="0914F7"/>
                </a:solidFill>
              </a:rPr>
              <a:t> </a:t>
            </a:r>
            <a:r>
              <a:rPr lang="ru-RU" sz="2000" dirty="0" err="1">
                <a:solidFill>
                  <a:srgbClr val="0914F7"/>
                </a:solidFill>
              </a:rPr>
              <a:t>мінімального</a:t>
            </a:r>
            <a:r>
              <a:rPr lang="ru-RU" sz="2000" dirty="0">
                <a:solidFill>
                  <a:srgbClr val="0914F7"/>
                </a:solidFill>
              </a:rPr>
              <a:t> </a:t>
            </a:r>
            <a:r>
              <a:rPr lang="ru-RU" sz="2000" dirty="0" err="1">
                <a:solidFill>
                  <a:srgbClr val="0914F7"/>
                </a:solidFill>
              </a:rPr>
              <a:t>розміру</a:t>
            </a:r>
            <a:r>
              <a:rPr lang="ru-RU" sz="2000" dirty="0">
                <a:solidFill>
                  <a:srgbClr val="0914F7"/>
                </a:solidFill>
              </a:rPr>
              <a:t> </a:t>
            </a:r>
            <a:r>
              <a:rPr lang="ru-RU" sz="2000" dirty="0" err="1">
                <a:solidFill>
                  <a:srgbClr val="0914F7"/>
                </a:solidFill>
              </a:rPr>
              <a:t>заробітної</a:t>
            </a:r>
            <a:r>
              <a:rPr lang="ru-RU" sz="2000" dirty="0">
                <a:solidFill>
                  <a:srgbClr val="0914F7"/>
                </a:solidFill>
              </a:rPr>
              <a:t> плати </a:t>
            </a:r>
            <a:r>
              <a:rPr lang="ru-RU" sz="2000" dirty="0" err="1">
                <a:solidFill>
                  <a:srgbClr val="0914F7"/>
                </a:solidFill>
              </a:rPr>
              <a:t>збільшує</a:t>
            </a:r>
            <a:r>
              <a:rPr lang="ru-RU" sz="2000" dirty="0">
                <a:solidFill>
                  <a:srgbClr val="0914F7"/>
                </a:solidFill>
              </a:rPr>
              <a:t> </a:t>
            </a:r>
            <a:r>
              <a:rPr lang="ru-RU" sz="2000" dirty="0" err="1">
                <a:solidFill>
                  <a:srgbClr val="0914F7"/>
                </a:solidFill>
              </a:rPr>
              <a:t>витрати</a:t>
            </a:r>
            <a:r>
              <a:rPr lang="ru-RU" sz="2000" dirty="0">
                <a:solidFill>
                  <a:srgbClr val="0914F7"/>
                </a:solidFill>
              </a:rPr>
              <a:t> </a:t>
            </a:r>
            <a:r>
              <a:rPr lang="ru-RU" sz="2000" dirty="0" err="1">
                <a:solidFill>
                  <a:srgbClr val="0914F7"/>
                </a:solidFill>
              </a:rPr>
              <a:t>виробництва</a:t>
            </a:r>
            <a:r>
              <a:rPr lang="ru-RU" sz="2000" dirty="0">
                <a:solidFill>
                  <a:srgbClr val="0914F7"/>
                </a:solidFill>
              </a:rPr>
              <a:t> </a:t>
            </a:r>
            <a:r>
              <a:rPr lang="ru-RU" sz="2000" dirty="0" err="1">
                <a:solidFill>
                  <a:srgbClr val="0914F7"/>
                </a:solidFill>
              </a:rPr>
              <a:t>і</a:t>
            </a:r>
            <a:r>
              <a:rPr lang="ru-RU" sz="2000" dirty="0">
                <a:solidFill>
                  <a:srgbClr val="0914F7"/>
                </a:solidFill>
              </a:rPr>
              <a:t> </a:t>
            </a:r>
            <a:r>
              <a:rPr lang="ru-RU" sz="2000" dirty="0" err="1">
                <a:solidFill>
                  <a:srgbClr val="0914F7"/>
                </a:solidFill>
              </a:rPr>
              <a:t>тим</a:t>
            </a:r>
            <a:r>
              <a:rPr lang="ru-RU" sz="2000" dirty="0">
                <a:solidFill>
                  <a:srgbClr val="0914F7"/>
                </a:solidFill>
              </a:rPr>
              <a:t> самим </a:t>
            </a:r>
            <a:r>
              <a:rPr lang="ru-RU" sz="2000" dirty="0" err="1">
                <a:solidFill>
                  <a:srgbClr val="0914F7"/>
                </a:solidFill>
              </a:rPr>
              <a:t>знижує</a:t>
            </a:r>
            <a:r>
              <a:rPr lang="ru-RU" sz="2000" dirty="0">
                <a:solidFill>
                  <a:srgbClr val="0914F7"/>
                </a:solidFill>
              </a:rPr>
              <a:t> попит на </a:t>
            </a:r>
            <a:r>
              <a:rPr lang="ru-RU" sz="2000" dirty="0" err="1">
                <a:solidFill>
                  <a:srgbClr val="0914F7"/>
                </a:solidFill>
              </a:rPr>
              <a:t>робочу</a:t>
            </a:r>
            <a:r>
              <a:rPr lang="ru-RU" sz="2000" dirty="0">
                <a:solidFill>
                  <a:srgbClr val="0914F7"/>
                </a:solidFill>
              </a:rPr>
              <a:t> силу.</a:t>
            </a:r>
          </a:p>
        </p:txBody>
      </p:sp>
      <p:cxnSp>
        <p:nvCxnSpPr>
          <p:cNvPr id="29" name="Прямая со стрелкой 28"/>
          <p:cNvCxnSpPr/>
          <p:nvPr/>
        </p:nvCxnSpPr>
        <p:spPr>
          <a:xfrm rot="10800000">
            <a:off x="2000232" y="3143248"/>
            <a:ext cx="50006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0" y="2071678"/>
            <a:ext cx="25717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 </a:t>
            </a:r>
            <a:r>
              <a:rPr lang="ru-RU" sz="2000" dirty="0" err="1">
                <a:solidFill>
                  <a:schemeClr val="bg1"/>
                </a:solidFill>
              </a:rPr>
              <a:t>Сезонні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зміни</a:t>
            </a:r>
            <a:r>
              <a:rPr lang="ru-RU" sz="2000" dirty="0">
                <a:solidFill>
                  <a:schemeClr val="bg1"/>
                </a:solidFill>
              </a:rPr>
              <a:t> в </a:t>
            </a:r>
            <a:r>
              <a:rPr lang="ru-RU" sz="2000" dirty="0" err="1">
                <a:solidFill>
                  <a:schemeClr val="bg1"/>
                </a:solidFill>
              </a:rPr>
              <a:t>рівні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виробництва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окремих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галузях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економіки</a:t>
            </a:r>
            <a:r>
              <a:rPr lang="ru-RU" sz="2000" dirty="0">
                <a:solidFill>
                  <a:schemeClr val="bg1"/>
                </a:solidFill>
              </a:rPr>
              <a:t>.</a:t>
            </a:r>
          </a:p>
        </p:txBody>
      </p:sp>
      <p:cxnSp>
        <p:nvCxnSpPr>
          <p:cNvPr id="32" name="Прямая со стрелкой 31"/>
          <p:cNvCxnSpPr/>
          <p:nvPr/>
        </p:nvCxnSpPr>
        <p:spPr>
          <a:xfrm rot="16200000" flipV="1">
            <a:off x="3214678" y="2786058"/>
            <a:ext cx="150019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214414" y="642918"/>
            <a:ext cx="60722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>
                <a:solidFill>
                  <a:srgbClr val="FFFF00"/>
                </a:solidFill>
              </a:rPr>
              <a:t>Зміни</a:t>
            </a:r>
            <a:r>
              <a:rPr lang="ru-RU" sz="2000" dirty="0">
                <a:solidFill>
                  <a:srgbClr val="FFFF00"/>
                </a:solidFill>
              </a:rPr>
              <a:t> в </a:t>
            </a:r>
            <a:r>
              <a:rPr lang="ru-RU" sz="2000" dirty="0" err="1">
                <a:solidFill>
                  <a:srgbClr val="FFFF00"/>
                </a:solidFill>
              </a:rPr>
              <a:t>демографічній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структурі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населення</a:t>
            </a:r>
            <a:r>
              <a:rPr lang="ru-RU" sz="2000" dirty="0">
                <a:solidFill>
                  <a:srgbClr val="FFFF00"/>
                </a:solidFill>
              </a:rPr>
              <a:t>, </a:t>
            </a:r>
            <a:r>
              <a:rPr lang="ru-RU" sz="2000" dirty="0" err="1">
                <a:solidFill>
                  <a:srgbClr val="FFFF00"/>
                </a:solidFill>
              </a:rPr>
              <a:t>зокрема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зростання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чисельності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населення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в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працездатному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віці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збільшує</a:t>
            </a:r>
            <a:r>
              <a:rPr lang="ru-RU" sz="2000" dirty="0">
                <a:solidFill>
                  <a:srgbClr val="FFFF00"/>
                </a:solidFill>
              </a:rPr>
              <a:t> попит на </a:t>
            </a:r>
            <a:r>
              <a:rPr lang="ru-RU" sz="2000" dirty="0" err="1">
                <a:solidFill>
                  <a:srgbClr val="FFFF00"/>
                </a:solidFill>
              </a:rPr>
              <a:t>працю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і</a:t>
            </a:r>
            <a:r>
              <a:rPr lang="ru-RU" sz="2000" dirty="0">
                <a:solidFill>
                  <a:srgbClr val="FFFF00"/>
                </a:solidFill>
              </a:rPr>
              <a:t>, </a:t>
            </a:r>
            <a:r>
              <a:rPr lang="ru-RU" sz="2000" dirty="0" err="1">
                <a:solidFill>
                  <a:srgbClr val="FFFF00"/>
                </a:solidFill>
              </a:rPr>
              <a:t>отже</a:t>
            </a:r>
            <a:r>
              <a:rPr lang="ru-RU" sz="2000" dirty="0">
                <a:solidFill>
                  <a:srgbClr val="FFFF00"/>
                </a:solidFill>
              </a:rPr>
              <a:t>, </a:t>
            </a:r>
            <a:r>
              <a:rPr lang="ru-RU" sz="2000" dirty="0" err="1">
                <a:solidFill>
                  <a:srgbClr val="FFFF00"/>
                </a:solidFill>
              </a:rPr>
              <a:t>зростає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імовірність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безробіття</a:t>
            </a:r>
            <a:endParaRPr lang="ru-RU" sz="2000" dirty="0">
              <a:solidFill>
                <a:srgbClr val="FFFF00"/>
              </a:solidFill>
            </a:endParaRPr>
          </a:p>
        </p:txBody>
      </p:sp>
      <p:pic>
        <p:nvPicPr>
          <p:cNvPr id="62466" name="Picture 2" descr="http://www.baltic-course.com/rus/_analytics/files/multi/2009-05/080520_bezrabotic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357166"/>
            <a:ext cx="2286000" cy="17430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  <p:bldP spid="20" grpId="0"/>
      <p:bldP spid="23" grpId="0"/>
      <p:bldP spid="30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571480"/>
            <a:ext cx="72152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>
                <a:solidFill>
                  <a:schemeClr val="bg1"/>
                </a:solidFill>
              </a:rPr>
              <a:t>Сучасні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теорії</a:t>
            </a:r>
            <a:r>
              <a:rPr lang="ru-RU" sz="2400" dirty="0">
                <a:solidFill>
                  <a:schemeClr val="bg1"/>
                </a:solidFill>
              </a:rPr>
              <a:t> ринку </a:t>
            </a:r>
            <a:r>
              <a:rPr lang="ru-RU" sz="2400" dirty="0" err="1">
                <a:solidFill>
                  <a:schemeClr val="bg1"/>
                </a:solidFill>
              </a:rPr>
              <a:t>праці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розрізняють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такі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типи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безробіття</a:t>
            </a:r>
            <a:r>
              <a:rPr lang="ru-RU" sz="2400" dirty="0">
                <a:solidFill>
                  <a:schemeClr val="bg1"/>
                </a:solidFill>
              </a:rPr>
              <a:t> у </a:t>
            </a:r>
            <a:r>
              <a:rPr lang="ru-RU" sz="2400" dirty="0" err="1">
                <a:solidFill>
                  <a:schemeClr val="bg1"/>
                </a:solidFill>
              </a:rPr>
              <a:t>залежності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від</a:t>
            </a:r>
            <a:r>
              <a:rPr lang="ru-RU" sz="2400" dirty="0">
                <a:solidFill>
                  <a:schemeClr val="bg1"/>
                </a:solidFill>
              </a:rPr>
              <a:t> причин </a:t>
            </a:r>
            <a:r>
              <a:rPr lang="ru-RU" sz="2400" dirty="0" err="1">
                <a:solidFill>
                  <a:schemeClr val="bg1"/>
                </a:solidFill>
              </a:rPr>
              <a:t>вивільнення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робочої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сили</a:t>
            </a:r>
            <a:r>
              <a:rPr lang="ru-RU" sz="24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3143248"/>
            <a:ext cx="1357322" cy="32861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3200" dirty="0" err="1">
                <a:solidFill>
                  <a:schemeClr val="bg1"/>
                </a:solidFill>
              </a:rPr>
              <a:t>природне</a:t>
            </a:r>
            <a:r>
              <a:rPr lang="ru-RU" dirty="0">
                <a:solidFill>
                  <a:schemeClr val="bg1"/>
                </a:solidFill>
              </a:rPr>
              <a:t>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143768" y="3214686"/>
            <a:ext cx="1500198" cy="32861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3200" dirty="0" err="1">
                <a:solidFill>
                  <a:schemeClr val="bg1"/>
                </a:solidFill>
              </a:rPr>
              <a:t>вимушене</a:t>
            </a:r>
            <a:endParaRPr lang="ru-RU" sz="3200" dirty="0">
              <a:solidFill>
                <a:schemeClr val="bg1"/>
              </a:solidFill>
            </a:endParaRPr>
          </a:p>
        </p:txBody>
      </p:sp>
      <p:pic>
        <p:nvPicPr>
          <p:cNvPr id="63490" name="Picture 2" descr="http://ubooks.com.ua/books/000215/inx37_clip_image00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357430"/>
            <a:ext cx="4105275" cy="29051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642918"/>
            <a:ext cx="75009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/>
              <a:t>Природне</a:t>
            </a:r>
            <a:r>
              <a:rPr lang="ru-RU" sz="2400" dirty="0"/>
              <a:t> </a:t>
            </a:r>
            <a:r>
              <a:rPr lang="ru-RU" sz="2400" dirty="0" err="1"/>
              <a:t>безробіття</a:t>
            </a:r>
            <a:r>
              <a:rPr lang="ru-RU" sz="2400" dirty="0"/>
              <a:t> </a:t>
            </a:r>
            <a:r>
              <a:rPr lang="ru-RU" sz="2400" dirty="0" err="1"/>
              <a:t>набуває</a:t>
            </a:r>
            <a:r>
              <a:rPr lang="ru-RU" sz="2400" dirty="0"/>
              <a:t> </a:t>
            </a:r>
            <a:r>
              <a:rPr lang="ru-RU" sz="2400" dirty="0" err="1"/>
              <a:t>форми</a:t>
            </a:r>
            <a:r>
              <a:rPr lang="ru-RU" sz="2400" dirty="0"/>
              <a:t> </a:t>
            </a:r>
            <a:r>
              <a:rPr lang="ru-RU" sz="2400" dirty="0" err="1"/>
              <a:t>добровільного</a:t>
            </a:r>
            <a:r>
              <a:rPr lang="ru-RU" sz="2400" dirty="0"/>
              <a:t>, </a:t>
            </a:r>
            <a:r>
              <a:rPr lang="ru-RU" sz="2400" dirty="0" err="1"/>
              <a:t>фрикційного</a:t>
            </a:r>
            <a:r>
              <a:rPr lang="ru-RU" sz="2400" dirty="0"/>
              <a:t>, </a:t>
            </a:r>
            <a:r>
              <a:rPr lang="ru-RU" sz="2400" dirty="0" err="1"/>
              <a:t>інституціонального</a:t>
            </a:r>
            <a:r>
              <a:rPr lang="ru-RU" sz="2400" dirty="0"/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428736"/>
            <a:ext cx="76438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sz="2000" dirty="0" err="1">
                <a:solidFill>
                  <a:srgbClr val="FFC000"/>
                </a:solidFill>
              </a:rPr>
              <a:t>добровільне</a:t>
            </a:r>
            <a:r>
              <a:rPr lang="ru-RU" sz="2000" dirty="0">
                <a:solidFill>
                  <a:srgbClr val="FFC000"/>
                </a:solidFill>
              </a:rPr>
              <a:t> </a:t>
            </a:r>
            <a:r>
              <a:rPr lang="ru-RU" sz="2000" dirty="0" err="1">
                <a:solidFill>
                  <a:srgbClr val="FFC000"/>
                </a:solidFill>
              </a:rPr>
              <a:t>безробіття</a:t>
            </a:r>
            <a:r>
              <a:rPr lang="ru-RU" sz="2000" dirty="0">
                <a:solidFill>
                  <a:srgbClr val="FFC000"/>
                </a:solidFill>
              </a:rPr>
              <a:t> </a:t>
            </a:r>
            <a:r>
              <a:rPr lang="ru-RU" sz="2000" dirty="0" err="1">
                <a:solidFill>
                  <a:srgbClr val="FFC000"/>
                </a:solidFill>
              </a:rPr>
              <a:t>виникає</a:t>
            </a:r>
            <a:r>
              <a:rPr lang="ru-RU" sz="2000" dirty="0">
                <a:solidFill>
                  <a:srgbClr val="FFC000"/>
                </a:solidFill>
              </a:rPr>
              <a:t> </a:t>
            </a:r>
            <a:r>
              <a:rPr lang="ru-RU" sz="2000" dirty="0" err="1">
                <a:solidFill>
                  <a:srgbClr val="FFC000"/>
                </a:solidFill>
              </a:rPr>
              <a:t>внаслідок</a:t>
            </a:r>
            <a:r>
              <a:rPr lang="ru-RU" sz="2000" dirty="0">
                <a:solidFill>
                  <a:srgbClr val="FFC000"/>
                </a:solidFill>
              </a:rPr>
              <a:t> того, </a:t>
            </a:r>
            <a:r>
              <a:rPr lang="ru-RU" sz="2000" dirty="0" err="1">
                <a:solidFill>
                  <a:srgbClr val="FFC000"/>
                </a:solidFill>
              </a:rPr>
              <a:t>що</a:t>
            </a:r>
            <a:r>
              <a:rPr lang="ru-RU" sz="2000" dirty="0">
                <a:solidFill>
                  <a:srgbClr val="FFC000"/>
                </a:solidFill>
              </a:rPr>
              <a:t> </a:t>
            </a:r>
            <a:r>
              <a:rPr lang="ru-RU" sz="2000" dirty="0" err="1">
                <a:solidFill>
                  <a:srgbClr val="FFC000"/>
                </a:solidFill>
              </a:rPr>
              <a:t>деякі</a:t>
            </a:r>
            <a:r>
              <a:rPr lang="ru-RU" sz="2000" dirty="0">
                <a:solidFill>
                  <a:srgbClr val="FFC000"/>
                </a:solidFill>
              </a:rPr>
              <a:t> </a:t>
            </a:r>
            <a:r>
              <a:rPr lang="ru-RU" sz="2000" dirty="0" err="1">
                <a:solidFill>
                  <a:srgbClr val="FFC000"/>
                </a:solidFill>
              </a:rPr>
              <a:t>працівники</a:t>
            </a:r>
            <a:r>
              <a:rPr lang="ru-RU" sz="2000" dirty="0">
                <a:solidFill>
                  <a:srgbClr val="FFC000"/>
                </a:solidFill>
              </a:rPr>
              <a:t> не </a:t>
            </a:r>
            <a:r>
              <a:rPr lang="ru-RU" sz="2000" dirty="0" err="1">
                <a:solidFill>
                  <a:srgbClr val="FFC000"/>
                </a:solidFill>
              </a:rPr>
              <a:t>хочуть</a:t>
            </a:r>
            <a:r>
              <a:rPr lang="ru-RU" sz="2000" dirty="0">
                <a:solidFill>
                  <a:srgbClr val="FFC000"/>
                </a:solidFill>
              </a:rPr>
              <a:t> </a:t>
            </a:r>
            <a:r>
              <a:rPr lang="ru-RU" sz="2000" dirty="0" err="1">
                <a:solidFill>
                  <a:srgbClr val="FFC000"/>
                </a:solidFill>
              </a:rPr>
              <a:t>працювати</a:t>
            </a:r>
            <a:r>
              <a:rPr lang="ru-RU" sz="2000" dirty="0">
                <a:solidFill>
                  <a:srgbClr val="FFC000"/>
                </a:solidFill>
              </a:rPr>
              <a:t> за </a:t>
            </a:r>
            <a:r>
              <a:rPr lang="ru-RU" sz="2000" dirty="0" err="1">
                <a:solidFill>
                  <a:srgbClr val="FFC000"/>
                </a:solidFill>
              </a:rPr>
              <a:t>пропоновану</a:t>
            </a:r>
            <a:r>
              <a:rPr lang="ru-RU" sz="2000" dirty="0">
                <a:solidFill>
                  <a:srgbClr val="FFC000"/>
                </a:solidFill>
              </a:rPr>
              <a:t> </a:t>
            </a:r>
            <a:r>
              <a:rPr lang="ru-RU" sz="2000" dirty="0" err="1">
                <a:solidFill>
                  <a:srgbClr val="FFC000"/>
                </a:solidFill>
              </a:rPr>
              <a:t>їм</a:t>
            </a:r>
            <a:r>
              <a:rPr lang="ru-RU" sz="2000" dirty="0">
                <a:solidFill>
                  <a:srgbClr val="FFC000"/>
                </a:solidFill>
              </a:rPr>
              <a:t> зарплату, </a:t>
            </a:r>
            <a:r>
              <a:rPr lang="ru-RU" sz="2000" dirty="0" err="1">
                <a:solidFill>
                  <a:srgbClr val="FFC000"/>
                </a:solidFill>
              </a:rPr>
              <a:t>але</a:t>
            </a:r>
            <a:r>
              <a:rPr lang="ru-RU" sz="2000" dirty="0">
                <a:solidFill>
                  <a:srgbClr val="FFC000"/>
                </a:solidFill>
              </a:rPr>
              <a:t> приступили б до </a:t>
            </a:r>
            <a:r>
              <a:rPr lang="ru-RU" sz="2000" dirty="0" err="1">
                <a:solidFill>
                  <a:srgbClr val="FFC000"/>
                </a:solidFill>
              </a:rPr>
              <a:t>роботи</a:t>
            </a:r>
            <a:r>
              <a:rPr lang="ru-RU" sz="2000" dirty="0">
                <a:solidFill>
                  <a:srgbClr val="FFC000"/>
                </a:solidFill>
              </a:rPr>
              <a:t>, </a:t>
            </a:r>
            <a:r>
              <a:rPr lang="ru-RU" sz="2000" dirty="0" err="1">
                <a:solidFill>
                  <a:srgbClr val="FFC000"/>
                </a:solidFill>
              </a:rPr>
              <a:t>якби</a:t>
            </a:r>
            <a:r>
              <a:rPr lang="ru-RU" sz="2000" dirty="0">
                <a:solidFill>
                  <a:srgbClr val="FFC000"/>
                </a:solidFill>
              </a:rPr>
              <a:t> плата </a:t>
            </a:r>
            <a:r>
              <a:rPr lang="ru-RU" sz="2000" dirty="0" err="1">
                <a:solidFill>
                  <a:srgbClr val="FFC000"/>
                </a:solidFill>
              </a:rPr>
              <a:t>була</a:t>
            </a:r>
            <a:r>
              <a:rPr lang="ru-RU" sz="2000" dirty="0">
                <a:solidFill>
                  <a:srgbClr val="FFC000"/>
                </a:solidFill>
              </a:rPr>
              <a:t> </a:t>
            </a:r>
            <a:r>
              <a:rPr lang="ru-RU" sz="2000" dirty="0" err="1">
                <a:solidFill>
                  <a:srgbClr val="FFC000"/>
                </a:solidFill>
              </a:rPr>
              <a:t>вищою</a:t>
            </a:r>
            <a:r>
              <a:rPr lang="ru-RU" sz="2000" dirty="0">
                <a:solidFill>
                  <a:srgbClr val="FFC000"/>
                </a:solidFill>
              </a:rPr>
              <a:t>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71572" y="2500306"/>
            <a:ext cx="757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фрикційне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безробіття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пов'язане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з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постійним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рухом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населення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з</a:t>
            </a:r>
            <a:r>
              <a:rPr lang="ru-RU" dirty="0">
                <a:solidFill>
                  <a:srgbClr val="FFC000"/>
                </a:solidFill>
              </a:rPr>
              <a:t> одного </a:t>
            </a:r>
            <a:r>
              <a:rPr lang="ru-RU" dirty="0" err="1">
                <a:solidFill>
                  <a:srgbClr val="FFC000"/>
                </a:solidFill>
              </a:rPr>
              <a:t>регіону</a:t>
            </a:r>
            <a:r>
              <a:rPr lang="ru-RU" dirty="0">
                <a:solidFill>
                  <a:srgbClr val="FFC000"/>
                </a:solidFill>
              </a:rPr>
              <a:t> в </a:t>
            </a:r>
            <a:r>
              <a:rPr lang="ru-RU" dirty="0" err="1">
                <a:solidFill>
                  <a:srgbClr val="FFC000"/>
                </a:solidFill>
              </a:rPr>
              <a:t>інший</a:t>
            </a:r>
            <a:r>
              <a:rPr lang="ru-RU" dirty="0">
                <a:solidFill>
                  <a:srgbClr val="FFC000"/>
                </a:solidFill>
              </a:rPr>
              <a:t>, </a:t>
            </a:r>
            <a:r>
              <a:rPr lang="ru-RU" dirty="0" err="1">
                <a:solidFill>
                  <a:srgbClr val="FFC000"/>
                </a:solidFill>
              </a:rPr>
              <a:t>із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зміною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професій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842337"/>
            <a:ext cx="72866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інституціональне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>
                <a:solidFill>
                  <a:srgbClr val="FFC000"/>
                </a:solidFill>
              </a:rPr>
              <a:t>безробіття</a:t>
            </a:r>
            <a:r>
              <a:rPr lang="ru-RU" sz="2000" dirty="0">
                <a:solidFill>
                  <a:srgbClr val="FFC000"/>
                </a:solidFill>
              </a:rPr>
              <a:t> </a:t>
            </a:r>
            <a:r>
              <a:rPr lang="ru-RU" sz="2000" dirty="0" err="1">
                <a:solidFill>
                  <a:srgbClr val="FFC000"/>
                </a:solidFill>
              </a:rPr>
              <a:t>породжується</a:t>
            </a:r>
            <a:r>
              <a:rPr lang="ru-RU" sz="2000" dirty="0">
                <a:solidFill>
                  <a:srgbClr val="FFC000"/>
                </a:solidFill>
              </a:rPr>
              <a:t> самою </a:t>
            </a:r>
            <a:r>
              <a:rPr lang="ru-RU" sz="2000" dirty="0" err="1">
                <a:solidFill>
                  <a:srgbClr val="FFC000"/>
                </a:solidFill>
              </a:rPr>
              <a:t>будовою</a:t>
            </a:r>
            <a:r>
              <a:rPr lang="ru-RU" sz="2000" dirty="0">
                <a:solidFill>
                  <a:srgbClr val="FFC000"/>
                </a:solidFill>
              </a:rPr>
              <a:t> ринку </a:t>
            </a:r>
            <a:r>
              <a:rPr lang="ru-RU" sz="2000" dirty="0" err="1">
                <a:solidFill>
                  <a:srgbClr val="FFC000"/>
                </a:solidFill>
              </a:rPr>
              <a:t>робочої</a:t>
            </a:r>
            <a:r>
              <a:rPr lang="ru-RU" sz="2000" dirty="0">
                <a:solidFill>
                  <a:srgbClr val="FFC000"/>
                </a:solidFill>
              </a:rPr>
              <a:t> </a:t>
            </a:r>
            <a:r>
              <a:rPr lang="ru-RU" sz="2000" dirty="0" err="1">
                <a:solidFill>
                  <a:srgbClr val="FFC000"/>
                </a:solidFill>
              </a:rPr>
              <a:t>сили</a:t>
            </a:r>
            <a:r>
              <a:rPr lang="ru-RU" sz="2000" dirty="0">
                <a:solidFill>
                  <a:srgbClr val="FFC000"/>
                </a:solidFill>
              </a:rPr>
              <a:t>, факторами, </a:t>
            </a:r>
            <a:r>
              <a:rPr lang="ru-RU" sz="2000" dirty="0" err="1">
                <a:solidFill>
                  <a:srgbClr val="FFC000"/>
                </a:solidFill>
              </a:rPr>
              <a:t>які</a:t>
            </a:r>
            <a:r>
              <a:rPr lang="ru-RU" sz="2000" dirty="0">
                <a:solidFill>
                  <a:srgbClr val="FFC000"/>
                </a:solidFill>
              </a:rPr>
              <a:t> </a:t>
            </a:r>
            <a:r>
              <a:rPr lang="ru-RU" sz="2000" dirty="0" err="1">
                <a:solidFill>
                  <a:srgbClr val="FFC000"/>
                </a:solidFill>
              </a:rPr>
              <a:t>впливають</a:t>
            </a:r>
            <a:r>
              <a:rPr lang="ru-RU" sz="2000" dirty="0">
                <a:solidFill>
                  <a:srgbClr val="FFC000"/>
                </a:solidFill>
              </a:rPr>
              <a:t> на попит </a:t>
            </a:r>
            <a:r>
              <a:rPr lang="ru-RU" sz="2000" dirty="0" err="1">
                <a:solidFill>
                  <a:srgbClr val="FFC000"/>
                </a:solidFill>
              </a:rPr>
              <a:t>і</a:t>
            </a:r>
            <a:r>
              <a:rPr lang="ru-RU" sz="2000" dirty="0">
                <a:solidFill>
                  <a:srgbClr val="FFC000"/>
                </a:solidFill>
              </a:rPr>
              <a:t> </a:t>
            </a:r>
            <a:r>
              <a:rPr lang="ru-RU" sz="2000" dirty="0" err="1">
                <a:solidFill>
                  <a:srgbClr val="FFC000"/>
                </a:solidFill>
              </a:rPr>
              <a:t>пропозицію</a:t>
            </a:r>
            <a:r>
              <a:rPr lang="ru-RU" sz="2000" dirty="0">
                <a:solidFill>
                  <a:srgbClr val="FFC000"/>
                </a:solidFill>
              </a:rPr>
              <a:t> </a:t>
            </a:r>
            <a:r>
              <a:rPr lang="ru-RU" sz="2000" dirty="0" err="1">
                <a:solidFill>
                  <a:srgbClr val="FFC000"/>
                </a:solidFill>
              </a:rPr>
              <a:t>робочої</a:t>
            </a:r>
            <a:r>
              <a:rPr lang="ru-RU" sz="2000" dirty="0">
                <a:solidFill>
                  <a:srgbClr val="FFC000"/>
                </a:solidFill>
              </a:rPr>
              <a:t> </a:t>
            </a:r>
            <a:r>
              <a:rPr lang="ru-RU" sz="2000" dirty="0" err="1">
                <a:solidFill>
                  <a:srgbClr val="FFC000"/>
                </a:solidFill>
              </a:rPr>
              <a:t>сили</a:t>
            </a:r>
            <a:r>
              <a:rPr lang="ru-RU" sz="2000" dirty="0">
                <a:solidFill>
                  <a:srgbClr val="FFC000"/>
                </a:solidFill>
              </a:rPr>
              <a:t>.</a:t>
            </a:r>
          </a:p>
        </p:txBody>
      </p:sp>
      <p:pic>
        <p:nvPicPr>
          <p:cNvPr id="64514" name="Picture 2" descr="http://internet-cemetery.ru/uploads/posts/2013-04/1367042611_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3214686"/>
            <a:ext cx="3667124" cy="2750343"/>
          </a:xfrm>
          <a:prstGeom prst="rect">
            <a:avLst/>
          </a:prstGeom>
          <a:noFill/>
        </p:spPr>
      </p:pic>
      <p:pic>
        <p:nvPicPr>
          <p:cNvPr id="64522" name="Picture 10" descr="http://img.tyt.by/321x240c/n/ekonomika/06/f/bezrabotica_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360"/>
            <a:ext cx="9144000" cy="6836640"/>
          </a:xfrm>
          <a:prstGeom prst="rect">
            <a:avLst/>
          </a:prstGeom>
          <a:noFill/>
        </p:spPr>
      </p:pic>
      <p:pic>
        <p:nvPicPr>
          <p:cNvPr id="64524" name="Picture 12" descr="http://admin.typical.if.ua/data/news/full/c5711f123ea4d7d5d71a0159f7fe9cb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286124"/>
            <a:ext cx="3429024" cy="2577138"/>
          </a:xfrm>
          <a:prstGeom prst="rect">
            <a:avLst/>
          </a:prstGeom>
          <a:noFill/>
        </p:spPr>
      </p:pic>
      <p:pic>
        <p:nvPicPr>
          <p:cNvPr id="64526" name="Picture 14" descr="http://images.tumhaber.com.tr/headline/1360916468_77450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10" y="2285992"/>
            <a:ext cx="5581650" cy="3619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64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64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64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571480"/>
            <a:ext cx="75009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>
                <a:solidFill>
                  <a:schemeClr val="bg1"/>
                </a:solidFill>
              </a:rPr>
              <a:t>Вимушене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безробіття</a:t>
            </a:r>
            <a:r>
              <a:rPr lang="ru-RU" sz="2000" dirty="0">
                <a:solidFill>
                  <a:schemeClr val="bg1"/>
                </a:solidFill>
              </a:rPr>
              <a:t> - </a:t>
            </a:r>
            <a:r>
              <a:rPr lang="ru-RU" sz="2000" dirty="0" err="1">
                <a:solidFill>
                  <a:schemeClr val="bg1"/>
                </a:solidFill>
              </a:rPr>
              <a:t>це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безробіття</a:t>
            </a:r>
            <a:r>
              <a:rPr lang="ru-RU" sz="2000" dirty="0">
                <a:solidFill>
                  <a:schemeClr val="bg1"/>
                </a:solidFill>
              </a:rPr>
              <a:t>, коли </a:t>
            </a:r>
            <a:r>
              <a:rPr lang="ru-RU" sz="2000" dirty="0" err="1">
                <a:solidFill>
                  <a:schemeClr val="bg1"/>
                </a:solidFill>
              </a:rPr>
              <a:t>людина</a:t>
            </a:r>
            <a:r>
              <a:rPr lang="ru-RU" sz="2000" dirty="0">
                <a:solidFill>
                  <a:schemeClr val="bg1"/>
                </a:solidFill>
              </a:rPr>
              <a:t> в </a:t>
            </a:r>
            <a:r>
              <a:rPr lang="ru-RU" sz="2000" dirty="0" err="1">
                <a:solidFill>
                  <a:schemeClr val="bg1"/>
                </a:solidFill>
              </a:rPr>
              <a:t>працездатному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віці</a:t>
            </a:r>
            <a:r>
              <a:rPr lang="ru-RU" sz="2000" dirty="0">
                <a:solidFill>
                  <a:schemeClr val="bg1"/>
                </a:solidFill>
              </a:rPr>
              <a:t> не </a:t>
            </a:r>
            <a:r>
              <a:rPr lang="ru-RU" sz="2000" dirty="0" err="1">
                <a:solidFill>
                  <a:schemeClr val="bg1"/>
                </a:solidFill>
              </a:rPr>
              <a:t>працює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незалежних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від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неї</a:t>
            </a:r>
            <a:r>
              <a:rPr lang="ru-RU" sz="2000" dirty="0">
                <a:solidFill>
                  <a:schemeClr val="bg1"/>
                </a:solidFill>
              </a:rPr>
              <a:t> причин, вона </a:t>
            </a:r>
            <a:r>
              <a:rPr lang="ru-RU" sz="2000" dirty="0" err="1">
                <a:solidFill>
                  <a:schemeClr val="bg1"/>
                </a:solidFill>
              </a:rPr>
              <a:t>може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хоче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працювати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має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достатню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кваліфікацію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шукає</a:t>
            </a:r>
            <a:r>
              <a:rPr lang="ru-RU" sz="2000" dirty="0">
                <a:solidFill>
                  <a:schemeClr val="bg1"/>
                </a:solidFill>
              </a:rPr>
              <a:t> роботу </a:t>
            </a:r>
            <a:r>
              <a:rPr lang="ru-RU" sz="2000" dirty="0" err="1">
                <a:solidFill>
                  <a:schemeClr val="bg1"/>
                </a:solidFill>
              </a:rPr>
              <a:t>але</a:t>
            </a:r>
            <a:r>
              <a:rPr lang="ru-RU" sz="2000" dirty="0">
                <a:solidFill>
                  <a:schemeClr val="bg1"/>
                </a:solidFill>
              </a:rPr>
              <a:t> не </a:t>
            </a:r>
            <a:r>
              <a:rPr lang="ru-RU" sz="2000" dirty="0" err="1">
                <a:solidFill>
                  <a:schemeClr val="bg1"/>
                </a:solidFill>
              </a:rPr>
              <a:t>може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знайти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її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бо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немає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вільних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робочих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місць</a:t>
            </a:r>
            <a:r>
              <a:rPr lang="ru-RU" sz="20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472" y="1928802"/>
            <a:ext cx="7715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sz="2000" dirty="0" err="1" smtClean="0">
                <a:solidFill>
                  <a:srgbClr val="7030A0"/>
                </a:solidFill>
              </a:rPr>
              <a:t>плинне</a:t>
            </a:r>
            <a:r>
              <a:rPr lang="ru-RU" sz="2000" dirty="0" smtClean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безробіття</a:t>
            </a:r>
            <a:r>
              <a:rPr lang="ru-RU" sz="2000" dirty="0">
                <a:solidFill>
                  <a:srgbClr val="7030A0"/>
                </a:solidFill>
              </a:rPr>
              <a:t> - </a:t>
            </a:r>
            <a:r>
              <a:rPr lang="ru-RU" sz="2000" dirty="0" err="1">
                <a:solidFill>
                  <a:srgbClr val="7030A0"/>
                </a:solidFill>
              </a:rPr>
              <a:t>це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частина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промислової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резервної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армії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праці</a:t>
            </a:r>
            <a:r>
              <a:rPr lang="ru-RU" sz="2000" dirty="0">
                <a:solidFill>
                  <a:srgbClr val="7030A0"/>
                </a:solidFill>
              </a:rPr>
              <a:t>, яка то </a:t>
            </a:r>
            <a:r>
              <a:rPr lang="ru-RU" sz="2000" dirty="0" err="1">
                <a:solidFill>
                  <a:srgbClr val="7030A0"/>
                </a:solidFill>
              </a:rPr>
              <a:t>позбувається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роботи</a:t>
            </a:r>
            <a:r>
              <a:rPr lang="ru-RU" sz="2000" dirty="0">
                <a:solidFill>
                  <a:srgbClr val="7030A0"/>
                </a:solidFill>
              </a:rPr>
              <a:t>, </a:t>
            </a:r>
            <a:r>
              <a:rPr lang="ru-RU" sz="2000" dirty="0" err="1">
                <a:solidFill>
                  <a:srgbClr val="7030A0"/>
                </a:solidFill>
              </a:rPr>
              <a:t>то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знову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знаходить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її</a:t>
            </a:r>
            <a:r>
              <a:rPr lang="ru-RU" sz="2000" dirty="0">
                <a:solidFill>
                  <a:srgbClr val="7030A0"/>
                </a:solidFill>
              </a:rPr>
              <a:t>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34" y="2643182"/>
            <a:ext cx="800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000" dirty="0" smtClean="0"/>
              <a:t>  </a:t>
            </a:r>
            <a:r>
              <a:rPr lang="ru-RU" sz="2000" dirty="0" err="1" smtClean="0">
                <a:solidFill>
                  <a:srgbClr val="7030A0"/>
                </a:solidFill>
              </a:rPr>
              <a:t>приховане</a:t>
            </a:r>
            <a:r>
              <a:rPr lang="ru-RU" sz="2000" dirty="0" smtClean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безробіття</a:t>
            </a:r>
            <a:r>
              <a:rPr lang="ru-RU" sz="2000" dirty="0">
                <a:solidFill>
                  <a:srgbClr val="7030A0"/>
                </a:solidFill>
              </a:rPr>
              <a:t> - </a:t>
            </a:r>
            <a:r>
              <a:rPr lang="ru-RU" sz="2000" dirty="0" err="1">
                <a:solidFill>
                  <a:srgbClr val="7030A0"/>
                </a:solidFill>
              </a:rPr>
              <a:t>це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витіснення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дрібного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виробництва</a:t>
            </a:r>
            <a:r>
              <a:rPr lang="ru-RU" sz="2000" dirty="0">
                <a:solidFill>
                  <a:srgbClr val="7030A0"/>
                </a:solidFill>
              </a:rPr>
              <a:t> великим </a:t>
            </a:r>
            <a:r>
              <a:rPr lang="ru-RU" sz="2000" dirty="0" err="1">
                <a:solidFill>
                  <a:srgbClr val="7030A0"/>
                </a:solidFill>
              </a:rPr>
              <a:t>і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розорення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маси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дрібних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селянських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виробників</a:t>
            </a:r>
            <a:r>
              <a:rPr lang="ru-RU" sz="2000" dirty="0">
                <a:solidFill>
                  <a:srgbClr val="7030A0"/>
                </a:solidFill>
              </a:rPr>
              <a:t>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7158" y="3286124"/>
            <a:ext cx="80724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sz="2000" dirty="0" err="1" smtClean="0">
                <a:solidFill>
                  <a:srgbClr val="7030A0"/>
                </a:solidFill>
              </a:rPr>
              <a:t>застійне</a:t>
            </a:r>
            <a:r>
              <a:rPr lang="ru-RU" sz="2000" dirty="0" smtClean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безробіття</a:t>
            </a:r>
            <a:r>
              <a:rPr lang="ru-RU" sz="2000" dirty="0">
                <a:solidFill>
                  <a:srgbClr val="7030A0"/>
                </a:solidFill>
              </a:rPr>
              <a:t> - </a:t>
            </a:r>
            <a:r>
              <a:rPr lang="ru-RU" sz="2000" dirty="0" err="1">
                <a:solidFill>
                  <a:srgbClr val="7030A0"/>
                </a:solidFill>
              </a:rPr>
              <a:t>це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явище</a:t>
            </a:r>
            <a:r>
              <a:rPr lang="ru-RU" sz="2000" dirty="0">
                <a:solidFill>
                  <a:srgbClr val="7030A0"/>
                </a:solidFill>
              </a:rPr>
              <a:t>, коли </a:t>
            </a:r>
            <a:r>
              <a:rPr lang="ru-RU" sz="2000" dirty="0" err="1">
                <a:solidFill>
                  <a:srgbClr val="7030A0"/>
                </a:solidFill>
              </a:rPr>
              <a:t>частина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працездатного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населення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живе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випадковими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заробітками</a:t>
            </a:r>
            <a:r>
              <a:rPr lang="ru-RU" sz="2000" dirty="0">
                <a:solidFill>
                  <a:srgbClr val="7030A0"/>
                </a:solidFill>
              </a:rPr>
              <a:t>. </a:t>
            </a:r>
            <a:r>
              <a:rPr lang="ru-RU" sz="2000" dirty="0" err="1">
                <a:solidFill>
                  <a:srgbClr val="7030A0"/>
                </a:solidFill>
              </a:rPr>
              <a:t>Застійне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безробіття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охоплює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найстійкіший</a:t>
            </a:r>
            <a:r>
              <a:rPr lang="ru-RU" sz="2000" dirty="0">
                <a:solidFill>
                  <a:srgbClr val="7030A0"/>
                </a:solidFill>
              </a:rPr>
              <a:t> контингент </a:t>
            </a:r>
            <a:r>
              <a:rPr lang="ru-RU" sz="2000" dirty="0" err="1">
                <a:solidFill>
                  <a:srgbClr val="7030A0"/>
                </a:solidFill>
              </a:rPr>
              <a:t>безробітних</a:t>
            </a:r>
            <a:r>
              <a:rPr lang="ru-RU" sz="2000" dirty="0">
                <a:solidFill>
                  <a:srgbClr val="7030A0"/>
                </a:solidFill>
              </a:rPr>
              <a:t> - </a:t>
            </a:r>
            <a:r>
              <a:rPr lang="ru-RU" sz="2000" dirty="0" err="1">
                <a:solidFill>
                  <a:srgbClr val="7030A0"/>
                </a:solidFill>
              </a:rPr>
              <a:t>бідних</a:t>
            </a:r>
            <a:r>
              <a:rPr lang="ru-RU" sz="2000" dirty="0">
                <a:solidFill>
                  <a:srgbClr val="7030A0"/>
                </a:solidFill>
              </a:rPr>
              <a:t>, бродяг, </a:t>
            </a:r>
            <a:r>
              <a:rPr lang="ru-RU" sz="2000" dirty="0" err="1">
                <a:solidFill>
                  <a:srgbClr val="7030A0"/>
                </a:solidFill>
              </a:rPr>
              <a:t>бомжів</a:t>
            </a:r>
            <a:r>
              <a:rPr lang="ru-RU" sz="2000" dirty="0">
                <a:solidFill>
                  <a:srgbClr val="7030A0"/>
                </a:solidFill>
              </a:rPr>
              <a:t> та </a:t>
            </a:r>
            <a:r>
              <a:rPr lang="ru-RU" sz="2000" dirty="0" err="1">
                <a:solidFill>
                  <a:srgbClr val="7030A0"/>
                </a:solidFill>
              </a:rPr>
              <a:t>ін</a:t>
            </a:r>
            <a:r>
              <a:rPr lang="ru-RU" sz="2000" dirty="0">
                <a:solidFill>
                  <a:srgbClr val="7030A0"/>
                </a:solidFill>
              </a:rPr>
              <a:t>;</a:t>
            </a:r>
          </a:p>
        </p:txBody>
      </p:sp>
      <p:pic>
        <p:nvPicPr>
          <p:cNvPr id="60418" name="Picture 2" descr="http://pravdaua.com/wp-content/plugins/wp-o-matic/cache/57f4dd9849_38383167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500570"/>
            <a:ext cx="7358082" cy="235743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928670"/>
            <a:ext cx="74295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>
                <a:solidFill>
                  <a:srgbClr val="002060"/>
                </a:solidFill>
              </a:rPr>
              <a:t>Україна</a:t>
            </a:r>
            <a:r>
              <a:rPr lang="ru-RU" sz="2400" dirty="0">
                <a:solidFill>
                  <a:srgbClr val="002060"/>
                </a:solidFill>
              </a:rPr>
              <a:t> стала </a:t>
            </a:r>
            <a:r>
              <a:rPr lang="ru-RU" sz="2400" dirty="0" err="1">
                <a:solidFill>
                  <a:srgbClr val="002060"/>
                </a:solidFill>
              </a:rPr>
              <a:t>однією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з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країн</a:t>
            </a:r>
            <a:r>
              <a:rPr lang="ru-RU" sz="2400" dirty="0">
                <a:solidFill>
                  <a:srgbClr val="002060"/>
                </a:solidFill>
              </a:rPr>
              <a:t>, </a:t>
            </a:r>
            <a:r>
              <a:rPr lang="ru-RU" sz="2400" dirty="0" err="1">
                <a:solidFill>
                  <a:srgbClr val="002060"/>
                </a:solidFill>
              </a:rPr>
              <a:t>які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найбільше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постраждали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від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фінансово-економічної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кризи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ru-RU" sz="2400" dirty="0" err="1">
                <a:solidFill>
                  <a:srgbClr val="002060"/>
                </a:solidFill>
              </a:rPr>
              <a:t>Це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сприяло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загостренню</a:t>
            </a:r>
            <a:r>
              <a:rPr lang="ru-RU" sz="2400" dirty="0">
                <a:solidFill>
                  <a:srgbClr val="002060"/>
                </a:solidFill>
              </a:rPr>
              <a:t> низки проблем, </a:t>
            </a:r>
            <a:r>
              <a:rPr lang="ru-RU" sz="2400" dirty="0" err="1">
                <a:solidFill>
                  <a:srgbClr val="002060"/>
                </a:solidFill>
              </a:rPr>
              <a:t>зокрема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вплинуло</a:t>
            </a:r>
            <a:r>
              <a:rPr lang="ru-RU" sz="2400" dirty="0">
                <a:solidFill>
                  <a:srgbClr val="002060"/>
                </a:solidFill>
              </a:rPr>
              <a:t> на </a:t>
            </a:r>
            <a:r>
              <a:rPr lang="ru-RU" sz="2400" dirty="0" err="1">
                <a:solidFill>
                  <a:srgbClr val="002060"/>
                </a:solidFill>
              </a:rPr>
              <a:t>зростання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рівня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безробіття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ru-RU" sz="2400" dirty="0" err="1">
                <a:solidFill>
                  <a:srgbClr val="002060"/>
                </a:solidFill>
              </a:rPr>
              <a:t>Безробіття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є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негативним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соціально-економічним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явищем</a:t>
            </a:r>
            <a:r>
              <a:rPr lang="ru-RU" sz="2400" dirty="0">
                <a:solidFill>
                  <a:srgbClr val="002060"/>
                </a:solidFill>
              </a:rPr>
              <a:t>, </a:t>
            </a:r>
            <a:r>
              <a:rPr lang="ru-RU" sz="2400" dirty="0" err="1">
                <a:solidFill>
                  <a:srgbClr val="002060"/>
                </a:solidFill>
              </a:rPr>
              <a:t>оскільки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зумовлює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скорочення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купівельної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спроможності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населення</a:t>
            </a:r>
            <a:r>
              <a:rPr lang="ru-RU" sz="2400" dirty="0">
                <a:solidFill>
                  <a:srgbClr val="002060"/>
                </a:solidFill>
              </a:rPr>
              <a:t>, </a:t>
            </a:r>
            <a:r>
              <a:rPr lang="ru-RU" sz="2400" dirty="0" err="1">
                <a:solidFill>
                  <a:srgbClr val="002060"/>
                </a:solidFill>
              </a:rPr>
              <a:t>зменшує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кількість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платників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податків</a:t>
            </a:r>
            <a:r>
              <a:rPr lang="ru-RU" sz="2400" dirty="0">
                <a:solidFill>
                  <a:srgbClr val="002060"/>
                </a:solidFill>
              </a:rPr>
              <a:t>, приводить до </a:t>
            </a:r>
            <a:r>
              <a:rPr lang="ru-RU" sz="2400" dirty="0" err="1">
                <a:solidFill>
                  <a:srgbClr val="002060"/>
                </a:solidFill>
              </a:rPr>
              <a:t>зростання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ризику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соціального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напруження</a:t>
            </a:r>
            <a:r>
              <a:rPr lang="ru-RU" sz="2400" dirty="0">
                <a:solidFill>
                  <a:srgbClr val="002060"/>
                </a:solidFill>
              </a:rPr>
              <a:t> та </a:t>
            </a:r>
            <a:r>
              <a:rPr lang="ru-RU" sz="2400" dirty="0" err="1">
                <a:solidFill>
                  <a:srgbClr val="002060"/>
                </a:solidFill>
              </a:rPr>
              <a:t>виникнення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додаткових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витрат</a:t>
            </a:r>
            <a:r>
              <a:rPr lang="ru-RU" sz="2400" dirty="0">
                <a:solidFill>
                  <a:srgbClr val="002060"/>
                </a:solidFill>
              </a:rPr>
              <a:t> на </a:t>
            </a:r>
            <a:r>
              <a:rPr lang="ru-RU" sz="2400" dirty="0" err="1">
                <a:solidFill>
                  <a:srgbClr val="002060"/>
                </a:solidFill>
              </a:rPr>
              <a:t>підтримку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безробітних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</a:p>
        </p:txBody>
      </p:sp>
      <p:pic>
        <p:nvPicPr>
          <p:cNvPr id="69634" name="Picture 2" descr="http://images.newsukraine.com.ua/news/2013/7/2/kurs-valyut-grivna-lenivo-vhodit-v-iyul/real/01_kurs-valyut-grivna-lenivo-vhodit-v-iyu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4357694"/>
            <a:ext cx="3533775" cy="228600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</TotalTime>
  <Words>476</Words>
  <Application>Microsoft Office PowerPoint</Application>
  <PresentationFormat>Экран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Мой</dc:creator>
  <cp:lastModifiedBy>Мой</cp:lastModifiedBy>
  <cp:revision>7</cp:revision>
  <dcterms:created xsi:type="dcterms:W3CDTF">2014-03-04T18:27:36Z</dcterms:created>
  <dcterms:modified xsi:type="dcterms:W3CDTF">2014-03-04T19:32:26Z</dcterms:modified>
</cp:coreProperties>
</file>