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E4CA70-B3CC-40E0-9974-993B760C80A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864689-12DC-4393-83FD-4D3B2C071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12A0-309C-4377-9CD7-1E4898724AA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B25C-8442-4B3B-B817-D69720C60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575F-55A2-4BD0-B3A3-887CE4DEE22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7B33-FD76-4BC9-9485-1D790A683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F3E2-84C0-4CA7-B7C5-A692900DEEF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D603-88D6-4910-A97C-BBEA49FB9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C8D70E-7BD9-4675-85FF-6EA2368DD99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BC3164-F031-4C25-8F30-7C16A6579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00BBD6-B54E-48DF-B850-9F18519A9DE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59439F-98DC-4ACE-84C1-35315BD2E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2165E-609D-4DD3-8F8A-5A75A3DE5121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A5251-D543-4D01-921E-20B490F5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0746-97AB-433D-A060-2E5BD921626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40BEE-8929-45A7-9464-F84293F87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251171-BD0B-4E77-848A-9EC034817F9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810C79-80A3-4C7E-88E2-4E1D14EDF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7EF2-CC91-4269-B167-B81FA0317A3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6DE89-F3D0-4370-95AF-3FD2CCB35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091A87-4CDF-4EC0-A567-4E3F46AB309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21F8CB-6653-4A4B-A3CB-9DB5046DB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DF97016-DA6D-4DE4-9F12-6EEBC50F2CD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9528681-2962-4B41-B8EE-29875ABA5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FFFAB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AB0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B58B80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k.wikipedia.org/wiki/%D0%9D%D1%96%D0%BC%D0%B5_%D0%BA%D1%96%D0%BD%D0%B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Paramount_Picture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Columbia_Pictures" TargetMode="External"/><Relationship Id="rId4" Type="http://schemas.openxmlformats.org/officeDocument/2006/relationships/hyperlink" Target="http://ru.wikipedia.org/wiki/Warner_Bros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772400" cy="1975104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600" i="1" cap="none" dirty="0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  <a:ea typeface="GungsuhChe" pitchFamily="49" charset="-127"/>
                <a:cs typeface="Miriam Fixed" pitchFamily="49" charset="-79"/>
              </a:rPr>
              <a:t>Кіномистецтво</a:t>
            </a:r>
            <a:endParaRPr lang="ru-RU" sz="6600" i="1" cap="none" dirty="0">
              <a:solidFill>
                <a:schemeClr val="tx2">
                  <a:satMod val="200000"/>
                </a:schemeClr>
              </a:solidFill>
              <a:latin typeface="Bookman Old Style" pitchFamily="18" charset="0"/>
              <a:ea typeface="GungsuhChe" pitchFamily="49" charset="-127"/>
              <a:cs typeface="Miriam Fixed" pitchFamily="49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1900214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642938"/>
            <a:ext cx="66405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57250" y="5357813"/>
            <a:ext cx="814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1923 року на схилі гори Маунт-Лі в Лос-Анджелесі  з’явився знаменитий напис. Спочатку він мав інший вигляд – «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Hollywoodland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». Нинішній запис асоціюється зі світом кіно, хоча спочатку він був рекламою нового житлового району.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iversal_100th_Anniversary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71563"/>
            <a:ext cx="58134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0px-Warner_Bros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357313"/>
            <a:ext cx="242887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75" y="5000625"/>
            <a:ext cx="8429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Незабаром пануючі позиції в кінобізнесі захопили не скільки великих студій, зокрема "Юн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версал 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Пі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кчерс" і "Уорнер 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разерс". Перша світова війна паралізувала європейську кіноіндустрію, давши Голівуду шанс вирватися вперед і завоювати глядача майже у всьому світі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мое_кино_(проект)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5750"/>
            <a:ext cx="35337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72063" y="1428750"/>
            <a:ext cx="350043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Усі фільми тоді були "німими", оскільки ще не було ефективного способу сполучати на плівці репліки акторів з їхніми діями. На екрані з'являлися пояснювальні титри, а сеанс звичайно йшов під акомпанемент піаніста (тапера).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357188"/>
            <a:ext cx="600075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Чарлі Чаплін</a:t>
            </a:r>
            <a:endParaRPr lang="ru-RU" b="1" i="1" dirty="0">
              <a:solidFill>
                <a:schemeClr val="tx2">
                  <a:satMod val="20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714875" y="2214563"/>
            <a:ext cx="40005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>
                <a:latin typeface="Bookman Old Style" pitchFamily="18" charset="0"/>
                <a:cs typeface="Times New Roman" pitchFamily="18" charset="0"/>
              </a:rPr>
              <a:t>Культовою постаттю «німого» кіно впродовж багатьох років залишався неперевершений Чарлі Чаплін.</a:t>
            </a:r>
            <a:endParaRPr lang="ru-RU">
              <a:latin typeface="Bookman Old Style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latin typeface="Bookman Old Style" pitchFamily="18" charset="0"/>
                <a:cs typeface="Times New Roman" pitchFamily="18" charset="0"/>
              </a:rPr>
              <a:t>Він грав ролі, писав сценарії, продюсував власні фільми. Чаплін був одним з класиків ери </a:t>
            </a:r>
            <a:r>
              <a:rPr lang="ru-RU">
                <a:latin typeface="Bookman Old Style" pitchFamily="18" charset="0"/>
                <a:cs typeface="Times New Roman" pitchFamily="18" charset="0"/>
                <a:hlinkClick r:id="rId2" tooltip="Німе кіно"/>
              </a:rPr>
              <a:t>німого кіно</a:t>
            </a:r>
            <a:r>
              <a:rPr lang="ru-RU">
                <a:latin typeface="Bookman Old Style" pitchFamily="18" charset="0"/>
                <a:cs typeface="Times New Roman" pitchFamily="18" charset="0"/>
              </a:rPr>
              <a:t>. </a:t>
            </a:r>
            <a:endParaRPr lang="ru-RU">
              <a:latin typeface="Bookman Old Style" pitchFamily="18" charset="0"/>
            </a:endParaRPr>
          </a:p>
        </p:txBody>
      </p:sp>
      <p:pic>
        <p:nvPicPr>
          <p:cNvPr id="8" name="Рисунок 7" descr="480px-Charlie_Chapl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643063"/>
            <a:ext cx="32861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GoldRus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642938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43000" y="5929313"/>
            <a:ext cx="77866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2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Кадр з фільму «Золота лихоманка»1925 року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he_Great_Dictator_(screenshot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214563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he_Great_Dictator_(screenshot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5929313"/>
            <a:ext cx="79295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Bookman Old Style" pitchFamily="18" charset="0"/>
              </a:rPr>
              <a:t>«Великий диктатор»</a:t>
            </a:r>
            <a:r>
              <a:rPr lang="ru-RU">
                <a:latin typeface="Bookman Old Style" pitchFamily="18" charset="0"/>
              </a:rPr>
              <a:t> — перший повністю звуковий фільм у творчості Чапліна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500" y="5929313"/>
            <a:ext cx="8572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Шаленою популярністю користувалися </a:t>
            </a:r>
            <a:r>
              <a:rPr lang="uk-UA" sz="16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Мері Пікфорд та Дуглас Файрнберкс</a:t>
            </a:r>
          </a:p>
        </p:txBody>
      </p:sp>
      <p:pic>
        <p:nvPicPr>
          <p:cNvPr id="5" name="Рисунок 4" descr="424px-Mary_Pickford_portrai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785813"/>
            <a:ext cx="3643312" cy="485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ouglas_Fairbanks_signed_1921_pho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785813"/>
            <a:ext cx="3500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714375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Прихід звукового кіно</a:t>
            </a:r>
            <a:endParaRPr lang="ru-RU" b="1" i="1" dirty="0">
              <a:solidFill>
                <a:schemeClr val="tx2">
                  <a:satMod val="20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00125" y="2071688"/>
            <a:ext cx="742950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Незважаючи на все багатство візуальних приймань, німе кіно залишалося занадто неповоротким у розвитку сюжету й спрощеним у характеристиці персонажів. Тому майже відразу після виходу фільму "Співак джазу" (1927) із синхронізованою музикою й діалогами настав кінець епохи "Великого німого". Почалося століття звукового кіно</a:t>
            </a:r>
            <a:r>
              <a:rPr lang="uk-UA" sz="20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8ClarkGab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8625"/>
            <a:ext cx="292893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0091238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500188"/>
            <a:ext cx="292258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314152602_cup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071688"/>
            <a:ext cx="271462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57688" y="714375"/>
            <a:ext cx="4500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Bookman Old Style" pitchFamily="18" charset="0"/>
              </a:rPr>
              <a:t>Такі «зірки» Голлівуду 30-х років, як 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435768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Bookman Old Style" pitchFamily="18" charset="0"/>
              </a:rPr>
              <a:t>Кларк Гейбл</a:t>
            </a:r>
            <a:endParaRPr lang="ru-RU" b="1" i="1">
              <a:latin typeface="Bookman Old Style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7625" y="535781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Bookman Old Style" pitchFamily="18" charset="0"/>
              </a:rPr>
              <a:t>Вів’єн  Лі</a:t>
            </a:r>
            <a:endParaRPr lang="ru-RU" b="1" i="1">
              <a:latin typeface="Bookman Old Style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43688" y="6143625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Bookman Old Style" pitchFamily="18" charset="0"/>
              </a:rPr>
              <a:t>Гері Купер</a:t>
            </a:r>
            <a:endParaRPr lang="ru-RU" b="1" i="1">
              <a:latin typeface="Bookman Old Style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625" y="6000750"/>
            <a:ext cx="607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Bookman Old Style" pitchFamily="18" charset="0"/>
              </a:rPr>
              <a:t>стали ніби магнітами, що притягували режисерів, меценатів і мільйони глядачів.</a:t>
            </a:r>
            <a:endParaRPr lang="ru-RU">
              <a:latin typeface="Bookman Old Style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ne_with_the_wind_rerelea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714375"/>
            <a:ext cx="36957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14938" y="1785938"/>
            <a:ext cx="300037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Завдяки неперевершеній грі К. Гейбла і В. Лі «Віднесені вітром» (1939) став найзнаменитішим фільмом Голівуду про кохання.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50006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Створення перших фільмів</a:t>
            </a:r>
            <a:endParaRPr lang="ru-RU" b="1" i="1" dirty="0">
              <a:solidFill>
                <a:schemeClr val="tx2">
                  <a:satMod val="20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143000" y="1500188"/>
            <a:ext cx="7715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1895 році 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два французи, брати Огюст і Лу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ї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Люмьер, представили публіці свій 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кінема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тограф, що дав ім'я новому виду мистецтва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Ще кілька років кіно для багатьох залишалося дивиною, яку показували на ярмарках і в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мюзикхолах.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00125" y="5572125"/>
            <a:ext cx="785812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r>
              <a:rPr lang="ru-RU" sz="2000" b="1" i="1">
                <a:latin typeface="Bookman Old Style" pitchFamily="18" charset="0"/>
                <a:cs typeface="Times New Roman" pitchFamily="18" charset="0"/>
              </a:rPr>
              <a:t>«Прибуття потягу на вокзал Ла-Сьота» </a:t>
            </a:r>
            <a:r>
              <a:rPr lang="ru-RU" sz="1600">
                <a:latin typeface="Bookman Old Style" pitchFamily="18" charset="0"/>
                <a:cs typeface="Times New Roman" pitchFamily="18" charset="0"/>
              </a:rPr>
              <a:t>- документальний короткометражний фільм1896 року, один з перших фільмів, знятих і публічно показаних братами Огюстом і Луї Люм'єр.</a:t>
            </a:r>
            <a:endParaRPr lang="ru-RU" sz="1600" b="1">
              <a:solidFill>
                <a:srgbClr val="4F81BD"/>
              </a:solidFill>
              <a:latin typeface="Bookman Old Style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pic>
        <p:nvPicPr>
          <p:cNvPr id="11" name="Рисунок 10" descr="Люмьер_-_Прыбыцце_цягніка_18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571750"/>
            <a:ext cx="492918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50" y="2143125"/>
            <a:ext cx="350043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Славу французькому кіно принесли режисери Жан Ренуар( фільм «Правила гри»), Жульєн Дювів’єн, Марсель Карне.</a:t>
            </a:r>
          </a:p>
        </p:txBody>
      </p:sp>
      <p:pic>
        <p:nvPicPr>
          <p:cNvPr id="6" name="Рисунок 5" descr="La_regle_du_je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500063"/>
            <a:ext cx="4214813" cy="59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500063"/>
            <a:ext cx="4143375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750" y="1857375"/>
            <a:ext cx="23574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Радянському Союзі творили </a:t>
            </a:r>
            <a:r>
              <a:rPr lang="uk-UA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Олександр Довженко </a:t>
            </a: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(«Арсенал», «Земля», «Звенигора», «Щорс»),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3675_1_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71500"/>
            <a:ext cx="433863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643563" y="2286000"/>
            <a:ext cx="314325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Сергій Ейзенштейн( «Панцирник «Потьомкін»», «Олександр Невський»).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200650" y="2714625"/>
            <a:ext cx="39433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«Зірками» радянського кіно </a:t>
            </a:r>
          </a:p>
          <a:p>
            <a:pPr algn="ctr">
              <a:lnSpc>
                <a:spcPct val="150000"/>
              </a:lnSpc>
            </a:pP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30-х рр. були</a:t>
            </a:r>
          </a:p>
        </p:txBody>
      </p:sp>
      <p:pic>
        <p:nvPicPr>
          <p:cNvPr id="6" name="Рисунок 5" descr="Любовь_Орлов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71500"/>
            <a:ext cx="3929062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7438" y="607218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Bookman Old Style" pitchFamily="18" charset="0"/>
              </a:rPr>
              <a:t>Любов Орлова</a:t>
            </a:r>
            <a:endParaRPr lang="ru-RU" b="1" i="1">
              <a:latin typeface="Bookman Old Style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erkaso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928688"/>
            <a:ext cx="37703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adini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28625"/>
            <a:ext cx="35004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0" y="6000750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Bookman Old Style" pitchFamily="18" charset="0"/>
              </a:rPr>
              <a:t>Микола Черкасов</a:t>
            </a:r>
            <a:endParaRPr lang="ru-RU" b="1" i="1">
              <a:latin typeface="Bookman Old Style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86438" y="564356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Bookman Old Style" pitchFamily="18" charset="0"/>
              </a:rPr>
              <a:t>Марина Ладиніна</a:t>
            </a:r>
            <a:endParaRPr lang="ru-RU" b="1" i="1"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00125" y="500063"/>
            <a:ext cx="7643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Німеччині помітним явищем кіно були режисери</a:t>
            </a:r>
          </a:p>
          <a:p>
            <a:pPr algn="ctr">
              <a:lnSpc>
                <a:spcPct val="150000"/>
              </a:lnSpc>
            </a:pP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npid_618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285875"/>
            <a:ext cx="321468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5857875"/>
            <a:ext cx="307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Фріц Ланг ( «М», або «Вбивця», «Нібелунги»)</a:t>
            </a:r>
            <a:endParaRPr lang="ru-RU">
              <a:latin typeface="Corbe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443px-F_W_Murnau_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214438"/>
            <a:ext cx="32750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072063" y="5857875"/>
            <a:ext cx="38544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Фрідріх Мурнау (</a:t>
            </a:r>
            <a:r>
              <a:rPr lang="uk-UA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Остання людина</a:t>
            </a:r>
            <a:r>
              <a:rPr lang="uk-UA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uk-UA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7" grpId="0"/>
      <p:bldP spid="13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1563" y="428625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Bookman Old Style" pitchFamily="18" charset="0"/>
              </a:rPr>
              <a:t>Першопрохідником був і француз Жорж Мельєс, чий знаменитий фільм </a:t>
            </a:r>
            <a:r>
              <a:rPr lang="uk-UA" sz="1600" b="1" i="1">
                <a:latin typeface="Bookman Old Style" pitchFamily="18" charset="0"/>
              </a:rPr>
              <a:t>"Подорож на Місяць" </a:t>
            </a:r>
            <a:r>
              <a:rPr lang="uk-UA" sz="1600">
                <a:latin typeface="Bookman Old Style" pitchFamily="18" charset="0"/>
              </a:rPr>
              <a:t>(1902) розкрив найбагатший потенціал кінокамери в створенні всіляких трюків і спецефектів. </a:t>
            </a:r>
            <a:endParaRPr lang="ru-RU" sz="1600">
              <a:latin typeface="Bookman Old Style" pitchFamily="18" charset="0"/>
            </a:endParaRPr>
          </a:p>
        </p:txBody>
      </p:sp>
      <p:pic>
        <p:nvPicPr>
          <p:cNvPr id="5" name="Рисунок 4" descr="Le_Voyage_dans_la_lu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500188"/>
            <a:ext cx="442912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00313" y="6143625"/>
            <a:ext cx="5786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«Подорож на місяць» 1912р.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1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6865" grpId="0"/>
      <p:bldP spid="3686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00125" y="1071563"/>
            <a:ext cx="77866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фільмі </a:t>
            </a:r>
            <a:r>
              <a:rPr lang="uk-UA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Велике пограбування поїзда</a:t>
            </a:r>
            <a:r>
              <a:rPr lang="uk-UA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(1903) Эдв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 С. Портер, вперше застос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ував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"паралельний монтаж" - поперем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нн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й показ двох подій, що відбуваються в деякий час</a:t>
            </a: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a7b8cc1b9a8dc2e2037648884.jpg"/>
          <p:cNvPicPr>
            <a:picLocks noChangeAspect="1"/>
          </p:cNvPicPr>
          <p:nvPr/>
        </p:nvPicPr>
        <p:blipFill>
          <a:blip r:embed="rId2"/>
          <a:srcRect l="12498" t="17773" r="3125" b="26563"/>
          <a:stretch>
            <a:fillRect/>
          </a:stretch>
        </p:blipFill>
        <p:spPr bwMode="auto">
          <a:xfrm>
            <a:off x="1857375" y="2357438"/>
            <a:ext cx="596106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38" y="1928813"/>
            <a:ext cx="40005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1910 р. у Європі й Америці діють уже тисячі кінотеатрів. </a:t>
            </a:r>
          </a:p>
          <a:p>
            <a:pPr algn="ctr"/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Але по-справжньому більшим бізнесом кіно стало після 1912 р., коли побачили світло перші художні фільми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 щ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 тривали годин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і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більш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 замість колишніх 15-16 хвилин)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Піонерами в такому кіно стали італійці, що випустили в 1912 р. </a:t>
            </a:r>
            <a:r>
              <a:rPr lang="ru-RU" sz="16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фільм </a:t>
            </a:r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"Камо грядеш</a:t>
            </a:r>
            <a:r>
              <a:rPr lang="uk-UA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".</a:t>
            </a:r>
          </a:p>
        </p:txBody>
      </p:sp>
      <p:pic>
        <p:nvPicPr>
          <p:cNvPr id="6" name="Рисунок 5" descr="416px-Quo_Vadis_pos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857250"/>
            <a:ext cx="34734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63" y="571500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 err="1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Дэв</a:t>
            </a:r>
            <a:r>
              <a:rPr lang="uk-UA" sz="3600" b="1" i="1" dirty="0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і</a:t>
            </a:r>
            <a:r>
              <a:rPr lang="ru-RU" sz="3600" b="1" i="1" dirty="0" err="1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д</a:t>
            </a:r>
            <a:r>
              <a:rPr lang="ru-RU" sz="3600" b="1" i="1" dirty="0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Уорк</a:t>
            </a:r>
            <a:r>
              <a:rPr lang="ru-RU" sz="3600" b="1" i="1" dirty="0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 Гр</a:t>
            </a:r>
            <a:r>
              <a:rPr lang="uk-UA" sz="3600" b="1" i="1" dirty="0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і</a:t>
            </a:r>
            <a:r>
              <a:rPr lang="ru-RU" sz="3600" b="1" i="1" dirty="0" err="1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фф</a:t>
            </a:r>
            <a:r>
              <a:rPr lang="uk-UA" sz="3600" b="1" i="1" dirty="0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і</a:t>
            </a:r>
            <a:r>
              <a:rPr lang="ru-RU" sz="3600" b="1" i="1" dirty="0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т</a:t>
            </a: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938213" y="1724025"/>
            <a:ext cx="650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0" y="1643063"/>
            <a:ext cx="600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Фільми </a:t>
            </a:r>
            <a:r>
              <a:rPr lang="ru-RU" sz="24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"Народження націй" </a:t>
            </a:r>
            <a:r>
              <a:rPr lang="ru-RU" sz="16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(1915) </a:t>
            </a:r>
          </a:p>
        </p:txBody>
      </p:sp>
      <p:pic>
        <p:nvPicPr>
          <p:cNvPr id="7" name="Рисунок 6" descr="Birth-of-a-nation-klan-and-black-m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500313"/>
            <a:ext cx="607218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3793" grpId="0"/>
      <p:bldP spid="3379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500" y="642938"/>
            <a:ext cx="535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і </a:t>
            </a:r>
            <a:r>
              <a:rPr lang="ru-RU" sz="24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"Нетерпимість" </a:t>
            </a:r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(1916),</a:t>
            </a:r>
          </a:p>
        </p:txBody>
      </p:sp>
      <p:pic>
        <p:nvPicPr>
          <p:cNvPr id="6" name="Рисунок 5" descr="Нетерпимост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357313"/>
            <a:ext cx="55721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5786438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Bookman Old Style" pitchFamily="18" charset="0"/>
              </a:rPr>
              <a:t>не уступаючи італійським епічним бойовикам у </a:t>
            </a:r>
            <a:r>
              <a:rPr lang="uk-UA" sz="1600">
                <a:latin typeface="Bookman Old Style" pitchFamily="18" charset="0"/>
              </a:rPr>
              <a:t>видовищності</a:t>
            </a:r>
            <a:r>
              <a:rPr lang="ru-RU" sz="1600">
                <a:latin typeface="Bookman Old Style" pitchFamily="18" charset="0"/>
              </a:rPr>
              <a:t>, далеко перевершували їх </a:t>
            </a:r>
            <a:r>
              <a:rPr lang="uk-UA" sz="1600">
                <a:latin typeface="Bookman Old Style" pitchFamily="18" charset="0"/>
              </a:rPr>
              <a:t>за </a:t>
            </a:r>
            <a:r>
              <a:rPr lang="ru-RU" sz="1600">
                <a:latin typeface="Bookman Old Style" pitchFamily="18" charset="0"/>
              </a:rPr>
              <a:t>художн</a:t>
            </a:r>
            <a:r>
              <a:rPr lang="uk-UA" sz="1600">
                <a:latin typeface="Bookman Old Style" pitchFamily="18" charset="0"/>
              </a:rPr>
              <a:t>ьою вартістю. Їхнім режисером був перший визнаний геній кінематографа американець Д. У. Гріффіт.</a:t>
            </a:r>
            <a:endParaRPr lang="ru-RU" sz="1600"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WGriffi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620713"/>
            <a:ext cx="3786188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500" y="1214438"/>
            <a:ext cx="421481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Роблячи складні картини на серйозні теми, Гріффіт застосовував паралельний монтаж, знімав одн</a:t>
            </a:r>
            <a:r>
              <a:rPr lang="ru-RU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сцену декількома камерами з різних точок і вільно переміщав камеру слідом за дією. Фільми Гр</a:t>
            </a: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фф</a:t>
            </a:r>
            <a:r>
              <a:rPr lang="uk-UA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 показали, що кіно - це могутня політична й моральна сила, здатна втручатися в складні соціальні проблеми.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13" y="285750"/>
            <a:ext cx="5443537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dirty="0" err="1" smtClean="0">
                <a:solidFill>
                  <a:schemeClr val="tx2">
                    <a:satMod val="200000"/>
                  </a:schemeClr>
                </a:solidFill>
                <a:latin typeface="Bookman Old Style" pitchFamily="18" charset="0"/>
              </a:rPr>
              <a:t>Голлівуд</a:t>
            </a:r>
            <a:endParaRPr lang="ru-RU" sz="5400" b="1" i="1" dirty="0">
              <a:solidFill>
                <a:schemeClr val="tx2">
                  <a:satMod val="20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ollywoo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786063"/>
            <a:ext cx="60007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57250" y="1500188"/>
            <a:ext cx="814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Кіновиробництво розпочалось в Лос-Анджелесі в 1906, а перша голлівудська студія була заснована компанією Кентавр у 1911 році.</a:t>
            </a:r>
            <a:endParaRPr lang="ru-RU" sz="16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чотирьох основних кінокомпаній «</a:t>
            </a:r>
            <a:r>
              <a:rPr lang="en-US" sz="1600">
                <a:latin typeface="Bookman Old Style" pitchFamily="18" charset="0"/>
                <a:ea typeface="Calibri" pitchFamily="34" charset="0"/>
                <a:cs typeface="Times New Roman" pitchFamily="18" charset="0"/>
                <a:hlinkClick r:id="rId3" tooltip="Paramount Pictures"/>
              </a:rPr>
              <a:t>Paramount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lang="en-US" sz="1600">
                <a:latin typeface="Bookman Old Style" pitchFamily="18" charset="0"/>
                <a:ea typeface="Calibri" pitchFamily="34" charset="0"/>
                <a:cs typeface="Times New Roman" pitchFamily="18" charset="0"/>
                <a:hlinkClick r:id="rId4" tooltip="Warner Bros."/>
              </a:rPr>
              <a:t>Warner Bros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  <a:hlinkClick r:id="rId4" tooltip="Warner Bros."/>
              </a:rPr>
              <a:t>.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lang="en-US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RKO Pictures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 і «</a:t>
            </a:r>
            <a:r>
              <a:rPr lang="en-US" sz="1600">
                <a:latin typeface="Bookman Old Style" pitchFamily="18" charset="0"/>
                <a:ea typeface="Calibri" pitchFamily="34" charset="0"/>
                <a:cs typeface="Times New Roman" pitchFamily="18" charset="0"/>
                <a:hlinkClick r:id="rId5" tooltip="Columbia Pictures"/>
              </a:rPr>
              <a:t>Columbia</a:t>
            </a:r>
            <a:r>
              <a:rPr lang="uk-UA" sz="16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 були студії в Голлівуді.</a:t>
            </a:r>
            <a:endParaRPr lang="uk-UA" sz="1600"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133</TotalTime>
  <Words>589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41" baseType="lpstr">
      <vt:lpstr>Corbel</vt:lpstr>
      <vt:lpstr>Arial</vt:lpstr>
      <vt:lpstr>Consolas</vt:lpstr>
      <vt:lpstr>Wingdings</vt:lpstr>
      <vt:lpstr>Wingdings 2</vt:lpstr>
      <vt:lpstr>Wingdings 3</vt:lpstr>
      <vt:lpstr>Calibri</vt:lpstr>
      <vt:lpstr>Bookman Old Style</vt:lpstr>
      <vt:lpstr>Times New Roman</vt:lpstr>
      <vt:lpstr>Метро</vt:lpstr>
      <vt:lpstr>Метро</vt:lpstr>
      <vt:lpstr>Метро</vt:lpstr>
      <vt:lpstr>Метро</vt:lpstr>
      <vt:lpstr>Метро</vt:lpstr>
      <vt:lpstr>Метро</vt:lpstr>
      <vt:lpstr>Метро</vt:lpstr>
      <vt:lpstr>Слайд 1</vt:lpstr>
      <vt:lpstr>Створення перших фільмів</vt:lpstr>
      <vt:lpstr>Слайд 3</vt:lpstr>
      <vt:lpstr>Слайд 4</vt:lpstr>
      <vt:lpstr>Слайд 5</vt:lpstr>
      <vt:lpstr>Дэвід Уорк Гріффіт </vt:lpstr>
      <vt:lpstr>Слайд 7</vt:lpstr>
      <vt:lpstr>Слайд 8</vt:lpstr>
      <vt:lpstr>Голлівуд</vt:lpstr>
      <vt:lpstr>Слайд 10</vt:lpstr>
      <vt:lpstr>Слайд 11</vt:lpstr>
      <vt:lpstr>Слайд 12</vt:lpstr>
      <vt:lpstr>Чарлі Чаплін</vt:lpstr>
      <vt:lpstr>Слайд 14</vt:lpstr>
      <vt:lpstr>Слайд 15</vt:lpstr>
      <vt:lpstr>Слайд 16</vt:lpstr>
      <vt:lpstr>Прихід звукового кіно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Кіномистецтво</dc:title>
  <dc:creator>коля</dc:creator>
  <cp:lastModifiedBy>User</cp:lastModifiedBy>
  <cp:revision>15</cp:revision>
  <dcterms:created xsi:type="dcterms:W3CDTF">2012-05-06T17:50:32Z</dcterms:created>
  <dcterms:modified xsi:type="dcterms:W3CDTF">2015-04-08T20:22:54Z</dcterms:modified>
</cp:coreProperties>
</file>