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  <p:sldMasterId id="214748384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842" name="Rectangle 1642"/>
          <p:cNvSpPr>
            <a:spLocks noChangeArrowheads="1"/>
          </p:cNvSpPr>
          <p:nvPr/>
        </p:nvSpPr>
        <p:spPr bwMode="gray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834" name="Rectangle 1634"/>
          <p:cNvSpPr>
            <a:spLocks noChangeArrowheads="1"/>
          </p:cNvSpPr>
          <p:nvPr/>
        </p:nvSpPr>
        <p:spPr bwMode="gray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796" name="Rectangle 1596"/>
          <p:cNvSpPr>
            <a:spLocks noChangeArrowheads="1"/>
          </p:cNvSpPr>
          <p:nvPr/>
        </p:nvSpPr>
        <p:spPr bwMode="gray">
          <a:xfrm>
            <a:off x="6902450" y="-11113"/>
            <a:ext cx="303213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797" name="Rectangle 1597"/>
          <p:cNvSpPr>
            <a:spLocks noChangeArrowheads="1"/>
          </p:cNvSpPr>
          <p:nvPr/>
        </p:nvSpPr>
        <p:spPr bwMode="gray">
          <a:xfrm>
            <a:off x="7158038" y="1270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792" name="Rectangle 1592"/>
          <p:cNvSpPr>
            <a:spLocks noChangeArrowheads="1"/>
          </p:cNvSpPr>
          <p:nvPr/>
        </p:nvSpPr>
        <p:spPr bwMode="gray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793" name="Rectangle 1593"/>
          <p:cNvSpPr>
            <a:spLocks noChangeArrowheads="1"/>
          </p:cNvSpPr>
          <p:nvPr/>
        </p:nvSpPr>
        <p:spPr bwMode="gray">
          <a:xfrm>
            <a:off x="5359400" y="-17463"/>
            <a:ext cx="728663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794" name="Rectangle 1594"/>
          <p:cNvSpPr>
            <a:spLocks noChangeArrowheads="1"/>
          </p:cNvSpPr>
          <p:nvPr/>
        </p:nvSpPr>
        <p:spPr bwMode="gray">
          <a:xfrm>
            <a:off x="6018213" y="-19050"/>
            <a:ext cx="547687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795" name="Rectangle 1595"/>
          <p:cNvSpPr>
            <a:spLocks noChangeArrowheads="1"/>
          </p:cNvSpPr>
          <p:nvPr/>
        </p:nvSpPr>
        <p:spPr bwMode="gray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822" name="Rectangle 1622"/>
          <p:cNvSpPr>
            <a:spLocks noChangeArrowheads="1"/>
          </p:cNvSpPr>
          <p:nvPr/>
        </p:nvSpPr>
        <p:spPr bwMode="gray">
          <a:xfrm>
            <a:off x="7339013" y="52388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823" name="Rectangle 1623"/>
          <p:cNvSpPr>
            <a:spLocks noChangeArrowheads="1"/>
          </p:cNvSpPr>
          <p:nvPr/>
        </p:nvSpPr>
        <p:spPr bwMode="gray">
          <a:xfrm>
            <a:off x="8366125" y="20638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824" name="Rectangle 1624"/>
          <p:cNvSpPr>
            <a:spLocks noChangeArrowheads="1"/>
          </p:cNvSpPr>
          <p:nvPr/>
        </p:nvSpPr>
        <p:spPr bwMode="gray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813" name="Text Box 1613"/>
          <p:cNvSpPr txBox="1">
            <a:spLocks noChangeArrowheads="1"/>
          </p:cNvSpPr>
          <p:nvPr/>
        </p:nvSpPr>
        <p:spPr bwMode="gray">
          <a:xfrm>
            <a:off x="76200" y="6477000"/>
            <a:ext cx="16081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F8F8F8"/>
                </a:solidFill>
              </a:rPr>
              <a:t>www.themegallery.com</a:t>
            </a:r>
          </a:p>
        </p:txBody>
      </p:sp>
      <p:sp>
        <p:nvSpPr>
          <p:cNvPr id="436812" name="Text Box 1612"/>
          <p:cNvSpPr txBox="1">
            <a:spLocks noChangeArrowheads="1"/>
          </p:cNvSpPr>
          <p:nvPr/>
        </p:nvSpPr>
        <p:spPr bwMode="gray">
          <a:xfrm>
            <a:off x="276225" y="6007100"/>
            <a:ext cx="116998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436843" name="Rectangle 1643"/>
          <p:cNvSpPr>
            <a:spLocks noChangeArrowheads="1"/>
          </p:cNvSpPr>
          <p:nvPr/>
        </p:nvSpPr>
        <p:spPr bwMode="gray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844" name="Rectangle 1644"/>
          <p:cNvSpPr>
            <a:spLocks noChangeArrowheads="1"/>
          </p:cNvSpPr>
          <p:nvPr/>
        </p:nvSpPr>
        <p:spPr bwMode="gray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845" name="Rectangle 1645"/>
          <p:cNvSpPr>
            <a:spLocks noChangeArrowheads="1"/>
          </p:cNvSpPr>
          <p:nvPr/>
        </p:nvSpPr>
        <p:spPr bwMode="gray">
          <a:xfrm>
            <a:off x="8177213" y="-11113"/>
            <a:ext cx="230187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802063" y="1314450"/>
            <a:ext cx="51054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810000" y="2762250"/>
            <a:ext cx="5151438" cy="75723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36850" name="Rectangle 165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36849" name="Rectangle 1649"/>
          <p:cNvSpPr>
            <a:spLocks noGrp="1" noChangeArrowheads="1"/>
          </p:cNvSpPr>
          <p:nvPr>
            <p:ph type="dt" sz="quarter" idx="2"/>
          </p:nvPr>
        </p:nvSpPr>
        <p:spPr bwMode="gray"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436851" name="Rectangle 165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3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3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6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6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6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6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6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6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6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6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6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6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1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4368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4367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3" dur="500" fill="hold"/>
                                        <p:tgtEl>
                                          <p:spTgt spid="4367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75" dur="500" fill="hold"/>
                                        <p:tgtEl>
                                          <p:spTgt spid="4367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77" dur="500" fill="hold"/>
                                        <p:tgtEl>
                                          <p:spTgt spid="4367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79" dur="500" fill="hold"/>
                                        <p:tgtEl>
                                          <p:spTgt spid="4367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81" dur="500" fill="hold"/>
                                        <p:tgtEl>
                                          <p:spTgt spid="4367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4368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85" dur="500" fill="hold"/>
                                        <p:tgtEl>
                                          <p:spTgt spid="4368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87" dur="500" fill="hold"/>
                                        <p:tgtEl>
                                          <p:spTgt spid="4368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900"/>
                            </p:stCondLst>
                            <p:childTnLst>
                              <p:par>
                                <p:cTn id="8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500" fill="hold"/>
                                        <p:tgtEl>
                                          <p:spTgt spid="4368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2" dur="500" fill="hold"/>
                                        <p:tgtEl>
                                          <p:spTgt spid="4368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94" dur="500" fill="hold"/>
                                        <p:tgtEl>
                                          <p:spTgt spid="4368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96" dur="500" fill="hold"/>
                                        <p:tgtEl>
                                          <p:spTgt spid="4368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3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44 0.26526 C 0.15434 0.26017 0.07587 0.23011 0.04201 0.19056 C 0.00816 0.15101 -0.01441 0.06198 -0.02934 0.02821 " pathEditMode="relative" rAng="0" ptsTypes="faf">
                                      <p:cBhvr>
                                        <p:cTn id="103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842" grpId="0" animBg="1"/>
      <p:bldP spid="436842" grpId="1" animBg="1"/>
      <p:bldP spid="436834" grpId="0" animBg="1"/>
      <p:bldP spid="436834" grpId="1" animBg="1"/>
      <p:bldP spid="436796" grpId="0" animBg="1"/>
      <p:bldP spid="436796" grpId="1" animBg="1"/>
      <p:bldP spid="436797" grpId="0" animBg="1"/>
      <p:bldP spid="436797" grpId="1" animBg="1"/>
      <p:bldP spid="436792" grpId="0" animBg="1"/>
      <p:bldP spid="436792" grpId="1" animBg="1"/>
      <p:bldP spid="436793" grpId="0" animBg="1"/>
      <p:bldP spid="436793" grpId="1" animBg="1"/>
      <p:bldP spid="436794" grpId="0" animBg="1"/>
      <p:bldP spid="436794" grpId="1" animBg="1"/>
      <p:bldP spid="436795" grpId="0" animBg="1"/>
      <p:bldP spid="436795" grpId="1" animBg="1"/>
      <p:bldP spid="436822" grpId="0" animBg="1"/>
      <p:bldP spid="436822" grpId="1" animBg="1"/>
      <p:bldP spid="436823" grpId="0" animBg="1"/>
      <p:bldP spid="436823" grpId="1" animBg="1"/>
      <p:bldP spid="436824" grpId="0" animBg="1"/>
      <p:bldP spid="436824" grpId="1" animBg="1"/>
      <p:bldP spid="436843" grpId="0" animBg="1"/>
      <p:bldP spid="436843" grpId="1" animBg="1"/>
      <p:bldP spid="436844" grpId="0" animBg="1"/>
      <p:bldP spid="436844" grpId="1" animBg="1"/>
      <p:bldP spid="436845" grpId="0" animBg="1"/>
      <p:bldP spid="436845" grpId="1" animBg="1"/>
      <p:bldP spid="436847" grpId="0"/>
      <p:bldP spid="436847" grpId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688" y="65088"/>
            <a:ext cx="7958137" cy="10112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030288" y="1163638"/>
            <a:ext cx="7961312" cy="5360987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7913" y="6616700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838825" y="6616700"/>
            <a:ext cx="2895600" cy="2413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87825" y="6616700"/>
            <a:ext cx="661988" cy="2413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28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9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002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003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005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007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00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0989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61670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38825" y="6616700"/>
            <a:ext cx="2895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87825" y="661670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1036" name="Oval 508"/>
          <p:cNvSpPr>
            <a:spLocks noChangeArrowheads="1"/>
          </p:cNvSpPr>
          <p:nvPr/>
        </p:nvSpPr>
        <p:spPr bwMode="gray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039" name="Oval 511"/>
          <p:cNvSpPr>
            <a:spLocks noChangeArrowheads="1"/>
          </p:cNvSpPr>
          <p:nvPr/>
        </p:nvSpPr>
        <p:spPr bwMode="gray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1043" name="Oval 515"/>
          <p:cNvSpPr>
            <a:spLocks noChangeArrowheads="1"/>
          </p:cNvSpPr>
          <p:nvPr/>
        </p:nvSpPr>
        <p:spPr bwMode="gray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1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510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510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510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510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510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02" grpId="0" animBg="1"/>
      <p:bldP spid="151002" grpId="1" animBg="1"/>
      <p:bldP spid="151003" grpId="0" animBg="1"/>
      <p:bldP spid="151003" grpId="1" animBg="1"/>
      <p:bldP spid="151005" grpId="0" animBg="1"/>
      <p:bldP spid="151005" grpId="1" animBg="1"/>
      <p:bldP spid="151007" grpId="0" animBg="1"/>
      <p:bldP spid="151007" grpId="1" animBg="1"/>
      <p:bldP spid="151009" grpId="0" animBg="1"/>
      <p:bldP spid="151009" grpId="1" animBg="1"/>
      <p:bldP spid="150988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Font typeface="Wingdings" pitchFamily="2" charset="2"/>
        <a:buChar char="£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5000"/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Tripolska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88640"/>
            <a:ext cx="3024336" cy="408694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293096"/>
            <a:ext cx="7787208" cy="17142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Franklin Gothic Medium Cond" pitchFamily="34" charset="0"/>
              </a:rPr>
              <a:t> </a:t>
            </a:r>
            <a:r>
              <a:rPr lang="ru-RU" b="1" dirty="0" err="1" smtClean="0">
                <a:latin typeface="Franklin Gothic Medium Cond" pitchFamily="34" charset="0"/>
              </a:rPr>
              <a:t>Трипільська</a:t>
            </a:r>
            <a:r>
              <a:rPr lang="ru-RU" b="1" dirty="0" smtClean="0">
                <a:latin typeface="Franklin Gothic Medium Cond" pitchFamily="34" charset="0"/>
              </a:rPr>
              <a:t> </a:t>
            </a:r>
            <a:r>
              <a:rPr lang="ru-RU" b="1" dirty="0" err="1" smtClean="0">
                <a:latin typeface="Franklin Gothic Medium Cond" pitchFamily="34" charset="0"/>
              </a:rPr>
              <a:t>Єлизавета</a:t>
            </a:r>
            <a:r>
              <a:rPr lang="ru-RU" b="1" dirty="0" smtClean="0">
                <a:latin typeface="Franklin Gothic Medium Cond" pitchFamily="34" charset="0"/>
              </a:rPr>
              <a:t> </a:t>
            </a:r>
            <a:r>
              <a:rPr lang="ru-RU" b="1" dirty="0" err="1" smtClean="0">
                <a:latin typeface="Franklin Gothic Medium Cond" pitchFamily="34" charset="0"/>
              </a:rPr>
              <a:t>Ілларионівна</a:t>
            </a:r>
            <a:r>
              <a:rPr lang="ru-RU" b="1" dirty="0" smtClean="0">
                <a:latin typeface="Franklin Gothic Medium Cond" pitchFamily="34" charset="0"/>
              </a:rPr>
              <a:t> (</a:t>
            </a:r>
            <a:r>
              <a:rPr lang="ru-RU" b="1" dirty="0" err="1" smtClean="0">
                <a:latin typeface="Franklin Gothic Medium Cond" pitchFamily="34" charset="0"/>
              </a:rPr>
              <a:t>Ларионівна</a:t>
            </a:r>
            <a:r>
              <a:rPr lang="ru-RU" b="1" dirty="0" smtClean="0">
                <a:latin typeface="Franklin Gothic Medium Cond" pitchFamily="34" charset="0"/>
              </a:rPr>
              <a:t>, </a:t>
            </a:r>
            <a:r>
              <a:rPr lang="ru-RU" b="1" dirty="0" err="1" smtClean="0">
                <a:latin typeface="Franklin Gothic Medium Cond" pitchFamily="34" charset="0"/>
              </a:rPr>
              <a:t>Романівна</a:t>
            </a:r>
            <a:r>
              <a:rPr lang="ru-RU" b="1" dirty="0" smtClean="0">
                <a:latin typeface="Franklin Gothic Medium Cond" pitchFamily="34" charset="0"/>
              </a:rPr>
              <a:t>, </a:t>
            </a:r>
            <a:r>
              <a:rPr lang="ru-RU" b="1" dirty="0" err="1" smtClean="0">
                <a:latin typeface="Franklin Gothic Medium Cond" pitchFamily="34" charset="0"/>
              </a:rPr>
              <a:t>Родіонівна</a:t>
            </a:r>
            <a:r>
              <a:rPr lang="ru-RU" b="1" dirty="0" smtClean="0">
                <a:latin typeface="Franklin Gothic Medium Cond" pitchFamily="34" charset="0"/>
              </a:rPr>
              <a:t>) </a:t>
            </a:r>
            <a:r>
              <a:rPr lang="ru-RU" b="1" dirty="0" smtClean="0">
                <a:latin typeface="Franklin Gothic Medium Cond" pitchFamily="34" charset="0"/>
              </a:rPr>
              <a:t>   </a:t>
            </a:r>
            <a:r>
              <a:rPr lang="ru-RU" dirty="0" smtClean="0">
                <a:latin typeface="Franklin Gothic Medium Cond" pitchFamily="34" charset="0"/>
              </a:rPr>
              <a:t>(</a:t>
            </a:r>
            <a:r>
              <a:rPr lang="ru-RU" dirty="0" smtClean="0">
                <a:latin typeface="Franklin Gothic Medium Cond" pitchFamily="34" charset="0"/>
              </a:rPr>
              <a:t>19(31).11.1881 - 06.11.1958, Баку) </a:t>
            </a:r>
            <a:endParaRPr lang="ru-RU" dirty="0">
              <a:latin typeface="Franklin Gothic Medium Con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640806">
            <a:off x="6609591" y="1152630"/>
            <a:ext cx="24726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FFF00"/>
                </a:solidFill>
              </a:rPr>
              <a:t>Данило </a:t>
            </a:r>
            <a:r>
              <a:rPr lang="uk-UA" sz="2400" dirty="0" err="1" smtClean="0">
                <a:solidFill>
                  <a:srgbClr val="FFFF00"/>
                </a:solidFill>
              </a:rPr>
              <a:t>Чурілін</a:t>
            </a:r>
            <a:endParaRPr lang="uk-UA" sz="2400" dirty="0" smtClean="0">
              <a:solidFill>
                <a:srgbClr val="FFFF00"/>
              </a:solidFill>
            </a:endParaRPr>
          </a:p>
          <a:p>
            <a:r>
              <a:rPr lang="uk-UA" sz="2400" dirty="0" smtClean="0">
                <a:solidFill>
                  <a:srgbClr val="FFFF00"/>
                </a:solidFill>
              </a:rPr>
              <a:t>          10-Б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59936" cy="56193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У </a:t>
            </a:r>
            <a:r>
              <a:rPr lang="ru-RU" dirty="0" smtClean="0"/>
              <a:t>1927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Трипільська</a:t>
            </a:r>
            <a:r>
              <a:rPr lang="ru-RU" dirty="0" smtClean="0"/>
              <a:t>, </a:t>
            </a:r>
            <a:r>
              <a:rPr lang="ru-RU" dirty="0" err="1" smtClean="0"/>
              <a:t>виконала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Ломоносовського</a:t>
            </a:r>
            <a:r>
              <a:rPr lang="ru-RU" dirty="0" smtClean="0"/>
              <a:t> </a:t>
            </a:r>
            <a:r>
              <a:rPr lang="ru-RU" dirty="0" err="1" smtClean="0"/>
              <a:t>порцелянового</a:t>
            </a:r>
            <a:r>
              <a:rPr lang="ru-RU" dirty="0" smtClean="0"/>
              <a:t> заводу </a:t>
            </a:r>
            <a:r>
              <a:rPr lang="ru-RU" dirty="0" err="1" smtClean="0"/>
              <a:t>декілька</a:t>
            </a:r>
            <a:r>
              <a:rPr lang="ru-RU" dirty="0" smtClean="0"/>
              <a:t> скульптур: "</a:t>
            </a:r>
            <a:r>
              <a:rPr lang="ru-RU" dirty="0" err="1" smtClean="0"/>
              <a:t>Східна</a:t>
            </a:r>
            <a:r>
              <a:rPr lang="ru-RU" dirty="0" smtClean="0"/>
              <a:t> </a:t>
            </a:r>
            <a:r>
              <a:rPr lang="ru-RU" dirty="0" err="1" smtClean="0"/>
              <a:t>жінка</a:t>
            </a:r>
            <a:r>
              <a:rPr lang="ru-RU" dirty="0" smtClean="0"/>
              <a:t>", "Афганка</a:t>
            </a:r>
            <a:r>
              <a:rPr lang="ru-RU" dirty="0" smtClean="0"/>
              <a:t>", </a:t>
            </a:r>
            <a:r>
              <a:rPr lang="ru-RU" dirty="0" smtClean="0"/>
              <a:t>"</a:t>
            </a:r>
            <a:r>
              <a:rPr lang="ru-RU" dirty="0" err="1" smtClean="0"/>
              <a:t>Східний</a:t>
            </a:r>
            <a:r>
              <a:rPr lang="ru-RU" dirty="0" smtClean="0"/>
              <a:t> </a:t>
            </a:r>
            <a:r>
              <a:rPr lang="ru-RU" dirty="0" err="1" smtClean="0"/>
              <a:t>носильник</a:t>
            </a:r>
            <a:r>
              <a:rPr lang="ru-RU" dirty="0" smtClean="0"/>
              <a:t>". </a:t>
            </a:r>
            <a:r>
              <a:rPr lang="ru-RU" dirty="0" err="1" smtClean="0"/>
              <a:t>Протягом</a:t>
            </a:r>
            <a:r>
              <a:rPr lang="ru-RU" dirty="0" smtClean="0"/>
              <a:t> 1928 - 1933 </a:t>
            </a:r>
            <a:r>
              <a:rPr lang="ru-RU" dirty="0" err="1" smtClean="0"/>
              <a:t>років</a:t>
            </a:r>
            <a:r>
              <a:rPr lang="ru-RU" dirty="0" smtClean="0"/>
              <a:t> Є. </a:t>
            </a:r>
            <a:r>
              <a:rPr lang="ru-RU" dirty="0" err="1" smtClean="0"/>
              <a:t>Трипільська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на </a:t>
            </a:r>
            <a:r>
              <a:rPr lang="ru-RU" dirty="0" err="1" smtClean="0"/>
              <a:t>Дмитрівському</a:t>
            </a:r>
            <a:r>
              <a:rPr lang="ru-RU" dirty="0" smtClean="0"/>
              <a:t> </a:t>
            </a:r>
            <a:r>
              <a:rPr lang="ru-RU" dirty="0" err="1" smtClean="0"/>
              <a:t>порцеляновому</a:t>
            </a:r>
            <a:r>
              <a:rPr lang="ru-RU" dirty="0" smtClean="0"/>
              <a:t> </a:t>
            </a:r>
            <a:r>
              <a:rPr lang="ru-RU" dirty="0" err="1" smtClean="0"/>
              <a:t>заводі</a:t>
            </a:r>
            <a:r>
              <a:rPr lang="ru-RU" dirty="0" smtClean="0"/>
              <a:t> у </a:t>
            </a:r>
            <a:r>
              <a:rPr lang="ru-RU" dirty="0" err="1" smtClean="0"/>
              <a:t>Вербіках</a:t>
            </a:r>
            <a:r>
              <a:rPr lang="ru-RU" dirty="0" smtClean="0"/>
              <a:t>, </a:t>
            </a:r>
            <a:r>
              <a:rPr lang="ru-RU" dirty="0" smtClean="0"/>
              <a:t>де </a:t>
            </a:r>
            <a:r>
              <a:rPr lang="ru-RU" dirty="0" smtClean="0"/>
              <a:t>створила так </a:t>
            </a:r>
            <a:r>
              <a:rPr lang="ru-RU" dirty="0" err="1" smtClean="0"/>
              <a:t>звані</a:t>
            </a:r>
            <a:r>
              <a:rPr lang="ru-RU" dirty="0" smtClean="0"/>
              <a:t> "</a:t>
            </a:r>
            <a:r>
              <a:rPr lang="ru-RU" dirty="0" err="1" smtClean="0"/>
              <a:t>Туркменські</a:t>
            </a:r>
            <a:r>
              <a:rPr lang="ru-RU" dirty="0" smtClean="0"/>
              <a:t> шахи", один </a:t>
            </a:r>
            <a:r>
              <a:rPr lang="ru-RU" dirty="0" err="1" smtClean="0"/>
              <a:t>екземпляр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подарований</a:t>
            </a:r>
            <a:r>
              <a:rPr lang="ru-RU" dirty="0" smtClean="0"/>
              <a:t> </a:t>
            </a:r>
            <a:r>
              <a:rPr lang="ru-RU" dirty="0" err="1" smtClean="0"/>
              <a:t>Радянським</a:t>
            </a:r>
            <a:r>
              <a:rPr lang="ru-RU" dirty="0" smtClean="0"/>
              <a:t> урядом </a:t>
            </a:r>
            <a:r>
              <a:rPr lang="ru-RU" dirty="0" err="1" smtClean="0"/>
              <a:t>президентові</a:t>
            </a:r>
            <a:r>
              <a:rPr lang="ru-RU" dirty="0" smtClean="0"/>
              <a:t> США Ф. Рузвельту. </a:t>
            </a:r>
            <a:endParaRPr lang="ru-RU" dirty="0"/>
          </a:p>
        </p:txBody>
      </p:sp>
      <p:pic>
        <p:nvPicPr>
          <p:cNvPr id="5" name="Содержимое 4" descr="Tripolskaya_af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96136" y="764704"/>
            <a:ext cx="1944216" cy="4959735"/>
          </a:xfrm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Tripolskaya_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268760"/>
            <a:ext cx="4392488" cy="354144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59936" cy="561932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Segoe Print" pitchFamily="2" charset="0"/>
              </a:rPr>
              <a:t>  З </a:t>
            </a:r>
            <a:r>
              <a:rPr lang="ru-RU" dirty="0" err="1" smtClean="0">
                <a:latin typeface="Segoe Print" pitchFamily="2" charset="0"/>
              </a:rPr>
              <a:t>її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участю</a:t>
            </a:r>
            <a:r>
              <a:rPr lang="ru-RU" dirty="0" smtClean="0">
                <a:latin typeface="Segoe Print" pitchFamily="2" charset="0"/>
              </a:rPr>
              <a:t> тут </a:t>
            </a:r>
            <a:r>
              <a:rPr lang="ru-RU" dirty="0" err="1" smtClean="0">
                <a:latin typeface="Segoe Print" pitchFamily="2" charset="0"/>
              </a:rPr>
              <a:t>було</a:t>
            </a:r>
            <a:r>
              <a:rPr lang="ru-RU" dirty="0" smtClean="0">
                <a:latin typeface="Segoe Print" pitchFamily="2" charset="0"/>
              </a:rPr>
              <a:t> створено </a:t>
            </a:r>
            <a:r>
              <a:rPr lang="ru-RU" dirty="0" err="1" smtClean="0">
                <a:latin typeface="Segoe Print" pitchFamily="2" charset="0"/>
              </a:rPr>
              <a:t>близько</a:t>
            </a:r>
            <a:r>
              <a:rPr lang="ru-RU" dirty="0" smtClean="0">
                <a:latin typeface="Segoe Print" pitchFamily="2" charset="0"/>
              </a:rPr>
              <a:t> 30 </a:t>
            </a:r>
            <a:r>
              <a:rPr lang="ru-RU" dirty="0" err="1" smtClean="0">
                <a:latin typeface="Segoe Print" pitchFamily="2" charset="0"/>
              </a:rPr>
              <a:t>зразків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розпису</a:t>
            </a:r>
            <a:r>
              <a:rPr lang="ru-RU" dirty="0" smtClean="0">
                <a:latin typeface="Segoe Print" pitchFamily="2" charset="0"/>
              </a:rPr>
              <a:t> чайного посуду, </a:t>
            </a:r>
            <a:r>
              <a:rPr lang="ru-RU" dirty="0" err="1" smtClean="0">
                <a:latin typeface="Segoe Print" pitchFamily="2" charset="0"/>
              </a:rPr>
              <a:t>які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відображали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революційні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події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нову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побутову</a:t>
            </a:r>
            <a:r>
              <a:rPr lang="ru-RU" dirty="0" smtClean="0">
                <a:latin typeface="Segoe Print" pitchFamily="2" charset="0"/>
              </a:rPr>
              <a:t> культуру </a:t>
            </a:r>
            <a:r>
              <a:rPr lang="ru-RU" dirty="0" err="1" smtClean="0">
                <a:latin typeface="Segoe Print" pitchFamily="2" charset="0"/>
              </a:rPr>
              <a:t>радянської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епохи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Завдяки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цим</a:t>
            </a:r>
            <a:r>
              <a:rPr lang="ru-RU" dirty="0" smtClean="0">
                <a:latin typeface="Segoe Print" pitchFamily="2" charset="0"/>
              </a:rPr>
              <a:t> скульптурам, </a:t>
            </a:r>
            <a:r>
              <a:rPr lang="ru-RU" dirty="0" err="1" smtClean="0">
                <a:latin typeface="Segoe Print" pitchFamily="2" charset="0"/>
              </a:rPr>
              <a:t>Трипільська</a:t>
            </a:r>
            <a:r>
              <a:rPr lang="ru-RU" dirty="0" smtClean="0">
                <a:latin typeface="Segoe Print" pitchFamily="2" charset="0"/>
              </a:rPr>
              <a:t> стала </a:t>
            </a:r>
            <a:r>
              <a:rPr lang="ru-RU" dirty="0" err="1" smtClean="0">
                <a:latin typeface="Segoe Print" pitchFamily="2" charset="0"/>
              </a:rPr>
              <a:t>відома</a:t>
            </a:r>
            <a:r>
              <a:rPr lang="ru-RU" dirty="0" smtClean="0">
                <a:latin typeface="Segoe Print" pitchFamily="2" charset="0"/>
              </a:rPr>
              <a:t> на весь </a:t>
            </a:r>
            <a:r>
              <a:rPr lang="ru-RU" dirty="0" err="1" smtClean="0">
                <a:latin typeface="Segoe Print" pitchFamily="2" charset="0"/>
              </a:rPr>
              <a:t>колишній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Радянський</a:t>
            </a:r>
            <a:r>
              <a:rPr lang="ru-RU" dirty="0" smtClean="0">
                <a:latin typeface="Segoe Print" pitchFamily="2" charset="0"/>
              </a:rPr>
              <a:t> Союз. </a:t>
            </a: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238672"/>
            <a:ext cx="4059936" cy="561932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Збереглися</a:t>
            </a:r>
            <a:r>
              <a:rPr lang="ru-RU" b="1" dirty="0" smtClean="0"/>
              <a:t> </a:t>
            </a:r>
            <a:r>
              <a:rPr lang="ru-RU" b="1" dirty="0" err="1" smtClean="0"/>
              <a:t>дані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скульптор </a:t>
            </a:r>
            <a:r>
              <a:rPr lang="ru-RU" b="1" dirty="0" err="1" smtClean="0"/>
              <a:t>з</a:t>
            </a:r>
            <a:r>
              <a:rPr lang="ru-RU" b="1" dirty="0" smtClean="0"/>
              <a:t> 1928 року </a:t>
            </a:r>
            <a:r>
              <a:rPr lang="ru-RU" b="1" dirty="0" err="1" smtClean="0"/>
              <a:t>була</a:t>
            </a:r>
            <a:r>
              <a:rPr lang="ru-RU" b="1" dirty="0" smtClean="0"/>
              <a:t> членом </a:t>
            </a:r>
            <a:r>
              <a:rPr lang="ru-RU" b="1" dirty="0" err="1" smtClean="0"/>
              <a:t>Спілки</a:t>
            </a:r>
            <a:r>
              <a:rPr lang="ru-RU" b="1" dirty="0" smtClean="0"/>
              <a:t> </a:t>
            </a:r>
            <a:r>
              <a:rPr lang="ru-RU" b="1" dirty="0" err="1" smtClean="0"/>
              <a:t>художників</a:t>
            </a:r>
            <a:r>
              <a:rPr lang="ru-RU" b="1" dirty="0" smtClean="0"/>
              <a:t> Азербайджану, творила в </a:t>
            </a:r>
            <a:r>
              <a:rPr lang="ru-RU" b="1" dirty="0" err="1" smtClean="0"/>
              <a:t>руслі</a:t>
            </a:r>
            <a:r>
              <a:rPr lang="ru-RU" b="1" dirty="0" smtClean="0"/>
              <a:t> </a:t>
            </a:r>
            <a:r>
              <a:rPr lang="ru-RU" b="1" dirty="0" err="1" smtClean="0"/>
              <a:t>соцреалізму</a:t>
            </a:r>
            <a:r>
              <a:rPr lang="ru-RU" b="1" dirty="0" smtClean="0"/>
              <a:t>. </a:t>
            </a:r>
            <a:r>
              <a:rPr lang="ru-RU" b="1" dirty="0" err="1" smtClean="0"/>
              <a:t>Виконувала</a:t>
            </a:r>
            <a:r>
              <a:rPr lang="ru-RU" b="1" dirty="0" smtClean="0"/>
              <a:t> </a:t>
            </a:r>
            <a:r>
              <a:rPr lang="ru-RU" b="1" dirty="0" err="1" smtClean="0"/>
              <a:t>бюсти</a:t>
            </a:r>
            <a:r>
              <a:rPr lang="ru-RU" b="1" dirty="0" smtClean="0"/>
              <a:t> </a:t>
            </a:r>
            <a:r>
              <a:rPr lang="ru-RU" b="1" dirty="0" err="1" smtClean="0"/>
              <a:t>офіційних</a:t>
            </a:r>
            <a:r>
              <a:rPr lang="ru-RU" b="1" dirty="0" smtClean="0"/>
              <a:t> </a:t>
            </a:r>
            <a:r>
              <a:rPr lang="ru-RU" b="1" dirty="0" err="1" smtClean="0"/>
              <a:t>діячів</a:t>
            </a:r>
            <a:r>
              <a:rPr lang="ru-RU" b="1" dirty="0" smtClean="0"/>
              <a:t>, </a:t>
            </a:r>
            <a:r>
              <a:rPr lang="ru-RU" b="1" dirty="0" err="1" smtClean="0"/>
              <a:t>твір</a:t>
            </a:r>
            <a:r>
              <a:rPr lang="ru-RU" b="1" dirty="0" smtClean="0"/>
              <a:t> "Перемога" (1949 р.).</a:t>
            </a:r>
            <a:endParaRPr lang="ru-RU" b="1" dirty="0"/>
          </a:p>
        </p:txBody>
      </p:sp>
      <p:pic>
        <p:nvPicPr>
          <p:cNvPr id="5" name="Содержимое 4" descr="Tripolskaya_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484784"/>
            <a:ext cx="2492851" cy="3895080"/>
          </a:xfrm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Трипольская_1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702750"/>
            <a:ext cx="4824536" cy="361840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3528" y="260648"/>
            <a:ext cx="8384608" cy="2952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Померла </a:t>
            </a:r>
            <a:r>
              <a:rPr lang="ru-RU" sz="2800" dirty="0" err="1" smtClean="0"/>
              <a:t>Єлизавета</a:t>
            </a:r>
            <a:r>
              <a:rPr lang="ru-RU" sz="2800" dirty="0" smtClean="0"/>
              <a:t> </a:t>
            </a:r>
            <a:r>
              <a:rPr lang="ru-RU" sz="2800" dirty="0" err="1" smtClean="0"/>
              <a:t>Трипільська</a:t>
            </a:r>
            <a:r>
              <a:rPr lang="ru-RU" sz="2800" dirty="0" smtClean="0"/>
              <a:t> в Баку у 1958 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. </a:t>
            </a:r>
            <a:r>
              <a:rPr lang="ru-RU" sz="2800" dirty="0" smtClean="0"/>
              <a:t>У </a:t>
            </a:r>
            <a:r>
              <a:rPr lang="ru-RU" sz="2800" dirty="0" err="1" smtClean="0"/>
              <a:t>Росії</a:t>
            </a:r>
            <a:r>
              <a:rPr lang="ru-RU" sz="2800" dirty="0" smtClean="0"/>
              <a:t> твори </a:t>
            </a:r>
            <a:r>
              <a:rPr lang="ru-RU" sz="2800" dirty="0" err="1" smtClean="0"/>
              <a:t>Трипільської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зберігаються</a:t>
            </a:r>
            <a:r>
              <a:rPr lang="ru-RU" sz="2800" dirty="0" smtClean="0"/>
              <a:t> в Державному </a:t>
            </a:r>
            <a:r>
              <a:rPr lang="ru-RU" sz="2800" dirty="0" err="1" smtClean="0"/>
              <a:t>російському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музеї</a:t>
            </a:r>
            <a:r>
              <a:rPr lang="ru-RU" sz="2800" dirty="0" smtClean="0"/>
              <a:t>, </a:t>
            </a:r>
            <a:r>
              <a:rPr lang="ru-RU" sz="2800" dirty="0" err="1" smtClean="0"/>
              <a:t>Всеросійському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музеї</a:t>
            </a:r>
            <a:r>
              <a:rPr lang="ru-RU" sz="2800" dirty="0" smtClean="0"/>
              <a:t> декоративно-прикладного та народного </a:t>
            </a:r>
            <a:r>
              <a:rPr lang="ru-RU" sz="2800" dirty="0" err="1" smtClean="0"/>
              <a:t>мистецтва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Музеї</a:t>
            </a:r>
            <a:r>
              <a:rPr lang="ru-RU" sz="2800" dirty="0" smtClean="0"/>
              <a:t> </a:t>
            </a:r>
            <a:r>
              <a:rPr lang="ru-RU" sz="2800" dirty="0" err="1" smtClean="0"/>
              <a:t>Дмитрівського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порцелянового</a:t>
            </a:r>
            <a:r>
              <a:rPr lang="ru-RU" sz="2800" dirty="0" smtClean="0"/>
              <a:t> заводу. </a:t>
            </a:r>
            <a:endParaRPr lang="ru-RU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4546848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Book Antiqua" pitchFamily="18" charset="0"/>
              </a:rPr>
              <a:t>   </a:t>
            </a:r>
            <a:r>
              <a:rPr lang="ru-RU" dirty="0" err="1" smtClean="0">
                <a:latin typeface="Book Antiqua" pitchFamily="18" charset="0"/>
              </a:rPr>
              <a:t>Трипільська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Єлизавета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Ілларионівна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народилася</a:t>
            </a:r>
            <a:r>
              <a:rPr lang="ru-RU" dirty="0" smtClean="0">
                <a:latin typeface="Book Antiqua" pitchFamily="18" charset="0"/>
              </a:rPr>
              <a:t> 19 (31) листопада 1881 року у </a:t>
            </a:r>
            <a:r>
              <a:rPr lang="ru-RU" dirty="0" err="1" smtClean="0">
                <a:latin typeface="Book Antiqua" pitchFamily="18" charset="0"/>
              </a:rPr>
              <a:t>селі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Опішня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Полтавської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губернії</a:t>
            </a:r>
            <a:r>
              <a:rPr lang="ru-RU" dirty="0" smtClean="0">
                <a:latin typeface="Book Antiqua" pitchFamily="18" charset="0"/>
              </a:rPr>
              <a:t> в </a:t>
            </a:r>
            <a:r>
              <a:rPr lang="ru-RU" dirty="0" err="1" smtClean="0">
                <a:latin typeface="Book Antiqua" pitchFamily="18" charset="0"/>
              </a:rPr>
              <a:t>родині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багатих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поміщиків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які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мали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володіння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Опішні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Зінькові</a:t>
            </a:r>
            <a:r>
              <a:rPr lang="ru-RU" dirty="0" smtClean="0">
                <a:latin typeface="Book Antiqua" pitchFamily="18" charset="0"/>
              </a:rPr>
              <a:t>. 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6" name="Содержимое 5" descr="7210930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708920"/>
            <a:ext cx="4059238" cy="2711571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Tripolskaya_ches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20731590">
            <a:off x="592990" y="1603433"/>
            <a:ext cx="4171620" cy="2685999"/>
          </a:xfrm>
        </p:spPr>
      </p:pic>
      <p:sp>
        <p:nvSpPr>
          <p:cNvPr id="6" name="Заголовок 1"/>
          <p:cNvSpPr>
            <a:spLocks noGrp="1"/>
          </p:cNvSpPr>
          <p:nvPr>
            <p:ph sz="half" idx="1"/>
          </p:nvPr>
        </p:nvSpPr>
        <p:spPr>
          <a:xfrm>
            <a:off x="4716016" y="332656"/>
            <a:ext cx="4248472" cy="612068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    З </a:t>
            </a:r>
            <a:r>
              <a:rPr lang="ru-RU" i="1" dirty="0" err="1" smtClean="0"/>
              <a:t>юності</a:t>
            </a:r>
            <a:r>
              <a:rPr lang="ru-RU" i="1" dirty="0" smtClean="0"/>
              <a:t> </a:t>
            </a:r>
            <a:r>
              <a:rPr lang="ru-RU" i="1" dirty="0" err="1" smtClean="0"/>
              <a:t>дівчина</a:t>
            </a:r>
            <a:r>
              <a:rPr lang="ru-RU" i="1" dirty="0" smtClean="0"/>
              <a:t> </a:t>
            </a:r>
            <a:r>
              <a:rPr lang="ru-RU" i="1" dirty="0" err="1" smtClean="0"/>
              <a:t>починає</a:t>
            </a:r>
            <a:r>
              <a:rPr lang="ru-RU" i="1" dirty="0" smtClean="0"/>
              <a:t> </a:t>
            </a:r>
            <a:r>
              <a:rPr lang="ru-RU" i="1" dirty="0" err="1" smtClean="0"/>
              <a:t>ліпити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/>
              <a:t>глини</a:t>
            </a:r>
            <a:r>
              <a:rPr lang="ru-RU" i="1" dirty="0" smtClean="0"/>
              <a:t> </a:t>
            </a:r>
            <a:r>
              <a:rPr lang="ru-RU" i="1" dirty="0" err="1" smtClean="0"/>
              <a:t>невеликі</a:t>
            </a:r>
            <a:r>
              <a:rPr lang="ru-RU" i="1" dirty="0" smtClean="0"/>
              <a:t> </a:t>
            </a:r>
            <a:r>
              <a:rPr lang="ru-RU" i="1" dirty="0" err="1" smtClean="0"/>
              <a:t>фігурки</a:t>
            </a:r>
            <a:r>
              <a:rPr lang="ru-RU" i="1" dirty="0" smtClean="0"/>
              <a:t> селян. У </a:t>
            </a:r>
            <a:r>
              <a:rPr lang="ru-RU" i="1" dirty="0" smtClean="0"/>
              <a:t> 1896 </a:t>
            </a:r>
            <a:r>
              <a:rPr lang="ru-RU" i="1" dirty="0" err="1" smtClean="0"/>
              <a:t>році</a:t>
            </a:r>
            <a:r>
              <a:rPr lang="ru-RU" i="1" dirty="0" smtClean="0"/>
              <a:t> юна </a:t>
            </a:r>
            <a:r>
              <a:rPr lang="ru-RU" i="1" dirty="0" err="1" smtClean="0"/>
              <a:t>керамістка</a:t>
            </a:r>
            <a:r>
              <a:rPr lang="ru-RU" i="1" dirty="0" smtClean="0"/>
              <a:t> </a:t>
            </a:r>
            <a:r>
              <a:rPr lang="ru-RU" i="1" dirty="0" err="1" smtClean="0"/>
              <a:t>зі</a:t>
            </a:r>
            <a:r>
              <a:rPr lang="ru-RU" i="1" dirty="0" smtClean="0"/>
              <a:t> </a:t>
            </a:r>
            <a:r>
              <a:rPr lang="ru-RU" i="1" dirty="0" err="1" smtClean="0"/>
              <a:t>срібною</a:t>
            </a:r>
            <a:r>
              <a:rPr lang="ru-RU" i="1" dirty="0" smtClean="0"/>
              <a:t>  </a:t>
            </a:r>
            <a:r>
              <a:rPr lang="ru-RU" i="1" dirty="0" err="1" smtClean="0"/>
              <a:t>медаллю</a:t>
            </a:r>
            <a:r>
              <a:rPr lang="ru-RU" i="1" dirty="0" smtClean="0"/>
              <a:t> </a:t>
            </a:r>
            <a:r>
              <a:rPr lang="ru-RU" i="1" dirty="0" err="1" smtClean="0"/>
              <a:t>закінчує</a:t>
            </a:r>
            <a:r>
              <a:rPr lang="ru-RU" i="1" dirty="0" smtClean="0"/>
              <a:t> </a:t>
            </a:r>
            <a:r>
              <a:rPr lang="ru-RU" i="1" dirty="0" smtClean="0"/>
              <a:t>училище </a:t>
            </a:r>
            <a:r>
              <a:rPr lang="ru-RU" i="1" dirty="0" smtClean="0"/>
              <a:t>в </a:t>
            </a:r>
            <a:r>
              <a:rPr lang="ru-RU" i="1" dirty="0" err="1" smtClean="0"/>
              <a:t>Полтаві</a:t>
            </a:r>
            <a:r>
              <a:rPr lang="ru-RU" i="1" dirty="0" smtClean="0"/>
              <a:t>. За </a:t>
            </a:r>
            <a:r>
              <a:rPr lang="ru-RU" i="1" dirty="0" err="1" smtClean="0"/>
              <a:t>деякими</a:t>
            </a:r>
            <a:r>
              <a:rPr lang="ru-RU" i="1" dirty="0" smtClean="0"/>
              <a:t> </a:t>
            </a:r>
            <a:r>
              <a:rPr lang="ru-RU" i="1" dirty="0" err="1" smtClean="0"/>
              <a:t>даними</a:t>
            </a:r>
            <a:r>
              <a:rPr lang="ru-RU" i="1" dirty="0" smtClean="0"/>
              <a:t>, </a:t>
            </a:r>
            <a:r>
              <a:rPr lang="ru-RU" i="1" dirty="0" err="1" smtClean="0"/>
              <a:t>дядьком</a:t>
            </a:r>
            <a:r>
              <a:rPr lang="ru-RU" i="1" dirty="0" smtClean="0"/>
              <a:t> </a:t>
            </a:r>
            <a:r>
              <a:rPr lang="ru-RU" i="1" dirty="0" err="1" smtClean="0"/>
              <a:t>Єлизавети</a:t>
            </a:r>
            <a:r>
              <a:rPr lang="ru-RU" i="1" dirty="0" smtClean="0"/>
              <a:t> </a:t>
            </a:r>
            <a:r>
              <a:rPr lang="ru-RU" i="1" dirty="0" err="1" smtClean="0"/>
              <a:t>був</a:t>
            </a:r>
            <a:r>
              <a:rPr lang="ru-RU" i="1" dirty="0" smtClean="0"/>
              <a:t> </a:t>
            </a:r>
            <a:r>
              <a:rPr lang="ru-RU" i="1" dirty="0" err="1" smtClean="0"/>
              <a:t>відомий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український</a:t>
            </a:r>
            <a:r>
              <a:rPr lang="ru-RU" i="1" dirty="0" smtClean="0"/>
              <a:t> </a:t>
            </a:r>
            <a:r>
              <a:rPr lang="ru-RU" i="1" dirty="0" smtClean="0"/>
              <a:t>пейзажист </a:t>
            </a:r>
            <a:r>
              <a:rPr lang="ru-RU" i="1" dirty="0" smtClean="0"/>
              <a:t>Михайло </a:t>
            </a:r>
            <a:r>
              <a:rPr lang="ru-RU" i="1" dirty="0" err="1" smtClean="0"/>
              <a:t>Холодовський</a:t>
            </a:r>
            <a:r>
              <a:rPr lang="ru-RU" i="1" dirty="0" smtClean="0"/>
              <a:t>. </a:t>
            </a:r>
            <a:r>
              <a:rPr lang="ru-RU" i="1" dirty="0" smtClean="0"/>
              <a:t>Очевидно, </a:t>
            </a:r>
            <a:r>
              <a:rPr lang="ru-RU" i="1" dirty="0" err="1" smtClean="0"/>
              <a:t>саме</a:t>
            </a:r>
            <a:r>
              <a:rPr lang="ru-RU" i="1" dirty="0" smtClean="0"/>
              <a:t> 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рекомендував</a:t>
            </a:r>
            <a:r>
              <a:rPr lang="ru-RU" i="1" dirty="0" smtClean="0"/>
              <a:t> </a:t>
            </a:r>
            <a:r>
              <a:rPr lang="ru-RU" i="1" dirty="0" smtClean="0"/>
              <a:t>свою </a:t>
            </a:r>
            <a:r>
              <a:rPr lang="ru-RU" i="1" dirty="0" err="1" smtClean="0"/>
              <a:t>племінницю</a:t>
            </a:r>
            <a:r>
              <a:rPr lang="ru-RU" i="1" dirty="0" smtClean="0"/>
              <a:t> Василю </a:t>
            </a:r>
            <a:r>
              <a:rPr lang="ru-RU" i="1" dirty="0" smtClean="0"/>
              <a:t>Волкову. У Василя </a:t>
            </a:r>
            <a:r>
              <a:rPr lang="ru-RU" i="1" dirty="0" err="1" smtClean="0"/>
              <a:t>Олексійовича</a:t>
            </a:r>
            <a:r>
              <a:rPr lang="ru-RU" i="1" dirty="0" smtClean="0"/>
              <a:t> </a:t>
            </a:r>
            <a:r>
              <a:rPr lang="ru-RU" i="1" dirty="0" err="1" smtClean="0"/>
              <a:t>дівчина</a:t>
            </a:r>
            <a:r>
              <a:rPr lang="ru-RU" i="1" dirty="0" smtClean="0"/>
              <a:t> </a:t>
            </a:r>
            <a:r>
              <a:rPr lang="ru-RU" i="1" dirty="0" err="1" smtClean="0"/>
              <a:t>отримала</a:t>
            </a:r>
            <a:r>
              <a:rPr lang="ru-RU" i="1" dirty="0" smtClean="0"/>
              <a:t> </a:t>
            </a:r>
            <a:r>
              <a:rPr lang="ru-RU" i="1" dirty="0" err="1" smtClean="0"/>
              <a:t>початкову</a:t>
            </a:r>
            <a:r>
              <a:rPr lang="ru-RU" i="1" dirty="0" smtClean="0"/>
              <a:t> </a:t>
            </a:r>
            <a:r>
              <a:rPr lang="ru-RU" i="1" dirty="0" err="1" smtClean="0"/>
              <a:t>професійно-художню</a:t>
            </a:r>
            <a:r>
              <a:rPr lang="ru-RU" i="1" dirty="0" smtClean="0"/>
              <a:t> </a:t>
            </a:r>
            <a:r>
              <a:rPr lang="ru-RU" i="1" dirty="0" err="1" smtClean="0"/>
              <a:t>освіту</a:t>
            </a:r>
            <a:r>
              <a:rPr lang="ru-RU" i="1" dirty="0" smtClean="0"/>
              <a:t>, а </a:t>
            </a:r>
            <a:r>
              <a:rPr lang="ru-RU" i="1" dirty="0" err="1" smtClean="0"/>
              <a:t>далі</a:t>
            </a:r>
            <a:r>
              <a:rPr lang="ru-RU" i="1" dirty="0" smtClean="0"/>
              <a:t>, </a:t>
            </a:r>
            <a:r>
              <a:rPr lang="ru-RU" i="1" dirty="0" err="1" smtClean="0"/>
              <a:t>з</a:t>
            </a:r>
            <a:r>
              <a:rPr lang="ru-RU" i="1" dirty="0" smtClean="0"/>
              <a:t> 1897 року, </a:t>
            </a:r>
            <a:r>
              <a:rPr lang="ru-RU" i="1" dirty="0" err="1" smtClean="0"/>
              <a:t>навчається</a:t>
            </a:r>
            <a:r>
              <a:rPr lang="ru-RU" i="1" dirty="0" smtClean="0"/>
              <a:t> </a:t>
            </a:r>
            <a:r>
              <a:rPr lang="ru-RU" i="1" dirty="0" smtClean="0"/>
              <a:t>в </a:t>
            </a:r>
            <a:r>
              <a:rPr lang="ru-RU" i="1" dirty="0" err="1" smtClean="0"/>
              <a:t>Петербурзькій</a:t>
            </a:r>
            <a:r>
              <a:rPr lang="ru-RU" i="1" dirty="0" smtClean="0"/>
              <a:t> </a:t>
            </a:r>
            <a:r>
              <a:rPr lang="ru-RU" i="1" dirty="0" err="1" smtClean="0"/>
              <a:t>художній</a:t>
            </a:r>
            <a:r>
              <a:rPr lang="ru-RU" i="1" dirty="0" smtClean="0"/>
              <a:t> </a:t>
            </a:r>
            <a:r>
              <a:rPr lang="ru-RU" i="1" dirty="0" err="1" smtClean="0"/>
              <a:t>школі</a:t>
            </a:r>
            <a:r>
              <a:rPr lang="ru-RU" i="1" dirty="0" smtClean="0"/>
              <a:t> </a:t>
            </a:r>
            <a:r>
              <a:rPr lang="ru-RU" i="1" dirty="0" err="1" smtClean="0"/>
              <a:t>Товариства</a:t>
            </a:r>
            <a:r>
              <a:rPr lang="ru-RU" i="1" dirty="0" smtClean="0"/>
              <a:t> </a:t>
            </a:r>
            <a:r>
              <a:rPr lang="ru-RU" i="1" dirty="0" err="1" smtClean="0"/>
              <a:t>заохочення</a:t>
            </a:r>
            <a:r>
              <a:rPr lang="ru-RU" i="1" dirty="0" smtClean="0"/>
              <a:t> </a:t>
            </a:r>
            <a:r>
              <a:rPr lang="ru-RU" i="1" dirty="0" err="1" smtClean="0"/>
              <a:t>художників</a:t>
            </a:r>
            <a:r>
              <a:rPr lang="ru-RU" i="1" dirty="0" smtClean="0"/>
              <a:t>. </a:t>
            </a:r>
            <a:endParaRPr lang="ru-RU" i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4059936" cy="60486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   У </a:t>
            </a:r>
            <a:r>
              <a:rPr lang="ru-RU" dirty="0" smtClean="0">
                <a:latin typeface="Calibri" pitchFamily="34" charset="0"/>
              </a:rPr>
              <a:t>1903 </a:t>
            </a:r>
            <a:r>
              <a:rPr lang="ru-RU" dirty="0" err="1" smtClean="0">
                <a:latin typeface="Calibri" pitchFamily="34" charset="0"/>
              </a:rPr>
              <a:t>році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художниця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приймає</a:t>
            </a:r>
            <a:r>
              <a:rPr lang="ru-RU" dirty="0" smtClean="0">
                <a:latin typeface="Calibri" pitchFamily="34" charset="0"/>
              </a:rPr>
              <a:t> участь у </a:t>
            </a:r>
            <a:r>
              <a:rPr lang="ru-RU" dirty="0" err="1" smtClean="0">
                <a:latin typeface="Calibri" pitchFamily="34" charset="0"/>
              </a:rPr>
              <a:t>художній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виставці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Полтаві</a:t>
            </a:r>
            <a:r>
              <a:rPr lang="ru-RU" dirty="0" smtClean="0">
                <a:latin typeface="Calibri" pitchFamily="34" charset="0"/>
              </a:rPr>
              <a:t>. У </a:t>
            </a:r>
            <a:r>
              <a:rPr lang="ru-RU" dirty="0" err="1" smtClean="0">
                <a:latin typeface="Calibri" pitchFamily="34" charset="0"/>
              </a:rPr>
              <a:t>цей</a:t>
            </a:r>
            <a:r>
              <a:rPr lang="ru-RU" dirty="0" smtClean="0">
                <a:latin typeface="Calibri" pitchFamily="34" charset="0"/>
              </a:rPr>
              <a:t> же час вона </a:t>
            </a:r>
            <a:r>
              <a:rPr lang="ru-RU" dirty="0" err="1" smtClean="0">
                <a:latin typeface="Calibri" pitchFamily="34" charset="0"/>
              </a:rPr>
              <a:t>їде</a:t>
            </a:r>
            <a:r>
              <a:rPr lang="ru-RU" dirty="0" smtClean="0">
                <a:latin typeface="Calibri" pitchFamily="34" charset="0"/>
              </a:rPr>
              <a:t> в Париж, де </a:t>
            </a:r>
            <a:r>
              <a:rPr lang="ru-RU" dirty="0" err="1" smtClean="0">
                <a:latin typeface="Calibri" pitchFamily="34" charset="0"/>
              </a:rPr>
              <a:t>продовжує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навчання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студії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</a:rPr>
              <a:t>Аронсона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майстерні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Вьежаля</a:t>
            </a:r>
            <a:r>
              <a:rPr lang="ru-RU" dirty="0" smtClean="0">
                <a:latin typeface="Calibri" pitchFamily="34" charset="0"/>
              </a:rPr>
              <a:t> (1906 - 1907 </a:t>
            </a:r>
            <a:r>
              <a:rPr lang="ru-RU" dirty="0" err="1" smtClean="0">
                <a:latin typeface="Calibri" pitchFamily="34" charset="0"/>
              </a:rPr>
              <a:t>рр</a:t>
            </a:r>
            <a:r>
              <a:rPr lang="ru-RU" dirty="0" smtClean="0">
                <a:latin typeface="Calibri" pitchFamily="34" charset="0"/>
              </a:rPr>
              <a:t>.), де </a:t>
            </a:r>
            <a:r>
              <a:rPr lang="ru-RU" dirty="0" err="1" smtClean="0">
                <a:latin typeface="Calibri" pitchFamily="34" charset="0"/>
              </a:rPr>
              <a:t>навчається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мистецтву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обробки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мармуру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Після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повернення</a:t>
            </a:r>
            <a:r>
              <a:rPr lang="ru-RU" dirty="0" smtClean="0">
                <a:latin typeface="Calibri" pitchFamily="34" charset="0"/>
              </a:rPr>
              <a:t> вона </a:t>
            </a:r>
            <a:r>
              <a:rPr lang="ru-RU" dirty="0" smtClean="0">
                <a:latin typeface="Calibri" pitchFamily="34" charset="0"/>
              </a:rPr>
              <a:t>у 1907 </a:t>
            </a:r>
            <a:r>
              <a:rPr lang="ru-RU" dirty="0" err="1" smtClean="0">
                <a:latin typeface="Calibri" pitchFamily="34" charset="0"/>
              </a:rPr>
              <a:t>році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створює</a:t>
            </a:r>
            <a:r>
              <a:rPr lang="ru-RU" dirty="0" smtClean="0">
                <a:latin typeface="Calibri" pitchFamily="34" charset="0"/>
              </a:rPr>
              <a:t> модель </a:t>
            </a:r>
            <a:r>
              <a:rPr lang="ru-RU" dirty="0" err="1" smtClean="0">
                <a:latin typeface="Calibri" pitchFamily="34" charset="0"/>
              </a:rPr>
              <a:t>дівчини-українки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красеня-водяного</a:t>
            </a:r>
            <a:r>
              <a:rPr lang="ru-RU" dirty="0" smtClean="0">
                <a:latin typeface="Calibri" pitchFamily="34" charset="0"/>
              </a:rPr>
              <a:t> для фонтану перед </a:t>
            </a:r>
            <a:r>
              <a:rPr lang="ru-RU" dirty="0" err="1" smtClean="0">
                <a:latin typeface="Calibri" pitchFamily="34" charset="0"/>
              </a:rPr>
              <a:t>будівлею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Полтавського</a:t>
            </a:r>
            <a:r>
              <a:rPr lang="ru-RU" dirty="0" smtClean="0">
                <a:latin typeface="Calibri" pitchFamily="34" charset="0"/>
              </a:rPr>
              <a:t> земства. 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7" name="Содержимое 6" descr="Tripolskaya_sp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36096" y="836712"/>
            <a:ext cx="2937060" cy="4344764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2_204_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908720"/>
            <a:ext cx="4330824" cy="471487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620688"/>
            <a:ext cx="3848104" cy="54753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Впродовж</a:t>
            </a:r>
            <a:r>
              <a:rPr lang="ru-RU" dirty="0" smtClean="0"/>
              <a:t> </a:t>
            </a:r>
            <a:r>
              <a:rPr lang="ru-RU" dirty="0" smtClean="0"/>
              <a:t>1904 - 1909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: «Портрет хлопчика» 1908 р. (</a:t>
            </a:r>
            <a:r>
              <a:rPr lang="ru-RU" dirty="0" err="1" smtClean="0"/>
              <a:t>мармур</a:t>
            </a:r>
            <a:r>
              <a:rPr lang="ru-RU" dirty="0" smtClean="0"/>
              <a:t>), яка </a:t>
            </a:r>
            <a:r>
              <a:rPr lang="ru-RU" dirty="0" err="1" smtClean="0"/>
              <a:t>експонувалася</a:t>
            </a:r>
            <a:r>
              <a:rPr lang="ru-RU" dirty="0" smtClean="0"/>
              <a:t> на </a:t>
            </a:r>
            <a:r>
              <a:rPr lang="ru-RU" dirty="0" err="1" smtClean="0"/>
              <a:t>Весняній</a:t>
            </a:r>
            <a:r>
              <a:rPr lang="ru-RU" dirty="0" smtClean="0"/>
              <a:t> </a:t>
            </a:r>
            <a:r>
              <a:rPr lang="ru-RU" dirty="0" err="1" smtClean="0"/>
              <a:t>виставці</a:t>
            </a:r>
            <a:r>
              <a:rPr lang="ru-RU" dirty="0" smtClean="0"/>
              <a:t> в </a:t>
            </a:r>
            <a:r>
              <a:rPr lang="ru-RU" dirty="0" err="1" smtClean="0"/>
              <a:t>Петербурзі</a:t>
            </a:r>
            <a:r>
              <a:rPr lang="ru-RU" dirty="0" smtClean="0"/>
              <a:t>; </a:t>
            </a:r>
            <a:r>
              <a:rPr lang="ru-RU" dirty="0" err="1" smtClean="0"/>
              <a:t>теракотові</a:t>
            </a:r>
            <a:r>
              <a:rPr lang="ru-RU" dirty="0" smtClean="0"/>
              <a:t> </a:t>
            </a:r>
            <a:r>
              <a:rPr lang="ru-RU" dirty="0" err="1" smtClean="0"/>
              <a:t>бюсти</a:t>
            </a:r>
            <a:r>
              <a:rPr lang="ru-RU" dirty="0" smtClean="0"/>
              <a:t> </a:t>
            </a:r>
            <a:r>
              <a:rPr lang="ru-RU" dirty="0" err="1" smtClean="0"/>
              <a:t>дівчат</a:t>
            </a:r>
            <a:r>
              <a:rPr lang="ru-RU" dirty="0" smtClean="0"/>
              <a:t>, </a:t>
            </a:r>
            <a:r>
              <a:rPr lang="ru-RU" dirty="0" err="1" smtClean="0"/>
              <a:t>анімалістична</a:t>
            </a:r>
            <a:r>
              <a:rPr lang="ru-RU" dirty="0" smtClean="0"/>
              <a:t> скульптура (</a:t>
            </a:r>
            <a:r>
              <a:rPr lang="ru-RU" dirty="0" err="1" smtClean="0"/>
              <a:t>зображення</a:t>
            </a:r>
            <a:r>
              <a:rPr lang="ru-RU" dirty="0" smtClean="0"/>
              <a:t> собак, свиней, </a:t>
            </a:r>
            <a:r>
              <a:rPr lang="ru-RU" dirty="0" err="1" smtClean="0"/>
              <a:t>корів</a:t>
            </a:r>
            <a:r>
              <a:rPr lang="ru-RU" dirty="0" smtClean="0"/>
              <a:t>), </a:t>
            </a:r>
            <a:r>
              <a:rPr lang="ru-RU" dirty="0" err="1" smtClean="0"/>
              <a:t>погруддя</a:t>
            </a:r>
            <a:r>
              <a:rPr lang="ru-RU" dirty="0" smtClean="0"/>
              <a:t> </a:t>
            </a:r>
            <a:r>
              <a:rPr lang="ru-RU" dirty="0" err="1" smtClean="0"/>
              <a:t>сільських</a:t>
            </a:r>
            <a:r>
              <a:rPr lang="ru-RU" dirty="0" smtClean="0"/>
              <a:t> </a:t>
            </a:r>
            <a:r>
              <a:rPr lang="ru-RU" dirty="0" err="1" smtClean="0"/>
              <a:t>мужиків</a:t>
            </a:r>
            <a:r>
              <a:rPr lang="ru-RU" dirty="0" smtClean="0"/>
              <a:t> "</a:t>
            </a:r>
            <a:r>
              <a:rPr lang="ru-RU" dirty="0" err="1" smtClean="0"/>
              <a:t>Дядько</a:t>
            </a:r>
            <a:r>
              <a:rPr lang="ru-RU" dirty="0" smtClean="0"/>
              <a:t> </a:t>
            </a:r>
            <a:r>
              <a:rPr lang="ru-RU" dirty="0" err="1" smtClean="0"/>
              <a:t>Кривоніс</a:t>
            </a:r>
            <a:r>
              <a:rPr lang="ru-RU" dirty="0" smtClean="0"/>
              <a:t>", "</a:t>
            </a:r>
            <a:r>
              <a:rPr lang="ru-RU" dirty="0" err="1" smtClean="0"/>
              <a:t>Селяни</a:t>
            </a:r>
            <a:r>
              <a:rPr lang="ru-RU" dirty="0" smtClean="0"/>
              <a:t>" , </a:t>
            </a:r>
            <a:r>
              <a:rPr lang="ru-RU" dirty="0" err="1" smtClean="0"/>
              <a:t>молодиць</a:t>
            </a:r>
            <a:r>
              <a:rPr lang="ru-RU" dirty="0" smtClean="0"/>
              <a:t> - "Цокотуха" (1909 р.), яка </a:t>
            </a:r>
            <a:r>
              <a:rPr lang="ru-RU" dirty="0" err="1" smtClean="0"/>
              <a:t>з</a:t>
            </a:r>
            <a:r>
              <a:rPr lang="ru-RU" dirty="0" smtClean="0"/>
              <a:t> часом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Куінджевську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4248472" cy="5832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Гіпсовий</a:t>
            </a:r>
            <a:r>
              <a:rPr lang="ru-RU" dirty="0" smtClean="0"/>
              <a:t> </a:t>
            </a:r>
            <a:r>
              <a:rPr lang="ru-RU" dirty="0" err="1" smtClean="0"/>
              <a:t>етюд</a:t>
            </a:r>
            <a:r>
              <a:rPr lang="ru-RU" dirty="0" smtClean="0"/>
              <a:t> "</a:t>
            </a:r>
            <a:r>
              <a:rPr lang="ru-RU" dirty="0" err="1" smtClean="0"/>
              <a:t>Свиня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бронзова</a:t>
            </a:r>
            <a:r>
              <a:rPr lang="ru-RU" dirty="0" smtClean="0"/>
              <a:t> </a:t>
            </a:r>
            <a:r>
              <a:rPr lang="ru-RU" dirty="0" err="1" smtClean="0"/>
              <a:t>статуетка</a:t>
            </a:r>
            <a:r>
              <a:rPr lang="ru-RU" dirty="0" smtClean="0"/>
              <a:t> "</a:t>
            </a:r>
            <a:r>
              <a:rPr lang="ru-RU" dirty="0" err="1" smtClean="0"/>
              <a:t>Англійська</a:t>
            </a:r>
            <a:r>
              <a:rPr lang="ru-RU" dirty="0" smtClean="0"/>
              <a:t> хорт" (1910),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виставлені</a:t>
            </a:r>
            <a:r>
              <a:rPr lang="ru-RU" dirty="0" smtClean="0"/>
              <a:t> на </a:t>
            </a:r>
            <a:r>
              <a:rPr lang="ru-RU" dirty="0" err="1" smtClean="0"/>
              <a:t>третій</a:t>
            </a:r>
            <a:r>
              <a:rPr lang="ru-RU" dirty="0" smtClean="0"/>
              <a:t> </a:t>
            </a:r>
            <a:r>
              <a:rPr lang="ru-RU" dirty="0" err="1" smtClean="0"/>
              <a:t>виставці</a:t>
            </a:r>
            <a:r>
              <a:rPr lang="ru-RU" dirty="0" smtClean="0"/>
              <a:t> картин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художників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у 1910 р. </a:t>
            </a:r>
            <a:r>
              <a:rPr lang="ru-RU" dirty="0" err="1" smtClean="0"/>
              <a:t>Вже</a:t>
            </a:r>
            <a:r>
              <a:rPr lang="ru-RU" dirty="0" smtClean="0"/>
              <a:t> в </a:t>
            </a:r>
            <a:r>
              <a:rPr lang="ru-RU" dirty="0" err="1" smtClean="0"/>
              <a:t>наступному</a:t>
            </a:r>
            <a:r>
              <a:rPr lang="ru-RU" dirty="0" smtClean="0"/>
              <a:t> </a:t>
            </a:r>
            <a:r>
              <a:rPr lang="ru-RU" dirty="0" err="1" smtClean="0"/>
              <a:t>році</a:t>
            </a:r>
            <a:r>
              <a:rPr lang="ru-RU" dirty="0" smtClean="0"/>
              <a:t> вона </a:t>
            </a:r>
            <a:r>
              <a:rPr lang="ru-RU" dirty="0" err="1" smtClean="0"/>
              <a:t>дебютує</a:t>
            </a:r>
            <a:r>
              <a:rPr lang="ru-RU" dirty="0" smtClean="0"/>
              <a:t> на </a:t>
            </a:r>
            <a:r>
              <a:rPr lang="ru-RU" dirty="0" err="1" smtClean="0"/>
              <a:t>весняній</a:t>
            </a:r>
            <a:r>
              <a:rPr lang="ru-RU" dirty="0" smtClean="0"/>
              <a:t> </a:t>
            </a:r>
            <a:r>
              <a:rPr lang="ru-RU" dirty="0" err="1" smtClean="0"/>
              <a:t>виставці</a:t>
            </a:r>
            <a:r>
              <a:rPr lang="ru-RU" dirty="0" smtClean="0"/>
              <a:t> в </a:t>
            </a:r>
            <a:r>
              <a:rPr lang="ru-RU" dirty="0" err="1" smtClean="0"/>
              <a:t>Петербурзькій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"</a:t>
            </a:r>
            <a:r>
              <a:rPr lang="ru-RU" dirty="0" err="1" smtClean="0"/>
              <a:t>Голівкою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" </a:t>
            </a:r>
            <a:r>
              <a:rPr lang="ru-RU" dirty="0" smtClean="0"/>
              <a:t>(1910</a:t>
            </a:r>
            <a:r>
              <a:rPr lang="ru-RU" dirty="0" smtClean="0"/>
              <a:t>, </a:t>
            </a:r>
            <a:r>
              <a:rPr lang="ru-RU" dirty="0" err="1" smtClean="0"/>
              <a:t>мармур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четвертій</a:t>
            </a:r>
            <a:r>
              <a:rPr lang="ru-RU" dirty="0" smtClean="0"/>
              <a:t> </a:t>
            </a:r>
            <a:r>
              <a:rPr lang="ru-RU" dirty="0" err="1" smtClean="0"/>
              <a:t>виставці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художників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скульптурами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глини</a:t>
            </a:r>
            <a:r>
              <a:rPr lang="ru-RU" dirty="0" smtClean="0"/>
              <a:t> "</a:t>
            </a:r>
            <a:r>
              <a:rPr lang="ru-RU" dirty="0" err="1" smtClean="0"/>
              <a:t>Засоромилась</a:t>
            </a:r>
            <a:r>
              <a:rPr lang="ru-RU" dirty="0" smtClean="0"/>
              <a:t>", "</a:t>
            </a:r>
            <a:r>
              <a:rPr lang="ru-RU" dirty="0" err="1" smtClean="0"/>
              <a:t>Паніматка</a:t>
            </a:r>
            <a:r>
              <a:rPr lang="ru-RU" dirty="0" smtClean="0"/>
              <a:t>", </a:t>
            </a:r>
            <a:r>
              <a:rPr lang="ru-RU" dirty="0" err="1" smtClean="0"/>
              <a:t>Дядько</a:t>
            </a:r>
            <a:r>
              <a:rPr lang="ru-RU" dirty="0" smtClean="0"/>
              <a:t> </a:t>
            </a:r>
            <a:r>
              <a:rPr lang="ru-RU" dirty="0" err="1" smtClean="0"/>
              <a:t>Кривоніс</a:t>
            </a:r>
            <a:r>
              <a:rPr lang="ru-RU" dirty="0" smtClean="0"/>
              <a:t> ". </a:t>
            </a:r>
            <a:endParaRPr lang="ru-RU" dirty="0"/>
          </a:p>
        </p:txBody>
      </p:sp>
      <p:pic>
        <p:nvPicPr>
          <p:cNvPr id="5" name="Содержимое 4" descr="Tripolskaya_bo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3368" y="1556792"/>
            <a:ext cx="3180106" cy="3840708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4206b703ffb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980728"/>
            <a:ext cx="3757613" cy="45720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9992" y="476672"/>
            <a:ext cx="4203952" cy="5832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Трипільська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у </a:t>
            </a:r>
            <a:r>
              <a:rPr lang="ru-RU" dirty="0" err="1" smtClean="0"/>
              <a:t>власному</a:t>
            </a:r>
            <a:r>
              <a:rPr lang="ru-RU" dirty="0" smtClean="0"/>
              <a:t> </a:t>
            </a:r>
            <a:r>
              <a:rPr lang="ru-RU" dirty="0" err="1" smtClean="0"/>
              <a:t>маєтку</a:t>
            </a:r>
            <a:r>
              <a:rPr lang="ru-RU" dirty="0" smtClean="0"/>
              <a:t> в </a:t>
            </a:r>
            <a:r>
              <a:rPr lang="ru-RU" dirty="0" err="1" smtClean="0"/>
              <a:t>Зінькові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тут вона </a:t>
            </a:r>
            <a:r>
              <a:rPr lang="ru-RU" dirty="0" err="1" smtClean="0"/>
              <a:t>створює</a:t>
            </a:r>
            <a:r>
              <a:rPr lang="ru-RU" dirty="0" smtClean="0"/>
              <a:t> в </a:t>
            </a:r>
            <a:r>
              <a:rPr lang="ru-RU" dirty="0" err="1" smtClean="0"/>
              <a:t>січні</a:t>
            </a:r>
            <a:r>
              <a:rPr lang="ru-RU" dirty="0" smtClean="0"/>
              <a:t> 1912 року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скульптури</a:t>
            </a:r>
            <a:r>
              <a:rPr lang="ru-RU" dirty="0" smtClean="0"/>
              <a:t> "Осетин" (</a:t>
            </a:r>
            <a:r>
              <a:rPr lang="ru-RU" dirty="0" err="1" smtClean="0"/>
              <a:t>гіпс</a:t>
            </a:r>
            <a:r>
              <a:rPr lang="ru-RU" dirty="0" smtClean="0"/>
              <a:t>), "Панна" (</a:t>
            </a:r>
            <a:r>
              <a:rPr lang="ru-RU" dirty="0" err="1" smtClean="0"/>
              <a:t>гіпс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"Селянин" (глина). </a:t>
            </a:r>
          </a:p>
          <a:p>
            <a:pPr>
              <a:buNone/>
            </a:pPr>
            <a:r>
              <a:rPr lang="ru-RU" dirty="0" smtClean="0"/>
              <a:t>    У </a:t>
            </a:r>
            <a:r>
              <a:rPr lang="ru-RU" dirty="0" smtClean="0"/>
              <a:t>1916 - 1917-му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скульптури</a:t>
            </a:r>
            <a:r>
              <a:rPr lang="ru-RU" dirty="0" smtClean="0"/>
              <a:t> в </a:t>
            </a:r>
            <a:r>
              <a:rPr lang="ru-RU" dirty="0" err="1" smtClean="0"/>
              <a:t>бронзі</a:t>
            </a:r>
            <a:r>
              <a:rPr lang="ru-RU" dirty="0" smtClean="0"/>
              <a:t> "</a:t>
            </a:r>
            <a:r>
              <a:rPr lang="ru-RU" dirty="0" err="1" smtClean="0"/>
              <a:t>Билиночка</a:t>
            </a:r>
            <a:r>
              <a:rPr lang="ru-RU" dirty="0" smtClean="0"/>
              <a:t>", "</a:t>
            </a:r>
            <a:r>
              <a:rPr lang="ru-RU" dirty="0" err="1" smtClean="0"/>
              <a:t>Жартує</a:t>
            </a:r>
            <a:r>
              <a:rPr lang="ru-RU" dirty="0" smtClean="0"/>
              <a:t>", "Катерина". У 1918-му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виконана</a:t>
            </a:r>
            <a:r>
              <a:rPr lang="ru-RU" dirty="0" smtClean="0"/>
              <a:t> </a:t>
            </a:r>
            <a:r>
              <a:rPr lang="ru-RU" dirty="0" err="1" smtClean="0"/>
              <a:t>майолікова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- "На ярмарку". У </a:t>
            </a:r>
            <a:r>
              <a:rPr lang="ru-RU" dirty="0" err="1" smtClean="0"/>
              <a:t>цьому</a:t>
            </a:r>
            <a:r>
              <a:rPr lang="ru-RU" dirty="0" smtClean="0"/>
              <a:t> ж </a:t>
            </a:r>
            <a:r>
              <a:rPr lang="ru-RU" dirty="0" err="1" smtClean="0"/>
              <a:t>році</a:t>
            </a:r>
            <a:r>
              <a:rPr lang="ru-RU" dirty="0" smtClean="0"/>
              <a:t> твори </a:t>
            </a:r>
            <a:r>
              <a:rPr lang="ru-RU" dirty="0" err="1" smtClean="0"/>
              <a:t>Трипільської</a:t>
            </a:r>
            <a:r>
              <a:rPr lang="ru-RU" dirty="0" smtClean="0"/>
              <a:t> </a:t>
            </a:r>
            <a:r>
              <a:rPr lang="ru-RU" dirty="0" err="1" smtClean="0"/>
              <a:t>експонуються</a:t>
            </a:r>
            <a:r>
              <a:rPr lang="ru-RU" dirty="0" smtClean="0"/>
              <a:t> на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виставці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діячів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пластичного </a:t>
            </a:r>
            <a:r>
              <a:rPr lang="ru-RU" dirty="0" err="1" smtClean="0"/>
              <a:t>мистецтва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59936" cy="56913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Sylfaen" pitchFamily="18" charset="0"/>
              </a:rPr>
              <a:t>   У </a:t>
            </a:r>
            <a:r>
              <a:rPr lang="ru-RU" dirty="0" smtClean="0">
                <a:latin typeface="Sylfaen" pitchFamily="18" charset="0"/>
              </a:rPr>
              <a:t>1914-му </a:t>
            </a:r>
            <a:r>
              <a:rPr lang="ru-RU" dirty="0" err="1" smtClean="0">
                <a:latin typeface="Sylfaen" pitchFamily="18" charset="0"/>
              </a:rPr>
              <a:t>році</a:t>
            </a:r>
            <a:r>
              <a:rPr lang="ru-RU" dirty="0" smtClean="0">
                <a:latin typeface="Sylfaen" pitchFamily="18" charset="0"/>
              </a:rPr>
              <a:t> вона </a:t>
            </a:r>
            <a:r>
              <a:rPr lang="ru-RU" dirty="0" err="1" smtClean="0">
                <a:latin typeface="Sylfaen" pitchFamily="18" charset="0"/>
              </a:rPr>
              <a:t>виконала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ще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одне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почесне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замовлення</a:t>
            </a:r>
            <a:r>
              <a:rPr lang="ru-RU" dirty="0" smtClean="0">
                <a:latin typeface="Sylfaen" pitchFamily="18" charset="0"/>
              </a:rPr>
              <a:t> - модель </a:t>
            </a:r>
            <a:r>
              <a:rPr lang="ru-RU" dirty="0" err="1" smtClean="0">
                <a:latin typeface="Sylfaen" pitchFamily="18" charset="0"/>
              </a:rPr>
              <a:t>п'єдесталу</a:t>
            </a:r>
            <a:r>
              <a:rPr lang="ru-RU" dirty="0" smtClean="0">
                <a:latin typeface="Sylfaen" pitchFamily="18" charset="0"/>
              </a:rPr>
              <a:t> для </a:t>
            </a:r>
            <a:r>
              <a:rPr lang="ru-RU" dirty="0" err="1" smtClean="0">
                <a:latin typeface="Sylfaen" pitchFamily="18" charset="0"/>
              </a:rPr>
              <a:t>пам'ятника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Катерині</a:t>
            </a:r>
            <a:r>
              <a:rPr lang="ru-RU" dirty="0" smtClean="0">
                <a:latin typeface="Sylfaen" pitchFamily="18" charset="0"/>
              </a:rPr>
              <a:t> II в </a:t>
            </a:r>
            <a:r>
              <a:rPr lang="ru-RU" dirty="0" err="1" smtClean="0">
                <a:latin typeface="Sylfaen" pitchFamily="18" charset="0"/>
              </a:rPr>
              <a:t>Катеринославі</a:t>
            </a:r>
            <a:r>
              <a:rPr lang="ru-RU" dirty="0" smtClean="0">
                <a:latin typeface="Sylfaen" pitchFamily="18" charset="0"/>
              </a:rPr>
              <a:t> (</a:t>
            </a:r>
            <a:r>
              <a:rPr lang="ru-RU" dirty="0" err="1" smtClean="0">
                <a:latin typeface="Sylfaen" pitchFamily="18" charset="0"/>
              </a:rPr>
              <a:t>нині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Дніпропетровськ</a:t>
            </a:r>
            <a:r>
              <a:rPr lang="ru-RU" dirty="0" smtClean="0">
                <a:latin typeface="Sylfaen" pitchFamily="18" charset="0"/>
              </a:rPr>
              <a:t>). У 1918-му </a:t>
            </a:r>
            <a:r>
              <a:rPr lang="ru-RU" dirty="0" err="1" smtClean="0">
                <a:latin typeface="Sylfaen" pitchFamily="18" charset="0"/>
              </a:rPr>
              <a:t>художниця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пробує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свої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сили</a:t>
            </a:r>
            <a:r>
              <a:rPr lang="ru-RU" dirty="0" smtClean="0">
                <a:latin typeface="Sylfaen" pitchFamily="18" charset="0"/>
              </a:rPr>
              <a:t> в </a:t>
            </a:r>
            <a:r>
              <a:rPr lang="ru-RU" dirty="0" err="1" smtClean="0">
                <a:latin typeface="Sylfaen" pitchFamily="18" charset="0"/>
              </a:rPr>
              <a:t>майоліці</a:t>
            </a:r>
            <a:r>
              <a:rPr lang="ru-RU" dirty="0" smtClean="0">
                <a:latin typeface="Sylfaen" pitchFamily="18" charset="0"/>
              </a:rPr>
              <a:t>, яка </a:t>
            </a:r>
            <a:r>
              <a:rPr lang="ru-RU" dirty="0" err="1" smtClean="0">
                <a:latin typeface="Sylfaen" pitchFamily="18" charset="0"/>
              </a:rPr>
              <a:t>надалі</a:t>
            </a:r>
            <a:r>
              <a:rPr lang="ru-RU" dirty="0" smtClean="0">
                <a:latin typeface="Sylfaen" pitchFamily="18" charset="0"/>
              </a:rPr>
              <a:t> стане долею </a:t>
            </a:r>
            <a:r>
              <a:rPr lang="ru-RU" dirty="0" err="1" smtClean="0">
                <a:latin typeface="Sylfaen" pitchFamily="18" charset="0"/>
              </a:rPr>
              <a:t>всього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її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життя</a:t>
            </a:r>
            <a:r>
              <a:rPr lang="ru-RU" dirty="0" smtClean="0">
                <a:latin typeface="Sylfaen" pitchFamily="18" charset="0"/>
              </a:rPr>
              <a:t>. У </a:t>
            </a:r>
            <a:r>
              <a:rPr lang="ru-RU" dirty="0" err="1" smtClean="0">
                <a:latin typeface="Sylfaen" pitchFamily="18" charset="0"/>
              </a:rPr>
              <a:t>цей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період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гончарі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Опішні</a:t>
            </a:r>
            <a:r>
              <a:rPr lang="ru-RU" dirty="0" smtClean="0">
                <a:latin typeface="Sylfaen" pitchFamily="18" charset="0"/>
              </a:rPr>
              <a:t> за </a:t>
            </a:r>
            <a:r>
              <a:rPr lang="ru-RU" dirty="0" err="1" smtClean="0">
                <a:latin typeface="Sylfaen" pitchFamily="18" charset="0"/>
              </a:rPr>
              <a:t>її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ескізами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створюють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фігурки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smtClean="0">
                <a:latin typeface="Sylfaen" pitchFamily="18" charset="0"/>
              </a:rPr>
              <a:t>«</a:t>
            </a:r>
            <a:r>
              <a:rPr lang="ru-RU" dirty="0" err="1" smtClean="0">
                <a:latin typeface="Sylfaen" pitchFamily="18" charset="0"/>
              </a:rPr>
              <a:t>Українське</a:t>
            </a:r>
            <a:r>
              <a:rPr lang="ru-RU" dirty="0" smtClean="0">
                <a:latin typeface="Sylfaen" pitchFamily="18" charset="0"/>
              </a:rPr>
              <a:t> </a:t>
            </a:r>
            <a:r>
              <a:rPr lang="ru-RU" dirty="0" err="1" smtClean="0">
                <a:latin typeface="Sylfaen" pitchFamily="18" charset="0"/>
              </a:rPr>
              <a:t>весілля</a:t>
            </a:r>
            <a:r>
              <a:rPr lang="ru-RU" dirty="0" smtClean="0">
                <a:latin typeface="Sylfaen" pitchFamily="18" charset="0"/>
              </a:rPr>
              <a:t>».</a:t>
            </a:r>
            <a:endParaRPr lang="ru-RU" dirty="0">
              <a:latin typeface="Sylfaen" pitchFamily="18" charset="0"/>
            </a:endParaRPr>
          </a:p>
        </p:txBody>
      </p:sp>
      <p:pic>
        <p:nvPicPr>
          <p:cNvPr id="5" name="Содержимое 4" descr="250px-Monument_of_Catherine_II_of_Russia_in_Ekaterinosla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60647"/>
            <a:ext cx="3888432" cy="6034847"/>
          </a:xfr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big.phot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916832"/>
            <a:ext cx="4059238" cy="293120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476672"/>
            <a:ext cx="4568184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Monotype Corsiva" pitchFamily="66" charset="0"/>
              </a:rPr>
              <a:t>   У 1920-х </a:t>
            </a:r>
            <a:r>
              <a:rPr lang="ru-RU" dirty="0" smtClean="0">
                <a:latin typeface="Monotype Corsiva" pitchFamily="66" charset="0"/>
              </a:rPr>
              <a:t>роках </a:t>
            </a:r>
            <a:r>
              <a:rPr lang="ru-RU" dirty="0" err="1" smtClean="0">
                <a:latin typeface="Monotype Corsiva" pitchFamily="66" charset="0"/>
              </a:rPr>
              <a:t>була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відряджена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в </a:t>
            </a:r>
            <a:r>
              <a:rPr lang="ru-RU" dirty="0" smtClean="0">
                <a:latin typeface="Monotype Corsiva" pitchFamily="66" charset="0"/>
              </a:rPr>
              <a:t>Баку. З 1922 року вона </a:t>
            </a:r>
            <a:r>
              <a:rPr lang="ru-RU" dirty="0" err="1" smtClean="0">
                <a:latin typeface="Monotype Corsiva" pitchFamily="66" charset="0"/>
              </a:rPr>
              <a:t>вже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постійно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проживає</a:t>
            </a:r>
            <a:r>
              <a:rPr lang="ru-RU" dirty="0" smtClean="0">
                <a:latin typeface="Monotype Corsiva" pitchFamily="66" charset="0"/>
              </a:rPr>
              <a:t> в </a:t>
            </a:r>
            <a:r>
              <a:rPr lang="ru-RU" dirty="0" err="1" smtClean="0">
                <a:latin typeface="Monotype Corsiva" pitchFamily="66" charset="0"/>
              </a:rPr>
              <a:t>столиці</a:t>
            </a:r>
            <a:r>
              <a:rPr lang="ru-RU" dirty="0" smtClean="0">
                <a:latin typeface="Monotype Corsiva" pitchFamily="66" charset="0"/>
              </a:rPr>
              <a:t> Азербайджану, де </a:t>
            </a:r>
            <a:r>
              <a:rPr lang="ru-RU" dirty="0" err="1" smtClean="0">
                <a:latin typeface="Monotype Corsiva" pitchFamily="66" charset="0"/>
              </a:rPr>
              <a:t>виконує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барельєфи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горельєфи</a:t>
            </a:r>
            <a:r>
              <a:rPr lang="ru-RU" dirty="0" smtClean="0">
                <a:latin typeface="Monotype Corsiva" pitchFamily="66" charset="0"/>
              </a:rPr>
              <a:t> "</a:t>
            </a:r>
            <a:r>
              <a:rPr lang="ru-RU" dirty="0" err="1" smtClean="0">
                <a:latin typeface="Monotype Corsiva" pitchFamily="66" charset="0"/>
              </a:rPr>
              <a:t>Землеробство</a:t>
            </a:r>
            <a:r>
              <a:rPr lang="ru-RU" dirty="0" smtClean="0">
                <a:latin typeface="Monotype Corsiva" pitchFamily="66" charset="0"/>
              </a:rPr>
              <a:t>", "</a:t>
            </a:r>
            <a:r>
              <a:rPr lang="ru-RU" dirty="0" err="1" smtClean="0">
                <a:latin typeface="Monotype Corsiva" pitchFamily="66" charset="0"/>
              </a:rPr>
              <a:t>Музика</a:t>
            </a:r>
            <a:r>
              <a:rPr lang="ru-RU" dirty="0" smtClean="0">
                <a:latin typeface="Monotype Corsiva" pitchFamily="66" charset="0"/>
              </a:rPr>
              <a:t>", "Прометей", "Наука" для </a:t>
            </a:r>
            <a:r>
              <a:rPr lang="ru-RU" dirty="0" err="1" smtClean="0">
                <a:latin typeface="Monotype Corsiva" pitchFamily="66" charset="0"/>
              </a:rPr>
              <a:t>столичних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інтер'єрів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Академії</a:t>
            </a:r>
            <a:r>
              <a:rPr lang="ru-RU" dirty="0" smtClean="0">
                <a:latin typeface="Monotype Corsiva" pitchFamily="66" charset="0"/>
              </a:rPr>
              <a:t> Наук </a:t>
            </a:r>
            <a:r>
              <a:rPr lang="ru-RU" dirty="0" err="1" smtClean="0">
                <a:latin typeface="Monotype Corsiva" pitchFamily="66" charset="0"/>
              </a:rPr>
              <a:t>Азербайджанської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smtClean="0">
                <a:latin typeface="Monotype Corsiva" pitchFamily="66" charset="0"/>
              </a:rPr>
              <a:t>РСР. </a:t>
            </a:r>
            <a:r>
              <a:rPr lang="ru-RU" dirty="0" err="1" smtClean="0">
                <a:latin typeface="Monotype Corsiva" pitchFamily="66" charset="0"/>
              </a:rPr>
              <a:t>Була</a:t>
            </a:r>
            <a:r>
              <a:rPr lang="ru-RU" dirty="0" smtClean="0">
                <a:latin typeface="Monotype Corsiva" pitchFamily="66" charset="0"/>
              </a:rPr>
              <a:t> автором </a:t>
            </a:r>
            <a:r>
              <a:rPr lang="ru-RU" dirty="0" err="1" smtClean="0">
                <a:latin typeface="Monotype Corsiva" pitchFamily="66" charset="0"/>
              </a:rPr>
              <a:t>моделі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пам'ятника</a:t>
            </a:r>
            <a:r>
              <a:rPr lang="ru-RU" dirty="0" smtClean="0">
                <a:latin typeface="Monotype Corsiva" pitchFamily="66" charset="0"/>
              </a:rPr>
              <a:t> В.І. </a:t>
            </a:r>
            <a:r>
              <a:rPr lang="ru-RU" dirty="0" err="1" smtClean="0">
                <a:latin typeface="Monotype Corsiva" pitchFamily="66" charset="0"/>
              </a:rPr>
              <a:t>Леніну</a:t>
            </a:r>
            <a:r>
              <a:rPr lang="ru-RU" dirty="0" smtClean="0">
                <a:latin typeface="Monotype Corsiva" pitchFamily="66" charset="0"/>
              </a:rPr>
              <a:t> (бронза, </a:t>
            </a:r>
            <a:r>
              <a:rPr lang="ru-RU" dirty="0" err="1" smtClean="0">
                <a:latin typeface="Monotype Corsiva" pitchFamily="66" charset="0"/>
              </a:rPr>
              <a:t>кераміка</a:t>
            </a:r>
            <a:r>
              <a:rPr lang="ru-RU" dirty="0" smtClean="0">
                <a:latin typeface="Monotype Corsiva" pitchFamily="66" charset="0"/>
              </a:rPr>
              <a:t>), </a:t>
            </a:r>
            <a:r>
              <a:rPr lang="ru-RU" dirty="0" err="1" smtClean="0">
                <a:latin typeface="Monotype Corsiva" pitchFamily="66" charset="0"/>
              </a:rPr>
              <a:t>встановленого</a:t>
            </a:r>
            <a:r>
              <a:rPr lang="ru-RU" dirty="0" smtClean="0">
                <a:latin typeface="Monotype Corsiva" pitchFamily="66" charset="0"/>
              </a:rPr>
              <a:t> у 1927 </a:t>
            </a:r>
            <a:r>
              <a:rPr lang="ru-RU" dirty="0" err="1" smtClean="0">
                <a:latin typeface="Monotype Corsiva" pitchFamily="66" charset="0"/>
              </a:rPr>
              <a:t>році</a:t>
            </a:r>
            <a:r>
              <a:rPr lang="ru-RU" dirty="0" smtClean="0">
                <a:latin typeface="Monotype Corsiva" pitchFamily="66" charset="0"/>
              </a:rPr>
              <a:t> в </a:t>
            </a:r>
            <a:r>
              <a:rPr lang="ru-RU" dirty="0" err="1" smtClean="0">
                <a:latin typeface="Monotype Corsiva" pitchFamily="66" charset="0"/>
              </a:rPr>
              <a:t>Ашхабаді</a:t>
            </a:r>
            <a:r>
              <a:rPr lang="ru-RU" dirty="0" smtClean="0">
                <a:latin typeface="Monotype Corsiva" pitchFamily="66" charset="0"/>
              </a:rPr>
              <a:t>. 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437TGp_bizpeople_light_ani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703</Words>
  <Application>Microsoft Office PowerPoint</Application>
  <PresentationFormat>Экран 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437TGp_bizpeople_light_ani</vt:lpstr>
      <vt:lpstr>Бумажная</vt:lpstr>
      <vt:lpstr> Трипільська Єлизавета Ілларионівна (Ларионівна, Романівна, Родіонівна)    (19(31).11.1881 - 06.11.1958, Баку)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Трипільська Єлизавета Ілларионівна (Ларионівна, Романівна, Родіонівна) (19(31).11.1881 - 06.11.1958, Баку) </dc:title>
  <cp:lastModifiedBy>Данил</cp:lastModifiedBy>
  <cp:revision>9</cp:revision>
  <dcterms:modified xsi:type="dcterms:W3CDTF">2013-05-12T18:56:02Z</dcterms:modified>
</cp:coreProperties>
</file>