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66"/>
    <a:srgbClr val="0000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1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B751379-1F28-4F74-AF34-F68DA721F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3A6C3-7259-4BBF-AB6D-1D3D2AEE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A9DC50-965D-4FEF-820F-0086B55C9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CEB-01D7-4949-BFC9-FCE1020E3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F3C5FE-FB1D-4A0C-851E-244FF95F4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D713B0-5168-461F-9405-1E5829D76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7AB2896-4F92-4624-AED2-43816102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054E3-0F7B-4504-9DF1-C1B177F71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D56D-43B2-4942-B6C1-4C6025AC2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09B949-838A-459D-A4BA-0C884622C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5CC725-AF17-4A27-AA8B-7FD8B60B1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69F2DDC-7BDE-4D0A-B547-74865701C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Фламандський</a:t>
            </a: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</a:t>
            </a: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голландський</a:t>
            </a: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живопис</a:t>
            </a: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005064"/>
            <a:ext cx="656023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11-Б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smtClean="0"/>
              <a:t>Ки</a:t>
            </a:r>
            <a:r>
              <a:rPr lang="uk-UA" dirty="0" err="1" smtClean="0"/>
              <a:t>ївської</a:t>
            </a:r>
            <a:r>
              <a:rPr lang="uk-UA" dirty="0" smtClean="0"/>
              <a:t> гімназії № 287</a:t>
            </a:r>
          </a:p>
          <a:p>
            <a:r>
              <a:rPr lang="uk-UA" dirty="0" err="1" smtClean="0"/>
              <a:t>Єфіменко</a:t>
            </a:r>
            <a:r>
              <a:rPr lang="uk-UA" dirty="0" smtClean="0"/>
              <a:t> Злата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ортрет Олени Фоурмен з діть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3159125" cy="424815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08625" y="3573463"/>
            <a:ext cx="2881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0066"/>
                </a:solidFill>
              </a:rPr>
              <a:t>Портрет </a:t>
            </a:r>
          </a:p>
          <a:p>
            <a:pPr algn="ctr"/>
            <a:r>
              <a:rPr lang="uk-UA" sz="2800" b="1">
                <a:solidFill>
                  <a:srgbClr val="000066"/>
                </a:solidFill>
              </a:rPr>
              <a:t>Олени Фоурмен </a:t>
            </a:r>
          </a:p>
          <a:p>
            <a:pPr algn="ctr"/>
            <a:r>
              <a:rPr lang="uk-UA" sz="2800" b="1">
                <a:solidFill>
                  <a:srgbClr val="000066"/>
                </a:solidFill>
              </a:rPr>
              <a:t>з дітьми</a:t>
            </a:r>
            <a:endParaRPr lang="ru-RU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чотири філос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3443287" cy="424815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78475" y="3573463"/>
            <a:ext cx="2881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</a:rPr>
              <a:t>Чотири філософи</a:t>
            </a:r>
            <a:endParaRPr lang="ru-RU" sz="32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Рубенс Автопортрет 1628-30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2935287" cy="4176712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78475" y="3573463"/>
            <a:ext cx="2881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</a:rPr>
              <a:t>Автопортрет</a:t>
            </a:r>
            <a:endParaRPr lang="ru-RU" sz="3200" b="1">
              <a:solidFill>
                <a:srgbClr val="000066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08625" y="4581525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i="1">
                <a:solidFill>
                  <a:srgbClr val="000066"/>
                </a:solidFill>
              </a:rPr>
              <a:t>З домашньої колекції Рубенса в Антверпені</a:t>
            </a:r>
            <a:endParaRPr lang="ru-RU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31099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78475" y="3573463"/>
            <a:ext cx="28813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</a:rPr>
              <a:t>Автопортрет</a:t>
            </a:r>
          </a:p>
          <a:p>
            <a:pPr algn="ctr"/>
            <a:r>
              <a:rPr lang="uk-UA" sz="3200" b="1">
                <a:solidFill>
                  <a:srgbClr val="000066"/>
                </a:solidFill>
              </a:rPr>
              <a:t>з Ізабеллою Брант</a:t>
            </a:r>
            <a:endParaRPr lang="ru-RU" sz="32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21205751">
            <a:off x="1097318" y="1188998"/>
            <a:ext cx="4968875" cy="1223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94249" scaled="1"/>
                </a:gradFill>
                <a:latin typeface="Impact"/>
              </a:rPr>
              <a:t>Рембрант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94249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94249" scaled="1"/>
                </a:gradFill>
                <a:latin typeface="Impact"/>
              </a:rPr>
              <a:t>Хармес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94249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94249" scaled="1"/>
                </a:gradFill>
                <a:latin typeface="Impact"/>
              </a:rPr>
              <a:t>ван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94249" scaled="1"/>
                </a:gradFill>
                <a:latin typeface="Impact"/>
              </a:rPr>
              <a:t> Рейн</a:t>
            </a:r>
          </a:p>
        </p:txBody>
      </p:sp>
      <p:pic>
        <p:nvPicPr>
          <p:cNvPr id="15367" name="Picture 7" descr="рембрант 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556792"/>
            <a:ext cx="3220001" cy="3889921"/>
          </a:xfrm>
          <a:prstGeom prst="rect">
            <a:avLst/>
          </a:prstGeom>
          <a:noFill/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979712" y="4653136"/>
            <a:ext cx="2808287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1606-1669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</a:t>
            </a:r>
            <a:r>
              <a:rPr lang="en-US" b="1" dirty="0" smtClean="0"/>
              <a:t>é</a:t>
            </a:r>
            <a:r>
              <a:rPr lang="ru-RU" b="1" dirty="0" err="1" smtClean="0"/>
              <a:t>мбрандт</a:t>
            </a:r>
            <a:r>
              <a:rPr lang="ru-RU" b="1" dirty="0" smtClean="0"/>
              <a:t> Г</a:t>
            </a:r>
            <a:r>
              <a:rPr lang="en-US" b="1" dirty="0" smtClean="0"/>
              <a:t>á</a:t>
            </a:r>
            <a:r>
              <a:rPr lang="ru-RU" b="1" dirty="0" err="1" smtClean="0"/>
              <a:t>рменсон</a:t>
            </a:r>
            <a:r>
              <a:rPr lang="ru-RU" b="1" dirty="0" smtClean="0"/>
              <a:t> </a:t>
            </a:r>
            <a:r>
              <a:rPr lang="ru-RU" b="1" dirty="0" err="1" smtClean="0"/>
              <a:t>ван</a:t>
            </a:r>
            <a:r>
              <a:rPr lang="ru-RU" b="1" dirty="0" smtClean="0"/>
              <a:t> Рейн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</a:t>
            </a:r>
            <a:r>
              <a:rPr lang="en-US" b="1" dirty="0" smtClean="0"/>
              <a:t>é</a:t>
            </a:r>
            <a:r>
              <a:rPr lang="ru-RU" b="1" dirty="0" err="1" smtClean="0"/>
              <a:t>мбрандт</a:t>
            </a:r>
            <a:r>
              <a:rPr lang="ru-RU" b="1" dirty="0" smtClean="0"/>
              <a:t> Г</a:t>
            </a:r>
            <a:r>
              <a:rPr lang="en-US" b="1" dirty="0" smtClean="0"/>
              <a:t>á</a:t>
            </a:r>
            <a:r>
              <a:rPr lang="ru-RU" b="1" dirty="0" err="1" smtClean="0"/>
              <a:t>рменсон</a:t>
            </a:r>
            <a:r>
              <a:rPr lang="ru-RU" b="1" dirty="0" smtClean="0"/>
              <a:t> </a:t>
            </a:r>
            <a:r>
              <a:rPr lang="ru-RU" b="1" dirty="0" err="1" smtClean="0"/>
              <a:t>ван</a:t>
            </a:r>
            <a:r>
              <a:rPr lang="ru-RU" b="1" dirty="0" smtClean="0"/>
              <a:t> Рейн</a:t>
            </a:r>
            <a:r>
              <a:rPr lang="ru-RU" dirty="0" smtClean="0"/>
              <a:t>  — </a:t>
            </a:r>
            <a:r>
              <a:rPr lang="ru-RU" u="sng" dirty="0" err="1" smtClean="0"/>
              <a:t>нідерландський</a:t>
            </a:r>
            <a:r>
              <a:rPr lang="ru-RU" dirty="0" smtClean="0"/>
              <a:t> художник, офортист </a:t>
            </a:r>
            <a:r>
              <a:rPr lang="ru-RU" dirty="0" err="1" smtClean="0"/>
              <a:t>доби</a:t>
            </a:r>
            <a:r>
              <a:rPr lang="ru-RU" dirty="0" smtClean="0"/>
              <a:t> </a:t>
            </a:r>
            <a:r>
              <a:rPr lang="ru-RU" dirty="0" err="1" smtClean="0"/>
              <a:t>бароко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 1629 до 1669 </a:t>
            </a:r>
            <a:r>
              <a:rPr lang="ru-RU" dirty="0" err="1" smtClean="0"/>
              <a:t>майстер</a:t>
            </a:r>
            <a:r>
              <a:rPr lang="ru-RU" dirty="0" smtClean="0"/>
              <a:t> написав </a:t>
            </a:r>
            <a:r>
              <a:rPr lang="ru-RU" dirty="0" err="1" smtClean="0"/>
              <a:t>близько</a:t>
            </a:r>
            <a:r>
              <a:rPr lang="ru-RU" dirty="0" smtClean="0"/>
              <a:t> 60 </a:t>
            </a:r>
            <a:r>
              <a:rPr lang="ru-RU" dirty="0" err="1" smtClean="0"/>
              <a:t>автопортретів</a:t>
            </a:r>
            <a:r>
              <a:rPr lang="ru-RU" dirty="0" smtClean="0"/>
              <a:t>. </a:t>
            </a:r>
            <a:r>
              <a:rPr lang="ru-RU" dirty="0" err="1" smtClean="0"/>
              <a:t>Спадок</a:t>
            </a:r>
            <a:r>
              <a:rPr lang="ru-RU" dirty="0" smtClean="0"/>
              <a:t> </a:t>
            </a:r>
            <a:r>
              <a:rPr lang="ru-RU" dirty="0" err="1" smtClean="0"/>
              <a:t>майстра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картин, 300 </a:t>
            </a:r>
            <a:r>
              <a:rPr lang="ru-RU" dirty="0" err="1" smtClean="0"/>
              <a:t>офортів</a:t>
            </a:r>
            <a:r>
              <a:rPr lang="ru-RU" dirty="0" smtClean="0"/>
              <a:t>, 2000 </a:t>
            </a:r>
            <a:r>
              <a:rPr lang="ru-RU" dirty="0" err="1" smtClean="0"/>
              <a:t>малюнків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Рембрандт </a:t>
            </a:r>
            <a:r>
              <a:rPr lang="ru-RU" dirty="0" err="1" smtClean="0"/>
              <a:t>утримував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майстерню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та </a:t>
            </a:r>
            <a:r>
              <a:rPr lang="ru-RU" dirty="0" err="1" smtClean="0"/>
              <a:t>помічників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слава </a:t>
            </a:r>
            <a:r>
              <a:rPr lang="ru-RU" dirty="0" err="1" smtClean="0"/>
              <a:t>була</a:t>
            </a:r>
            <a:r>
              <a:rPr lang="ru-RU" dirty="0" smtClean="0"/>
              <a:t> такою,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поважні</a:t>
            </a:r>
            <a:r>
              <a:rPr lang="ru-RU" dirty="0" smtClean="0"/>
              <a:t> особи, </a:t>
            </a:r>
            <a:r>
              <a:rPr lang="ru-RU" dirty="0" err="1" smtClean="0"/>
              <a:t>відвідуючи</a:t>
            </a:r>
            <a:r>
              <a:rPr lang="ru-RU" dirty="0" smtClean="0"/>
              <a:t> Амстердам, </a:t>
            </a:r>
            <a:r>
              <a:rPr lang="ru-RU" dirty="0" err="1" smtClean="0"/>
              <a:t>прагнули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радістю</a:t>
            </a:r>
            <a:r>
              <a:rPr lang="ru-RU" dirty="0" smtClean="0"/>
              <a:t> </a:t>
            </a:r>
            <a:r>
              <a:rPr lang="ru-RU" dirty="0" err="1" smtClean="0"/>
              <a:t>виконував</a:t>
            </a:r>
            <a:r>
              <a:rPr lang="ru-RU" dirty="0" smtClean="0"/>
              <a:t> </a:t>
            </a:r>
            <a:r>
              <a:rPr lang="ru-RU" dirty="0" err="1" smtClean="0"/>
              <a:t>власноруч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художників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оточували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часто складно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працював</a:t>
            </a:r>
            <a:r>
              <a:rPr lang="ru-RU" dirty="0" smtClean="0"/>
              <a:t>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художник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копіював</a:t>
            </a:r>
            <a:r>
              <a:rPr lang="ru-RU" dirty="0" smtClean="0"/>
              <a:t> стиль для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хотіли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Рембрандта.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рембрант зняття з х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341438"/>
            <a:ext cx="4895850" cy="3671887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Зняття з хреста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ембрант нічна в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268413"/>
            <a:ext cx="4392613" cy="3660775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Нічна варта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ембрант да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268413"/>
            <a:ext cx="4244975" cy="3673475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Даная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рембрант святе сімей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1438"/>
            <a:ext cx="3141662" cy="4103687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578475" y="3573463"/>
            <a:ext cx="2881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Святе сімейство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21045558">
            <a:off x="897356" y="1469490"/>
            <a:ext cx="4392613" cy="1223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54442" scaled="1"/>
                </a:gradFill>
                <a:latin typeface="Impact"/>
              </a:rPr>
              <a:t>Пітер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54442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54442" scaled="1"/>
                </a:gradFill>
                <a:latin typeface="Impact"/>
              </a:rPr>
              <a:t>Пауль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54442" scaled="1"/>
                </a:gradFill>
                <a:latin typeface="Impact"/>
              </a:rPr>
              <a:t> Рубенс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84438" y="4581525"/>
            <a:ext cx="2879725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1577-1640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133600"/>
            <a:ext cx="23241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мбрант старий у червон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12875"/>
            <a:ext cx="3138488" cy="403225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78475" y="3573463"/>
            <a:ext cx="2881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Старий у червоному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рембрант повернення блудного сина"/>
          <p:cNvPicPr>
            <a:picLocks noChangeAspect="1" noChangeArrowheads="1"/>
          </p:cNvPicPr>
          <p:nvPr/>
        </p:nvPicPr>
        <p:blipFill>
          <a:blip r:embed="rId2" cstate="print"/>
          <a:srcRect l="2644" t="5667" r="8736" b="9291"/>
          <a:stretch>
            <a:fillRect/>
          </a:stretch>
        </p:blipFill>
        <p:spPr bwMode="auto">
          <a:xfrm>
            <a:off x="2484438" y="1341438"/>
            <a:ext cx="3046412" cy="4032250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578475" y="3573463"/>
            <a:ext cx="28813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Повернення блудного сина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рембрант три дер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268413"/>
            <a:ext cx="5041900" cy="3781425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 дерева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Пітер Пауль Рубенс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 smtClean="0"/>
              <a:t>Пі́тер Па́уль Ру́бенс</a:t>
            </a:r>
            <a:r>
              <a:rPr lang="vi-VN" dirty="0" smtClean="0"/>
              <a:t>  — фламандський </a:t>
            </a:r>
            <a:r>
              <a:rPr lang="vi-VN" dirty="0" smtClean="0"/>
              <a:t>живописець</a:t>
            </a:r>
            <a:r>
              <a:rPr lang="uk-UA" dirty="0" smtClean="0"/>
              <a:t>,</a:t>
            </a:r>
            <a:r>
              <a:rPr lang="vi-VN" dirty="0" smtClean="0"/>
              <a:t> </a:t>
            </a:r>
            <a:r>
              <a:rPr lang="vi-VN" dirty="0" smtClean="0"/>
              <a:t>один з найвизначніших представників епохи </a:t>
            </a:r>
            <a:r>
              <a:rPr lang="vi-VN" dirty="0" smtClean="0"/>
              <a:t>бароко</a:t>
            </a:r>
            <a:r>
              <a:rPr lang="uk-UA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Полотна </a:t>
            </a:r>
            <a:r>
              <a:rPr lang="ru-RU" dirty="0" smtClean="0"/>
              <a:t>Рубенса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три </a:t>
            </a:r>
            <a:r>
              <a:rPr lang="ru-RU" dirty="0" err="1" smtClean="0"/>
              <a:t>категорії</a:t>
            </a:r>
            <a:r>
              <a:rPr lang="ru-RU" dirty="0" smtClean="0"/>
              <a:t>: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малював</a:t>
            </a:r>
            <a:r>
              <a:rPr lang="ru-RU" dirty="0" smtClean="0"/>
              <a:t> сам,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руки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та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намальовані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. Як </a:t>
            </a:r>
            <a:r>
              <a:rPr lang="ru-RU" dirty="0" err="1" smtClean="0"/>
              <a:t>було</a:t>
            </a:r>
            <a:r>
              <a:rPr lang="ru-RU" dirty="0" smtClean="0"/>
              <a:t> заведено 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майстерню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</a:t>
            </a:r>
            <a:r>
              <a:rPr lang="ru-RU" dirty="0" err="1" smtClean="0"/>
              <a:t>числення</a:t>
            </a:r>
            <a:r>
              <a:rPr lang="ru-RU" dirty="0" smtClean="0"/>
              <a:t> </a:t>
            </a:r>
            <a:r>
              <a:rPr lang="ru-RU" dirty="0" err="1" smtClean="0"/>
              <a:t>підмайстри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них, </a:t>
            </a:r>
            <a:r>
              <a:rPr lang="ru-RU" dirty="0" err="1" smtClean="0"/>
              <a:t>наприклад</a:t>
            </a:r>
            <a:r>
              <a:rPr lang="ru-RU" dirty="0" smtClean="0"/>
              <a:t> </a:t>
            </a:r>
            <a:r>
              <a:rPr lang="ru-RU" dirty="0" err="1" smtClean="0"/>
              <a:t>Антоніс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Дайк</a:t>
            </a:r>
            <a:r>
              <a:rPr lang="ru-RU" dirty="0" smtClean="0"/>
              <a:t> </a:t>
            </a:r>
            <a:r>
              <a:rPr lang="ru-RU" dirty="0" err="1" smtClean="0"/>
              <a:t>теж</a:t>
            </a:r>
            <a:r>
              <a:rPr lang="ru-RU" dirty="0" smtClean="0"/>
              <a:t> стали </a:t>
            </a:r>
            <a:r>
              <a:rPr lang="ru-RU" dirty="0" err="1" smtClean="0"/>
              <a:t>славетними</a:t>
            </a:r>
            <a:r>
              <a:rPr lang="ru-RU" dirty="0" smtClean="0"/>
              <a:t> художниками. Рубенс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запрошував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деталей великих </a:t>
            </a:r>
            <a:r>
              <a:rPr lang="ru-RU" dirty="0" err="1" smtClean="0"/>
              <a:t>композицій</a:t>
            </a:r>
            <a:r>
              <a:rPr lang="ru-RU" dirty="0" smtClean="0"/>
              <a:t>, таких як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натюрморти</a:t>
            </a:r>
            <a:r>
              <a:rPr lang="ru-RU" dirty="0" smtClean="0"/>
              <a:t>, </a:t>
            </a:r>
            <a:r>
              <a:rPr lang="ru-RU" dirty="0" err="1" smtClean="0"/>
              <a:t>спеціалістів</a:t>
            </a:r>
            <a:r>
              <a:rPr lang="ru-RU" dirty="0" smtClean="0"/>
              <a:t>, таких як Франс </a:t>
            </a:r>
            <a:r>
              <a:rPr lang="ru-RU" dirty="0" err="1" smtClean="0"/>
              <a:t>Снейдерс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Якоб</a:t>
            </a:r>
            <a:r>
              <a:rPr lang="ru-RU" dirty="0" smtClean="0"/>
              <a:t> </a:t>
            </a:r>
            <a:r>
              <a:rPr lang="ru-RU" dirty="0" err="1" smtClean="0"/>
              <a:t>Йорданс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4293"/>
            <a:ext cx="7128273" cy="45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95738" y="52482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915816" y="5157192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Зняття з хреста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624736" cy="44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7704" y="5157192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Персей та Андромеда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268413"/>
            <a:ext cx="5688012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68538" y="501332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Поставлення хреста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268413"/>
            <a:ext cx="56165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Полювання на левів</a:t>
            </a:r>
            <a:endParaRPr 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32639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51500" y="3789363"/>
            <a:ext cx="28813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Автопортрет з дружиною </a:t>
            </a:r>
          </a:p>
          <a:p>
            <a:pPr algn="ctr"/>
            <a:r>
              <a:rPr lang="uk-UA" sz="3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сином</a:t>
            </a:r>
            <a:endParaRPr lang="ru-RU" sz="3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убе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3549650" cy="41052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24525" y="3644900"/>
            <a:ext cx="2881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0066"/>
                </a:solidFill>
              </a:rPr>
              <a:t>Портрет камеристки</a:t>
            </a:r>
            <a:endParaRPr lang="ru-RU" sz="32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272</TotalTime>
  <Words>98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Литейная</vt:lpstr>
      <vt:lpstr>Фламандський і голландський  живопис. </vt:lpstr>
      <vt:lpstr>Слайд 2</vt:lpstr>
      <vt:lpstr>Пітер Пауль Рубенс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Рéмбрандт Гáрменсон ван Рейн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Златусик</cp:lastModifiedBy>
  <cp:revision>35</cp:revision>
  <dcterms:created xsi:type="dcterms:W3CDTF">2011-10-10T17:00:21Z</dcterms:created>
  <dcterms:modified xsi:type="dcterms:W3CDTF">2013-11-21T20:52:34Z</dcterms:modified>
</cp:coreProperties>
</file>