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7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Default Extension="xlsx" ContentType="application/vnd.openxmlformats-officedocument.spreadsheetml.sheet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charts/chart8.xml" ContentType="application/vnd.openxmlformats-officedocument.drawingml.chart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charts/chart10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4"/>
  </p:notesMasterIdLst>
  <p:sldIdLst>
    <p:sldId id="256" r:id="rId2"/>
    <p:sldId id="257" r:id="rId3"/>
    <p:sldId id="258" r:id="rId4"/>
    <p:sldId id="286" r:id="rId5"/>
    <p:sldId id="285" r:id="rId6"/>
    <p:sldId id="284" r:id="rId7"/>
    <p:sldId id="287" r:id="rId8"/>
    <p:sldId id="289" r:id="rId9"/>
    <p:sldId id="288" r:id="rId10"/>
    <p:sldId id="292" r:id="rId11"/>
    <p:sldId id="291" r:id="rId12"/>
    <p:sldId id="295" r:id="rId13"/>
    <p:sldId id="294" r:id="rId14"/>
    <p:sldId id="293" r:id="rId15"/>
    <p:sldId id="297" r:id="rId16"/>
    <p:sldId id="296" r:id="rId17"/>
    <p:sldId id="290" r:id="rId18"/>
    <p:sldId id="299" r:id="rId19"/>
    <p:sldId id="321" r:id="rId20"/>
    <p:sldId id="320" r:id="rId21"/>
    <p:sldId id="311" r:id="rId22"/>
    <p:sldId id="312" r:id="rId23"/>
    <p:sldId id="314" r:id="rId24"/>
    <p:sldId id="315" r:id="rId25"/>
    <p:sldId id="310" r:id="rId26"/>
    <p:sldId id="316" r:id="rId27"/>
    <p:sldId id="318" r:id="rId28"/>
    <p:sldId id="319" r:id="rId29"/>
    <p:sldId id="317" r:id="rId30"/>
    <p:sldId id="300" r:id="rId31"/>
    <p:sldId id="301" r:id="rId32"/>
    <p:sldId id="322" r:id="rId33"/>
    <p:sldId id="298" r:id="rId34"/>
    <p:sldId id="327" r:id="rId35"/>
    <p:sldId id="323" r:id="rId36"/>
    <p:sldId id="325" r:id="rId37"/>
    <p:sldId id="324" r:id="rId38"/>
    <p:sldId id="328" r:id="rId39"/>
    <p:sldId id="306" r:id="rId40"/>
    <p:sldId id="326" r:id="rId41"/>
    <p:sldId id="329" r:id="rId42"/>
    <p:sldId id="307" r:id="rId4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ook Antiqua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ook Antiqua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ook Antiqua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ook Antiqua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ook Antiqua" pitchFamily="18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Book Antiqua" pitchFamily="18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Book Antiqua" pitchFamily="18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Book Antiqua" pitchFamily="18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Book Antiqua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148C4"/>
    <a:srgbClr val="9711FB"/>
    <a:srgbClr val="FF5050"/>
    <a:srgbClr val="99FF33"/>
    <a:srgbClr val="FAC498"/>
    <a:srgbClr val="F68D3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90" autoAdjust="0"/>
    <p:restoredTop sz="96207" autoAdjust="0"/>
  </p:normalViewPr>
  <p:slideViewPr>
    <p:cSldViewPr>
      <p:cViewPr>
        <p:scale>
          <a:sx n="96" d="100"/>
          <a:sy n="96" d="100"/>
        </p:scale>
        <p:origin x="-2064" y="-4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Microsoft_Office_Excel_20073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&#1050;&#1085;&#1080;&#1075;&#1072;1" TargetMode="External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Microsoft_Office_Excel_20071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Microsoft_Office_Excel_20072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&#1102;&#1079;&#1077;&#1088;\Desktop\&#1050;&#1085;&#1080;&#1075;&#1072;1.xlsx" TargetMode="External"/><Relationship Id="rId1" Type="http://schemas.openxmlformats.org/officeDocument/2006/relationships/themeOverride" Target="../theme/themeOverride2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4"/>
  <c:chart>
    <c:title>
      <c:tx>
        <c:rich>
          <a:bodyPr/>
          <a:lstStyle/>
          <a:p>
            <a:pPr algn="ctr">
              <a:defRPr/>
            </a:pPr>
            <a:r>
              <a:rPr lang="ru-RU" dirty="0" err="1"/>
              <a:t>Діаграма</a:t>
            </a:r>
            <a:r>
              <a:rPr lang="ru-RU" dirty="0"/>
              <a:t>  </a:t>
            </a:r>
            <a:r>
              <a:rPr lang="ru-RU" dirty="0" err="1"/>
              <a:t>результатів</a:t>
            </a:r>
            <a:r>
              <a:rPr lang="ru-RU" dirty="0"/>
              <a:t> </a:t>
            </a:r>
            <a:r>
              <a:rPr lang="ru-RU" dirty="0" err="1"/>
              <a:t>виявлення</a:t>
            </a:r>
            <a:r>
              <a:rPr lang="ru-RU" dirty="0"/>
              <a:t> </a:t>
            </a:r>
            <a:r>
              <a:rPr lang="ru-RU" dirty="0" err="1"/>
              <a:t>лідерських</a:t>
            </a:r>
            <a:r>
              <a:rPr lang="ru-RU" dirty="0"/>
              <a:t> </a:t>
            </a:r>
            <a:r>
              <a:rPr lang="ru-RU" dirty="0" err="1"/>
              <a:t>якостей</a:t>
            </a:r>
            <a:r>
              <a:rPr lang="ru-RU" dirty="0"/>
              <a:t>, %</a:t>
            </a:r>
          </a:p>
          <a:p>
            <a:pPr algn="ctr">
              <a:defRPr/>
            </a:pPr>
            <a:r>
              <a:rPr lang="ru-RU" dirty="0"/>
              <a:t>(</a:t>
            </a:r>
            <a:r>
              <a:rPr lang="ru-RU" dirty="0" err="1" smtClean="0"/>
              <a:t>вересень</a:t>
            </a:r>
            <a:r>
              <a:rPr lang="ru-RU" dirty="0" smtClean="0"/>
              <a:t>, </a:t>
            </a:r>
            <a:r>
              <a:rPr lang="ru-RU" dirty="0"/>
              <a:t>2012)</a:t>
            </a:r>
          </a:p>
        </c:rich>
      </c:tx>
      <c:layout>
        <c:manualLayout>
          <c:xMode val="edge"/>
          <c:yMode val="edge"/>
          <c:x val="0.17647452115858817"/>
          <c:y val="1.793990482538978E-2"/>
        </c:manualLayout>
      </c:layout>
    </c:title>
    <c:view3D>
      <c:rAngAx val="1"/>
    </c:view3D>
    <c:plotArea>
      <c:layout/>
      <c:bar3DChart>
        <c:barDir val="col"/>
        <c:grouping val="clustered"/>
        <c:ser>
          <c:idx val="0"/>
          <c:order val="0"/>
          <c:spPr>
            <a:solidFill>
              <a:schemeClr val="accent1"/>
            </a:solidFill>
            <a:ln w="25400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</c:spP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uk-UA" dirty="0" smtClean="0"/>
                      <a:t>   </a:t>
                    </a:r>
                    <a:r>
                      <a:rPr lang="uk-UA" sz="3600" dirty="0" smtClean="0"/>
                      <a:t> </a:t>
                    </a:r>
                    <a:r>
                      <a:rPr lang="en-US" sz="3600" b="1" dirty="0" smtClean="0"/>
                      <a:t>47</a:t>
                    </a:r>
                    <a:endParaRPr lang="en-US" sz="3600" b="1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6.899407010332201E-3"/>
                  <c:y val="-4.1222564581431913E-4"/>
                </c:manualLayout>
              </c:layout>
              <c:tx>
                <c:rich>
                  <a:bodyPr/>
                  <a:lstStyle/>
                  <a:p>
                    <a:r>
                      <a:rPr lang="uk-UA" dirty="0" smtClean="0"/>
                      <a:t>    </a:t>
                    </a:r>
                    <a:r>
                      <a:rPr lang="en-US" sz="3600" b="1" dirty="0" smtClean="0"/>
                      <a:t>28</a:t>
                    </a:r>
                    <a:endParaRPr lang="en-US" sz="3600" b="1" dirty="0"/>
                  </a:p>
                </c:rich>
              </c:tx>
              <c:showVal val="1"/>
            </c:dLbl>
            <c:dLbl>
              <c:idx val="2"/>
              <c:layout>
                <c:manualLayout>
                  <c:x val="1.5747258241147846E-3"/>
                  <c:y val="2.2325226873526056E-3"/>
                </c:manualLayout>
              </c:layout>
              <c:tx>
                <c:rich>
                  <a:bodyPr/>
                  <a:lstStyle/>
                  <a:p>
                    <a:r>
                      <a:rPr lang="uk-UA" dirty="0" smtClean="0"/>
                      <a:t>   </a:t>
                    </a:r>
                    <a:r>
                      <a:rPr lang="en-US" sz="3600" b="1" dirty="0" smtClean="0"/>
                      <a:t>25</a:t>
                    </a:r>
                    <a:endParaRPr lang="en-US" sz="3600" b="1" dirty="0"/>
                  </a:p>
                </c:rich>
              </c:tx>
              <c:showVal val="1"/>
            </c:dLbl>
            <c:showVal val="1"/>
          </c:dLbls>
          <c:cat>
            <c:strRef>
              <c:f>Лист1!$A$1:$A$3</c:f>
              <c:strCache>
                <c:ptCount val="3"/>
                <c:pt idx="0">
                  <c:v>Високий</c:v>
                </c:pt>
                <c:pt idx="1">
                  <c:v>Середній</c:v>
                </c:pt>
                <c:pt idx="2">
                  <c:v>Низький</c:v>
                </c:pt>
              </c:strCache>
            </c:strRef>
          </c:cat>
          <c:val>
            <c:numRef>
              <c:f>Лист1!$B$1:$B$3</c:f>
              <c:numCache>
                <c:formatCode>General</c:formatCode>
                <c:ptCount val="3"/>
                <c:pt idx="0">
                  <c:v>47</c:v>
                </c:pt>
                <c:pt idx="1">
                  <c:v>28</c:v>
                </c:pt>
                <c:pt idx="2">
                  <c:v>25</c:v>
                </c:pt>
              </c:numCache>
            </c:numRef>
          </c:val>
        </c:ser>
        <c:dLbls>
          <c:showVal val="1"/>
        </c:dLbls>
        <c:shape val="box"/>
        <c:axId val="61047168"/>
        <c:axId val="61048704"/>
        <c:axId val="0"/>
      </c:bar3DChart>
      <c:catAx>
        <c:axId val="61047168"/>
        <c:scaling>
          <c:orientation val="minMax"/>
        </c:scaling>
        <c:axPos val="b"/>
        <c:tickLblPos val="nextTo"/>
        <c:txPr>
          <a:bodyPr/>
          <a:lstStyle/>
          <a:p>
            <a:pPr>
              <a:defRPr sz="2400" b="1"/>
            </a:pPr>
            <a:endParaRPr lang="ru-RU"/>
          </a:p>
        </c:txPr>
        <c:crossAx val="61048704"/>
        <c:crosses val="autoZero"/>
        <c:auto val="1"/>
        <c:lblAlgn val="ctr"/>
        <c:lblOffset val="100"/>
      </c:catAx>
      <c:valAx>
        <c:axId val="61048704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2400" b="1"/>
            </a:pPr>
            <a:endParaRPr lang="ru-RU"/>
          </a:p>
        </c:txPr>
        <c:crossAx val="61047168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4"/>
  <c:chart>
    <c:view3D>
      <c:rAngAx val="1"/>
    </c:view3D>
    <c:plotArea>
      <c:layout>
        <c:manualLayout>
          <c:layoutTarget val="inner"/>
          <c:xMode val="edge"/>
          <c:yMode val="edge"/>
          <c:x val="9.2160782145177908E-2"/>
          <c:y val="0.13552712160979877"/>
          <c:w val="0.58904866662863664"/>
          <c:h val="0.74345844269466344"/>
        </c:manualLayout>
      </c:layout>
      <c:bar3DChart>
        <c:barDir val="col"/>
        <c:grouping val="clustered"/>
        <c:ser>
          <c:idx val="0"/>
          <c:order val="0"/>
          <c:tx>
            <c:strRef>
              <c:f>'Лист1'!$B$1</c:f>
              <c:strCache>
                <c:ptCount val="1"/>
                <c:pt idx="0">
                  <c:v>Словесна і мислительна швидкість</c:v>
                </c:pt>
              </c:strCache>
            </c:strRef>
          </c:tx>
          <c:spPr>
            <a:solidFill>
              <a:schemeClr val="accent5"/>
            </a:solidFill>
            <a:ln w="25400" cap="flat" cmpd="sng" algn="ctr">
              <a:solidFill>
                <a:schemeClr val="accent5">
                  <a:shade val="50000"/>
                </a:schemeClr>
              </a:solidFill>
              <a:prstDash val="solid"/>
            </a:ln>
            <a:effectLst/>
          </c:spPr>
          <c:dLbls>
            <c:dLbl>
              <c:idx val="3"/>
              <c:layout>
                <c:manualLayout>
                  <c:x val="-6.9776539259467753E-3"/>
                  <c:y val="0"/>
                </c:manualLayout>
              </c:layout>
              <c:showVal val="1"/>
            </c:dLbl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Val val="1"/>
          </c:dLbls>
          <c:cat>
            <c:strRef>
              <c:f>'Лист1'!$A$2:$A$12</c:f>
              <c:strCache>
                <c:ptCount val="10"/>
                <c:pt idx="0">
                  <c:v>Низький</c:v>
                </c:pt>
                <c:pt idx="3">
                  <c:v>Нижчий середнього</c:v>
                </c:pt>
                <c:pt idx="6">
                  <c:v>Вищий середнього</c:v>
                </c:pt>
                <c:pt idx="9">
                  <c:v>Високий</c:v>
                </c:pt>
              </c:strCache>
            </c:strRef>
          </c:cat>
          <c:val>
            <c:numRef>
              <c:f>'Лист1'!$B$2:$B$12</c:f>
              <c:numCache>
                <c:formatCode>General</c:formatCode>
                <c:ptCount val="11"/>
                <c:pt idx="0">
                  <c:v>16</c:v>
                </c:pt>
                <c:pt idx="1">
                  <c:v>9</c:v>
                </c:pt>
                <c:pt idx="3">
                  <c:v>33</c:v>
                </c:pt>
                <c:pt idx="4">
                  <c:v>29</c:v>
                </c:pt>
                <c:pt idx="6">
                  <c:v>35</c:v>
                </c:pt>
                <c:pt idx="7">
                  <c:v>41</c:v>
                </c:pt>
                <c:pt idx="9">
                  <c:v>16</c:v>
                </c:pt>
                <c:pt idx="10">
                  <c:v>21</c:v>
                </c:pt>
              </c:numCache>
            </c:numRef>
          </c:val>
        </c:ser>
        <c:ser>
          <c:idx val="1"/>
          <c:order val="1"/>
          <c:tx>
            <c:strRef>
              <c:f>'Лист1'!$C$1</c:f>
              <c:strCache>
                <c:ptCount val="1"/>
                <c:pt idx="0">
                  <c:v>Оригінальність</c:v>
                </c:pt>
              </c:strCache>
            </c:strRef>
          </c:tx>
          <c:spPr>
            <a:solidFill>
              <a:schemeClr val="accent6"/>
            </a:solidFill>
            <a:ln w="25400" cap="flat" cmpd="sng" algn="ctr">
              <a:solidFill>
                <a:schemeClr val="accent6">
                  <a:shade val="50000"/>
                </a:schemeClr>
              </a:solidFill>
              <a:prstDash val="solid"/>
            </a:ln>
            <a:effectLst/>
          </c:spPr>
          <c:dLbls>
            <c:dLbl>
              <c:idx val="3"/>
              <c:layout>
                <c:manualLayout>
                  <c:x val="5.2332404444600548E-3"/>
                  <c:y val="0"/>
                </c:manualLayout>
              </c:layout>
              <c:showVal val="1"/>
            </c:dLbl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Val val="1"/>
          </c:dLbls>
          <c:cat>
            <c:strRef>
              <c:f>'Лист1'!$A$2:$A$12</c:f>
              <c:strCache>
                <c:ptCount val="10"/>
                <c:pt idx="0">
                  <c:v>Низький</c:v>
                </c:pt>
                <c:pt idx="3">
                  <c:v>Нижчий середнього</c:v>
                </c:pt>
                <c:pt idx="6">
                  <c:v>Вищий середнього</c:v>
                </c:pt>
                <c:pt idx="9">
                  <c:v>Високий</c:v>
                </c:pt>
              </c:strCache>
            </c:strRef>
          </c:cat>
          <c:val>
            <c:numRef>
              <c:f>'Лист1'!$C$2:$C$12</c:f>
              <c:numCache>
                <c:formatCode>General</c:formatCode>
                <c:ptCount val="11"/>
                <c:pt idx="0">
                  <c:v>39</c:v>
                </c:pt>
                <c:pt idx="1">
                  <c:v>14</c:v>
                </c:pt>
                <c:pt idx="3">
                  <c:v>33</c:v>
                </c:pt>
                <c:pt idx="4">
                  <c:v>26</c:v>
                </c:pt>
                <c:pt idx="6">
                  <c:v>28</c:v>
                </c:pt>
                <c:pt idx="7">
                  <c:v>57</c:v>
                </c:pt>
                <c:pt idx="9">
                  <c:v>0</c:v>
                </c:pt>
                <c:pt idx="10">
                  <c:v>3</c:v>
                </c:pt>
              </c:numCache>
            </c:numRef>
          </c:val>
        </c:ser>
        <c:ser>
          <c:idx val="2"/>
          <c:order val="2"/>
          <c:tx>
            <c:strRef>
              <c:f>'Лист1'!$D$1</c:f>
              <c:strCache>
                <c:ptCount val="1"/>
                <c:pt idx="0">
                  <c:v>Гнучкість</c:v>
                </c:pt>
              </c:strCache>
            </c:strRef>
          </c:tx>
          <c:spPr>
            <a:solidFill>
              <a:schemeClr val="accent2"/>
            </a:solidFill>
            <a:ln w="25400" cap="flat" cmpd="sng" algn="ctr">
              <a:solidFill>
                <a:schemeClr val="accent2">
                  <a:shade val="50000"/>
                </a:schemeClr>
              </a:solidFill>
              <a:prstDash val="solid"/>
            </a:ln>
            <a:effectLst/>
          </c:spPr>
          <c:dLbls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Val val="1"/>
          </c:dLbls>
          <c:cat>
            <c:strRef>
              <c:f>'Лист1'!$A$2:$A$12</c:f>
              <c:strCache>
                <c:ptCount val="10"/>
                <c:pt idx="0">
                  <c:v>Низький</c:v>
                </c:pt>
                <c:pt idx="3">
                  <c:v>Нижчий середнього</c:v>
                </c:pt>
                <c:pt idx="6">
                  <c:v>Вищий середнього</c:v>
                </c:pt>
                <c:pt idx="9">
                  <c:v>Високий</c:v>
                </c:pt>
              </c:strCache>
            </c:strRef>
          </c:cat>
          <c:val>
            <c:numRef>
              <c:f>'Лист1'!$D$2:$D$12</c:f>
              <c:numCache>
                <c:formatCode>General</c:formatCode>
                <c:ptCount val="11"/>
                <c:pt idx="0">
                  <c:v>17</c:v>
                </c:pt>
                <c:pt idx="1">
                  <c:v>6</c:v>
                </c:pt>
                <c:pt idx="3">
                  <c:v>26</c:v>
                </c:pt>
                <c:pt idx="4">
                  <c:v>15</c:v>
                </c:pt>
                <c:pt idx="6">
                  <c:v>48</c:v>
                </c:pt>
                <c:pt idx="7">
                  <c:v>62</c:v>
                </c:pt>
                <c:pt idx="9">
                  <c:v>9</c:v>
                </c:pt>
                <c:pt idx="10">
                  <c:v>17</c:v>
                </c:pt>
              </c:numCache>
            </c:numRef>
          </c:val>
        </c:ser>
        <c:ser>
          <c:idx val="3"/>
          <c:order val="3"/>
          <c:tx>
            <c:strRef>
              <c:f>'Лист1'!$E$1</c:f>
              <c:strCache>
                <c:ptCount val="1"/>
                <c:pt idx="0">
                  <c:v>Ретельність мислення</c:v>
                </c:pt>
              </c:strCache>
            </c:strRef>
          </c:tx>
          <c:spPr>
            <a:solidFill>
              <a:schemeClr val="accent3"/>
            </a:solidFill>
            <a:ln w="25400" cap="flat" cmpd="sng" algn="ctr">
              <a:solidFill>
                <a:schemeClr val="accent3">
                  <a:shade val="50000"/>
                </a:schemeClr>
              </a:solidFill>
              <a:prstDash val="solid"/>
            </a:ln>
            <a:effectLst/>
          </c:spPr>
          <c:dLbls>
            <c:dLbl>
              <c:idx val="9"/>
              <c:layout/>
              <c:tx>
                <c:rich>
                  <a:bodyPr/>
                  <a:lstStyle/>
                  <a:p>
                    <a:r>
                      <a:rPr lang="en-US" smtClean="0"/>
                      <a:t> 6</a:t>
                    </a:r>
                    <a:endParaRPr lang="en-US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Val val="1"/>
          </c:dLbls>
          <c:cat>
            <c:strRef>
              <c:f>'Лист1'!$A$2:$A$12</c:f>
              <c:strCache>
                <c:ptCount val="10"/>
                <c:pt idx="0">
                  <c:v>Низький</c:v>
                </c:pt>
                <c:pt idx="3">
                  <c:v>Нижчий середнього</c:v>
                </c:pt>
                <c:pt idx="6">
                  <c:v>Вищий середнього</c:v>
                </c:pt>
                <c:pt idx="9">
                  <c:v>Високий</c:v>
                </c:pt>
              </c:strCache>
            </c:strRef>
          </c:cat>
          <c:val>
            <c:numRef>
              <c:f>'Лист1'!$E$2:$E$12</c:f>
              <c:numCache>
                <c:formatCode>General</c:formatCode>
                <c:ptCount val="11"/>
                <c:pt idx="0">
                  <c:v>26</c:v>
                </c:pt>
                <c:pt idx="1">
                  <c:v>3</c:v>
                </c:pt>
                <c:pt idx="3">
                  <c:v>55</c:v>
                </c:pt>
                <c:pt idx="4">
                  <c:v>44</c:v>
                </c:pt>
                <c:pt idx="6">
                  <c:v>13</c:v>
                </c:pt>
                <c:pt idx="7">
                  <c:v>24</c:v>
                </c:pt>
                <c:pt idx="9">
                  <c:v>6</c:v>
                </c:pt>
                <c:pt idx="10">
                  <c:v>29</c:v>
                </c:pt>
              </c:numCache>
            </c:numRef>
          </c:val>
        </c:ser>
        <c:dLbls>
          <c:showVal val="1"/>
        </c:dLbls>
        <c:shape val="box"/>
        <c:axId val="115710208"/>
        <c:axId val="115724288"/>
        <c:axId val="0"/>
      </c:bar3DChart>
      <c:catAx>
        <c:axId val="115710208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>
                <a:latin typeface="+mn-lt"/>
              </a:defRPr>
            </a:pPr>
            <a:endParaRPr lang="ru-RU"/>
          </a:p>
        </c:txPr>
        <c:crossAx val="115724288"/>
        <c:crosses val="autoZero"/>
        <c:auto val="1"/>
        <c:lblAlgn val="ctr"/>
        <c:lblOffset val="100"/>
      </c:catAx>
      <c:valAx>
        <c:axId val="115724288"/>
        <c:scaling>
          <c:orientation val="minMax"/>
        </c:scaling>
        <c:axPos val="l"/>
        <c:majorGridlines/>
        <c:numFmt formatCode="General" sourceLinked="1"/>
        <c:tickLblPos val="nextTo"/>
        <c:crossAx val="115710208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sz="1800"/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4"/>
  <c:clrMapOvr bg1="dk1" tx1="lt1" bg2="dk2" tx2="lt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algn="ctr">
              <a:defRPr/>
            </a:pPr>
            <a:r>
              <a:rPr lang="ru-RU" sz="1800" dirty="0" smtClean="0">
                <a:latin typeface="Book Antiqua" pitchFamily="18" charset="0"/>
              </a:rPr>
              <a:t>     </a:t>
            </a:r>
            <a:r>
              <a:rPr lang="ru-RU" sz="2400" dirty="0" err="1" smtClean="0">
                <a:latin typeface="+mn-lt"/>
              </a:rPr>
              <a:t>Діаграма</a:t>
            </a:r>
            <a:r>
              <a:rPr lang="ru-RU" sz="2400" dirty="0" smtClean="0">
                <a:latin typeface="+mn-lt"/>
              </a:rPr>
              <a:t> </a:t>
            </a:r>
            <a:r>
              <a:rPr lang="ru-RU" sz="2400" dirty="0" err="1" smtClean="0">
                <a:latin typeface="+mn-lt"/>
              </a:rPr>
              <a:t>показників</a:t>
            </a:r>
            <a:r>
              <a:rPr lang="ru-RU" sz="2400" dirty="0" smtClean="0">
                <a:latin typeface="+mn-lt"/>
              </a:rPr>
              <a:t> </a:t>
            </a:r>
            <a:r>
              <a:rPr lang="ru-RU" sz="2400" dirty="0" err="1" smtClean="0">
                <a:latin typeface="+mn-lt"/>
              </a:rPr>
              <a:t>рівня</a:t>
            </a:r>
            <a:r>
              <a:rPr lang="ru-RU" sz="2400" dirty="0" smtClean="0">
                <a:latin typeface="+mn-lt"/>
              </a:rPr>
              <a:t> </a:t>
            </a:r>
            <a:r>
              <a:rPr lang="ru-RU" sz="2400" dirty="0" err="1" smtClean="0">
                <a:latin typeface="+mn-lt"/>
              </a:rPr>
              <a:t>прояву</a:t>
            </a:r>
            <a:r>
              <a:rPr lang="ru-RU" sz="2400" dirty="0" smtClean="0">
                <a:latin typeface="+mn-lt"/>
              </a:rPr>
              <a:t> </a:t>
            </a:r>
            <a:r>
              <a:rPr lang="ru-RU" sz="2400" dirty="0" err="1" smtClean="0">
                <a:latin typeface="+mn-lt"/>
              </a:rPr>
              <a:t>лідерських</a:t>
            </a:r>
            <a:r>
              <a:rPr lang="ru-RU" sz="2400" dirty="0" smtClean="0">
                <a:latin typeface="+mn-lt"/>
              </a:rPr>
              <a:t> </a:t>
            </a:r>
            <a:r>
              <a:rPr lang="ru-RU" sz="2400" dirty="0" err="1" smtClean="0">
                <a:latin typeface="+mn-lt"/>
              </a:rPr>
              <a:t>якостей</a:t>
            </a:r>
            <a:r>
              <a:rPr lang="ru-RU" sz="2400" dirty="0" smtClean="0">
                <a:latin typeface="+mn-lt"/>
              </a:rPr>
              <a:t> </a:t>
            </a:r>
          </a:p>
          <a:p>
            <a:pPr algn="ctr">
              <a:defRPr/>
            </a:pPr>
            <a:r>
              <a:rPr lang="ru-RU" sz="2400" dirty="0" smtClean="0">
                <a:latin typeface="+mn-lt"/>
              </a:rPr>
              <a:t>у </a:t>
            </a:r>
            <a:r>
              <a:rPr lang="ru-RU" sz="2400" dirty="0" err="1" smtClean="0">
                <a:latin typeface="+mn-lt"/>
              </a:rPr>
              <a:t>вихованців,%</a:t>
            </a:r>
            <a:r>
              <a:rPr lang="ru-RU" sz="2400" dirty="0" smtClean="0">
                <a:latin typeface="+mn-lt"/>
              </a:rPr>
              <a:t> (</a:t>
            </a:r>
            <a:r>
              <a:rPr lang="ru-RU" sz="2400" dirty="0" err="1" smtClean="0">
                <a:latin typeface="+mn-lt"/>
              </a:rPr>
              <a:t>жовтень</a:t>
            </a:r>
            <a:r>
              <a:rPr lang="ru-RU" sz="2400" dirty="0" smtClean="0">
                <a:latin typeface="+mn-lt"/>
              </a:rPr>
              <a:t>, 2013)</a:t>
            </a:r>
            <a:endParaRPr lang="ru-RU" sz="2400" dirty="0">
              <a:latin typeface="+mn-lt"/>
            </a:endParaRPr>
          </a:p>
        </c:rich>
      </c:tx>
      <c:layout>
        <c:manualLayout>
          <c:xMode val="edge"/>
          <c:yMode val="edge"/>
          <c:x val="0.18265617131029904"/>
          <c:y val="2.2406550658450201E-2"/>
        </c:manualLayout>
      </c:layout>
    </c:title>
    <c:view3D>
      <c:rAngAx val="1"/>
    </c:view3D>
    <c:plotArea>
      <c:layout>
        <c:manualLayout>
          <c:layoutTarget val="inner"/>
          <c:xMode val="edge"/>
          <c:yMode val="edge"/>
          <c:x val="6.0564177079739774E-2"/>
          <c:y val="0.24502012402662329"/>
          <c:w val="0.93520610340966259"/>
          <c:h val="0.61691089878902361"/>
        </c:manualLayout>
      </c:layout>
      <c:bar3DChart>
        <c:barDir val="col"/>
        <c:grouping val="clustered"/>
        <c:ser>
          <c:idx val="0"/>
          <c:order val="0"/>
          <c:cat>
            <c:strRef>
              <c:f>Лист1!$A$1:$A$3</c:f>
              <c:strCache>
                <c:ptCount val="3"/>
                <c:pt idx="0">
                  <c:v>Високий</c:v>
                </c:pt>
                <c:pt idx="1">
                  <c:v>Середній</c:v>
                </c:pt>
                <c:pt idx="2">
                  <c:v>Низький</c:v>
                </c:pt>
              </c:strCache>
            </c:strRef>
          </c:cat>
          <c:val>
            <c:numRef>
              <c:f>Лист1!$B$1:$B$3</c:f>
              <c:numCache>
                <c:formatCode>General</c:formatCode>
                <c:ptCount val="3"/>
              </c:numCache>
            </c:numRef>
          </c:val>
        </c:ser>
        <c:ser>
          <c:idx val="1"/>
          <c:order val="1"/>
          <c:spPr>
            <a:solidFill>
              <a:srgbClr val="4BACC6"/>
            </a:solidFill>
            <a:ln w="25400" cap="flat" cmpd="sng" algn="ctr">
              <a:solidFill>
                <a:srgbClr val="4BACC6">
                  <a:shade val="50000"/>
                </a:srgbClr>
              </a:solidFill>
              <a:prstDash val="solid"/>
            </a:ln>
            <a:effectLst/>
          </c:spPr>
          <c:dPt>
            <c:idx val="0"/>
            <c:spPr>
              <a:solidFill>
                <a:srgbClr val="C0504D"/>
              </a:solidFill>
              <a:ln w="25400" cap="flat" cmpd="sng" algn="ctr">
                <a:solidFill>
                  <a:srgbClr val="C0504D">
                    <a:shade val="50000"/>
                  </a:srgbClr>
                </a:solidFill>
                <a:prstDash val="solid"/>
              </a:ln>
              <a:effectLst/>
            </c:spPr>
          </c:dPt>
          <c:dPt>
            <c:idx val="1"/>
            <c:spPr>
              <a:solidFill>
                <a:srgbClr val="C0504D"/>
              </a:solidFill>
              <a:ln w="25400" cap="flat" cmpd="sng" algn="ctr">
                <a:solidFill>
                  <a:srgbClr val="C0504D">
                    <a:shade val="50000"/>
                  </a:srgbClr>
                </a:solidFill>
                <a:prstDash val="solid"/>
              </a:ln>
              <a:effectLst/>
            </c:spPr>
          </c:dPt>
          <c:dPt>
            <c:idx val="2"/>
            <c:spPr>
              <a:solidFill>
                <a:srgbClr val="C0504D"/>
              </a:solidFill>
              <a:ln w="25400" cap="flat" cmpd="sng" algn="ctr">
                <a:solidFill>
                  <a:srgbClr val="C0504D">
                    <a:shade val="50000"/>
                  </a:srgbClr>
                </a:solidFill>
                <a:prstDash val="solid"/>
              </a:ln>
              <a:effectLst/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uk-UA" smtClean="0"/>
                      <a:t> </a:t>
                    </a:r>
                    <a:r>
                      <a:rPr lang="en-US" smtClean="0"/>
                      <a:t>66</a:t>
                    </a:r>
                    <a:endParaRPr lang="en-US"/>
                  </a:p>
                </c:rich>
              </c:tx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uk-UA" smtClean="0"/>
                      <a:t> </a:t>
                    </a:r>
                    <a:r>
                      <a:rPr lang="en-US" smtClean="0"/>
                      <a:t>22</a:t>
                    </a:r>
                    <a:endParaRPr lang="en-US"/>
                  </a:p>
                </c:rich>
              </c:tx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uk-UA" smtClean="0"/>
                      <a:t> </a:t>
                    </a:r>
                    <a:r>
                      <a:rPr lang="en-US" smtClean="0"/>
                      <a:t>12</a:t>
                    </a:r>
                    <a:endParaRPr lang="en-US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3600" b="1">
                    <a:latin typeface="Book Antiqua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Лист1!$A$1:$A$3</c:f>
              <c:strCache>
                <c:ptCount val="3"/>
                <c:pt idx="0">
                  <c:v>Високий</c:v>
                </c:pt>
                <c:pt idx="1">
                  <c:v>Середній</c:v>
                </c:pt>
                <c:pt idx="2">
                  <c:v>Низький</c:v>
                </c:pt>
              </c:strCache>
            </c:strRef>
          </c:cat>
          <c:val>
            <c:numRef>
              <c:f>Лист1!$C$1:$C$3</c:f>
              <c:numCache>
                <c:formatCode>General</c:formatCode>
                <c:ptCount val="3"/>
                <c:pt idx="0">
                  <c:v>66</c:v>
                </c:pt>
                <c:pt idx="1">
                  <c:v>22</c:v>
                </c:pt>
                <c:pt idx="2">
                  <c:v>12</c:v>
                </c:pt>
              </c:numCache>
            </c:numRef>
          </c:val>
        </c:ser>
        <c:dLbls>
          <c:showVal val="1"/>
        </c:dLbls>
        <c:shape val="box"/>
        <c:axId val="63163008"/>
        <c:axId val="63164800"/>
        <c:axId val="0"/>
      </c:bar3DChart>
      <c:catAx>
        <c:axId val="63163008"/>
        <c:scaling>
          <c:orientation val="minMax"/>
        </c:scaling>
        <c:axPos val="b"/>
        <c:tickLblPos val="nextTo"/>
        <c:txPr>
          <a:bodyPr/>
          <a:lstStyle/>
          <a:p>
            <a:pPr>
              <a:defRPr sz="2400" b="1"/>
            </a:pPr>
            <a:endParaRPr lang="ru-RU"/>
          </a:p>
        </c:txPr>
        <c:crossAx val="63164800"/>
        <c:crosses val="autoZero"/>
        <c:auto val="1"/>
        <c:lblAlgn val="ctr"/>
        <c:lblOffset val="100"/>
      </c:catAx>
      <c:valAx>
        <c:axId val="63164800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2800" b="1"/>
            </a:pPr>
            <a:endParaRPr lang="ru-RU"/>
          </a:p>
        </c:txPr>
        <c:crossAx val="63163008"/>
        <c:crosses val="autoZero"/>
        <c:crossBetween val="between"/>
      </c:valAx>
    </c:plotArea>
    <c:plotVisOnly val="1"/>
  </c:chart>
  <c:externalData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4"/>
  <c:chart>
    <c:title>
      <c:tx>
        <c:rich>
          <a:bodyPr/>
          <a:lstStyle/>
          <a:p>
            <a:pPr algn="ctr">
              <a:defRPr/>
            </a:pPr>
            <a:r>
              <a:rPr lang="ru-RU" dirty="0"/>
              <a:t> </a:t>
            </a:r>
            <a:r>
              <a:rPr lang="ru-RU" dirty="0" err="1"/>
              <a:t>Діаграма</a:t>
            </a:r>
            <a:r>
              <a:rPr lang="ru-RU" dirty="0"/>
              <a:t> </a:t>
            </a:r>
            <a:r>
              <a:rPr lang="ru-RU" dirty="0" err="1"/>
              <a:t>порівняльних</a:t>
            </a:r>
            <a:r>
              <a:rPr lang="ru-RU" dirty="0"/>
              <a:t> </a:t>
            </a:r>
            <a:r>
              <a:rPr lang="ru-RU" dirty="0" err="1"/>
              <a:t>результатів</a:t>
            </a:r>
            <a:r>
              <a:rPr lang="ru-RU" dirty="0"/>
              <a:t> </a:t>
            </a:r>
            <a:r>
              <a:rPr lang="ru-RU" dirty="0" err="1"/>
              <a:t>визначення</a:t>
            </a:r>
            <a:r>
              <a:rPr lang="ru-RU" dirty="0"/>
              <a:t> </a:t>
            </a:r>
            <a:r>
              <a:rPr lang="ru-RU" dirty="0" err="1"/>
              <a:t>лідерських</a:t>
            </a:r>
            <a:r>
              <a:rPr lang="ru-RU" dirty="0"/>
              <a:t> </a:t>
            </a:r>
            <a:r>
              <a:rPr lang="ru-RU" dirty="0" err="1"/>
              <a:t>якостей,%</a:t>
            </a:r>
            <a:r>
              <a:rPr lang="ru-RU" dirty="0"/>
              <a:t> </a:t>
            </a:r>
          </a:p>
          <a:p>
            <a:pPr algn="ctr">
              <a:defRPr/>
            </a:pPr>
            <a:r>
              <a:rPr lang="ru-RU" dirty="0"/>
              <a:t>(</a:t>
            </a:r>
            <a:r>
              <a:rPr lang="ru-RU" dirty="0" err="1" smtClean="0"/>
              <a:t>жовтень</a:t>
            </a:r>
            <a:r>
              <a:rPr lang="ru-RU" dirty="0" smtClean="0"/>
              <a:t>, </a:t>
            </a:r>
            <a:r>
              <a:rPr lang="ru-RU" dirty="0"/>
              <a:t>2013)</a:t>
            </a:r>
          </a:p>
        </c:rich>
      </c:tx>
      <c:layout>
        <c:manualLayout>
          <c:xMode val="edge"/>
          <c:yMode val="edge"/>
          <c:x val="0.17183416208524541"/>
          <c:y val="1.1161825640772473E-2"/>
        </c:manualLayout>
      </c:layout>
    </c:title>
    <c:view3D>
      <c:rAngAx val="1"/>
    </c:view3D>
    <c:plotArea>
      <c:layout/>
      <c:bar3DChart>
        <c:barDir val="bar"/>
        <c:grouping val="clustered"/>
        <c:ser>
          <c:idx val="0"/>
          <c:order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b="1" dirty="0"/>
                      <a:t>47</a:t>
                    </a:r>
                  </a:p>
                </c:rich>
              </c:tx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b="1" dirty="0"/>
                      <a:t>28</a:t>
                    </a:r>
                  </a:p>
                </c:rich>
              </c:tx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b="1" dirty="0"/>
                      <a:t>25</a:t>
                    </a:r>
                  </a:p>
                </c:rich>
              </c:tx>
              <c:showVal val="1"/>
            </c:dLbl>
            <c:showVal val="1"/>
          </c:dLbls>
          <c:cat>
            <c:strRef>
              <c:f>Лист1!$A$1:$A$3</c:f>
              <c:strCache>
                <c:ptCount val="3"/>
                <c:pt idx="0">
                  <c:v>Високий</c:v>
                </c:pt>
                <c:pt idx="1">
                  <c:v>Середній</c:v>
                </c:pt>
                <c:pt idx="2">
                  <c:v>Низький</c:v>
                </c:pt>
              </c:strCache>
            </c:strRef>
          </c:cat>
          <c:val>
            <c:numRef>
              <c:f>Лист1!$B$1:$B$3</c:f>
              <c:numCache>
                <c:formatCode>General</c:formatCode>
                <c:ptCount val="3"/>
                <c:pt idx="0">
                  <c:v>47</c:v>
                </c:pt>
                <c:pt idx="1">
                  <c:v>28</c:v>
                </c:pt>
                <c:pt idx="2">
                  <c:v>25</c:v>
                </c:pt>
              </c:numCache>
            </c:numRef>
          </c:val>
        </c:ser>
        <c:ser>
          <c:idx val="1"/>
          <c:order val="1"/>
          <c:spPr>
            <a:solidFill>
              <a:schemeClr val="accent2"/>
            </a:solidFill>
            <a:ln w="25400" cap="flat" cmpd="sng" algn="ctr">
              <a:solidFill>
                <a:schemeClr val="accent2">
                  <a:shade val="50000"/>
                </a:schemeClr>
              </a:solidFill>
              <a:prstDash val="solid"/>
            </a:ln>
            <a:effectLst/>
          </c:spP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b="1" dirty="0"/>
                      <a:t>66</a:t>
                    </a:r>
                  </a:p>
                </c:rich>
              </c:tx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b="1" dirty="0"/>
                      <a:t>22</a:t>
                    </a:r>
                  </a:p>
                </c:rich>
              </c:tx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b="1" dirty="0"/>
                      <a:t>12</a:t>
                    </a:r>
                  </a:p>
                </c:rich>
              </c:tx>
              <c:showVal val="1"/>
            </c:dLbl>
            <c:showVal val="1"/>
          </c:dLbls>
          <c:cat>
            <c:strRef>
              <c:f>Лист1!$A$1:$A$3</c:f>
              <c:strCache>
                <c:ptCount val="3"/>
                <c:pt idx="0">
                  <c:v>Високий</c:v>
                </c:pt>
                <c:pt idx="1">
                  <c:v>Середній</c:v>
                </c:pt>
                <c:pt idx="2">
                  <c:v>Низький</c:v>
                </c:pt>
              </c:strCache>
            </c:strRef>
          </c:cat>
          <c:val>
            <c:numRef>
              <c:f>Лист1!$C$1:$C$3</c:f>
              <c:numCache>
                <c:formatCode>General</c:formatCode>
                <c:ptCount val="3"/>
                <c:pt idx="0">
                  <c:v>66</c:v>
                </c:pt>
                <c:pt idx="1">
                  <c:v>22</c:v>
                </c:pt>
                <c:pt idx="2">
                  <c:v>12</c:v>
                </c:pt>
              </c:numCache>
            </c:numRef>
          </c:val>
        </c:ser>
        <c:dLbls>
          <c:showVal val="1"/>
        </c:dLbls>
        <c:shape val="box"/>
        <c:axId val="63189760"/>
        <c:axId val="63191296"/>
        <c:axId val="0"/>
      </c:bar3DChart>
      <c:catAx>
        <c:axId val="63189760"/>
        <c:scaling>
          <c:orientation val="minMax"/>
        </c:scaling>
        <c:axPos val="l"/>
        <c:tickLblPos val="nextTo"/>
        <c:crossAx val="63191296"/>
        <c:crosses val="autoZero"/>
        <c:auto val="1"/>
        <c:lblAlgn val="ctr"/>
        <c:lblOffset val="100"/>
      </c:catAx>
      <c:valAx>
        <c:axId val="63191296"/>
        <c:scaling>
          <c:orientation val="minMax"/>
        </c:scaling>
        <c:axPos val="b"/>
        <c:majorGridlines/>
        <c:numFmt formatCode="General" sourceLinked="1"/>
        <c:tickLblPos val="nextTo"/>
        <c:crossAx val="63189760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4"/>
  <c:chart>
    <c:title>
      <c:tx>
        <c:rich>
          <a:bodyPr/>
          <a:lstStyle/>
          <a:p>
            <a:pPr algn="ctr">
              <a:defRPr/>
            </a:pPr>
            <a:r>
              <a:rPr lang="uk-UA" sz="2000" dirty="0" smtClean="0"/>
              <a:t>Діаграма</a:t>
            </a:r>
            <a:r>
              <a:rPr lang="uk-UA" sz="2000" baseline="0" dirty="0" smtClean="0"/>
              <a:t> результатів визначення комунікативних та організаторських здібностей, % (вересень, 2012)</a:t>
            </a:r>
            <a:endParaRPr lang="ru-RU" sz="2000" dirty="0"/>
          </a:p>
        </c:rich>
      </c:tx>
      <c:layout>
        <c:manualLayout>
          <c:xMode val="edge"/>
          <c:yMode val="edge"/>
          <c:x val="0.17493760688391291"/>
          <c:y val="0"/>
        </c:manualLayout>
      </c:layout>
    </c:title>
    <c:view3D>
      <c:rAngAx val="1"/>
    </c:view3D>
    <c:plotArea>
      <c:layout>
        <c:manualLayout>
          <c:layoutTarget val="inner"/>
          <c:xMode val="edge"/>
          <c:yMode val="edge"/>
          <c:x val="0.30590370183129539"/>
          <c:y val="0.15827692505384275"/>
          <c:w val="0.64871792304829456"/>
          <c:h val="0.72086752743671068"/>
        </c:manualLayout>
      </c:layout>
      <c:bar3DChart>
        <c:barDir val="bar"/>
        <c:grouping val="clustered"/>
        <c:ser>
          <c:idx val="1"/>
          <c:order val="0"/>
          <c:tx>
            <c:strRef>
              <c:f>Лист1!$C$1</c:f>
              <c:strCache>
                <c:ptCount val="1"/>
                <c:pt idx="0">
                  <c:v>Організаторські здібності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60000"/>
                  </a:schemeClr>
                </a:gs>
                <a:gs pos="33000">
                  <a:schemeClr val="accent3">
                    <a:tint val="86500"/>
                  </a:schemeClr>
                </a:gs>
                <a:gs pos="46750">
                  <a:schemeClr val="accent3">
                    <a:tint val="71000"/>
                    <a:satMod val="112000"/>
                  </a:schemeClr>
                </a:gs>
                <a:gs pos="53000">
                  <a:schemeClr val="accent3">
                    <a:tint val="71000"/>
                    <a:satMod val="112000"/>
                  </a:schemeClr>
                </a:gs>
                <a:gs pos="68000">
                  <a:schemeClr val="accent3">
                    <a:tint val="86000"/>
                  </a:schemeClr>
                </a:gs>
                <a:gs pos="100000">
                  <a:schemeClr val="accent3">
                    <a:shade val="60000"/>
                  </a:schemeClr>
                </a:gs>
              </a:gsLst>
              <a:lin ang="8350000" scaled="1"/>
            </a:gradFill>
            <a:ln>
              <a:noFill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  <a:scene3d>
              <a:camera prst="orthographicFront" fov="0">
                <a:rot lat="0" lon="0" rev="0"/>
              </a:camera>
              <a:lightRig rig="soft" dir="tl">
                <a:rot lat="0" lon="0" rev="20100000"/>
              </a:lightRig>
            </a:scene3d>
            <a:sp3d>
              <a:bevelT w="50800" h="50800"/>
            </a:sp3d>
          </c:spPr>
          <c:dLbls>
            <c:txPr>
              <a:bodyPr/>
              <a:lstStyle/>
              <a:p>
                <a:pPr>
                  <a:defRPr sz="2400" b="1"/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Низький</c:v>
                </c:pt>
                <c:pt idx="1">
                  <c:v>Нижчий за середній</c:v>
                </c:pt>
                <c:pt idx="2">
                  <c:v>Середній</c:v>
                </c:pt>
                <c:pt idx="3">
                  <c:v>Високий</c:v>
                </c:pt>
                <c:pt idx="4">
                  <c:v>Дуже високий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39</c:v>
                </c:pt>
                <c:pt idx="1">
                  <c:v>33</c:v>
                </c:pt>
                <c:pt idx="2">
                  <c:v>22</c:v>
                </c:pt>
                <c:pt idx="3">
                  <c:v>6</c:v>
                </c:pt>
              </c:numCache>
            </c:numRef>
          </c:val>
        </c:ser>
        <c:ser>
          <c:idx val="2"/>
          <c:order val="1"/>
          <c:tx>
            <c:strRef>
              <c:f>Лист1!$D$1</c:f>
              <c:strCache>
                <c:ptCount val="1"/>
                <c:pt idx="0">
                  <c:v>Комунікатині здібності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hade val="60000"/>
                  </a:schemeClr>
                </a:gs>
                <a:gs pos="33000">
                  <a:schemeClr val="accent6">
                    <a:tint val="86500"/>
                  </a:schemeClr>
                </a:gs>
                <a:gs pos="46750">
                  <a:schemeClr val="accent6">
                    <a:tint val="71000"/>
                    <a:satMod val="112000"/>
                  </a:schemeClr>
                </a:gs>
                <a:gs pos="53000">
                  <a:schemeClr val="accent6">
                    <a:tint val="71000"/>
                    <a:satMod val="112000"/>
                  </a:schemeClr>
                </a:gs>
                <a:gs pos="68000">
                  <a:schemeClr val="accent6">
                    <a:tint val="86000"/>
                  </a:schemeClr>
                </a:gs>
                <a:gs pos="100000">
                  <a:schemeClr val="accent6">
                    <a:shade val="60000"/>
                  </a:schemeClr>
                </a:gs>
              </a:gsLst>
              <a:lin ang="8350000" scaled="1"/>
            </a:gradFill>
            <a:ln>
              <a:noFill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  <a:scene3d>
              <a:camera prst="orthographicFront" fov="0">
                <a:rot lat="0" lon="0" rev="0"/>
              </a:camera>
              <a:lightRig rig="soft" dir="tl">
                <a:rot lat="0" lon="0" rev="20100000"/>
              </a:lightRig>
            </a:scene3d>
            <a:sp3d>
              <a:bevelT w="50800" h="50800"/>
            </a:sp3d>
          </c:spPr>
          <c:dLbls>
            <c:txPr>
              <a:bodyPr/>
              <a:lstStyle/>
              <a:p>
                <a:pPr>
                  <a:defRPr sz="2400" b="1"/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Низький</c:v>
                </c:pt>
                <c:pt idx="1">
                  <c:v>Нижчий за середній</c:v>
                </c:pt>
                <c:pt idx="2">
                  <c:v>Середній</c:v>
                </c:pt>
                <c:pt idx="3">
                  <c:v>Високий</c:v>
                </c:pt>
                <c:pt idx="4">
                  <c:v>Дуже високий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44</c:v>
                </c:pt>
                <c:pt idx="1">
                  <c:v>33</c:v>
                </c:pt>
                <c:pt idx="2">
                  <c:v>17</c:v>
                </c:pt>
                <c:pt idx="3">
                  <c:v>6</c:v>
                </c:pt>
              </c:numCache>
            </c:numRef>
          </c:val>
        </c:ser>
        <c:dLbls>
          <c:showVal val="1"/>
        </c:dLbls>
        <c:shape val="box"/>
        <c:axId val="115518464"/>
        <c:axId val="115524352"/>
        <c:axId val="0"/>
      </c:bar3DChart>
      <c:catAx>
        <c:axId val="115518464"/>
        <c:scaling>
          <c:orientation val="minMax"/>
        </c:scaling>
        <c:axPos val="l"/>
        <c:majorTickMark val="none"/>
        <c:tickLblPos val="nextTo"/>
        <c:crossAx val="115524352"/>
        <c:crosses val="autoZero"/>
        <c:auto val="1"/>
        <c:lblAlgn val="ctr"/>
        <c:lblOffset val="100"/>
      </c:catAx>
      <c:valAx>
        <c:axId val="115524352"/>
        <c:scaling>
          <c:orientation val="minMax"/>
        </c:scaling>
        <c:delete val="1"/>
        <c:axPos val="b"/>
        <c:numFmt formatCode="General" sourceLinked="1"/>
        <c:majorTickMark val="none"/>
        <c:tickLblPos val="none"/>
        <c:crossAx val="115518464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5.5609226525583817E-2"/>
          <c:y val="0.93660912676369368"/>
          <c:w val="0.8048283880792042"/>
          <c:h val="5.9808782959858656E-2"/>
        </c:manualLayout>
      </c:layout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40"/>
  <c:chart>
    <c:title>
      <c:tx>
        <c:rich>
          <a:bodyPr/>
          <a:lstStyle/>
          <a:p>
            <a:pPr algn="ctr">
              <a:defRPr/>
            </a:pPr>
            <a:r>
              <a:rPr lang="ru-RU" sz="2000" dirty="0" err="1"/>
              <a:t>Діаграма</a:t>
            </a:r>
            <a:r>
              <a:rPr lang="ru-RU" sz="2000" dirty="0"/>
              <a:t> </a:t>
            </a:r>
            <a:r>
              <a:rPr lang="ru-RU" sz="2000" dirty="0" err="1"/>
              <a:t>результатів</a:t>
            </a:r>
            <a:r>
              <a:rPr lang="ru-RU" sz="2000" dirty="0"/>
              <a:t> </a:t>
            </a:r>
            <a:r>
              <a:rPr lang="ru-RU" sz="2000" dirty="0" err="1"/>
              <a:t>виявлення</a:t>
            </a:r>
            <a:r>
              <a:rPr lang="ru-RU" sz="2000" dirty="0"/>
              <a:t> </a:t>
            </a:r>
            <a:r>
              <a:rPr lang="ru-RU" sz="2000" dirty="0" err="1"/>
              <a:t>комунікативних</a:t>
            </a:r>
            <a:r>
              <a:rPr lang="ru-RU" sz="2000" dirty="0"/>
              <a:t> та </a:t>
            </a:r>
            <a:r>
              <a:rPr lang="ru-RU" sz="2000" dirty="0" err="1"/>
              <a:t>організаторських</a:t>
            </a:r>
            <a:r>
              <a:rPr lang="ru-RU" sz="2000" dirty="0"/>
              <a:t> </a:t>
            </a:r>
            <a:r>
              <a:rPr lang="ru-RU" sz="2000" dirty="0" err="1"/>
              <a:t>здібностей</a:t>
            </a:r>
            <a:r>
              <a:rPr lang="ru-RU" sz="2000" dirty="0"/>
              <a:t> </a:t>
            </a:r>
            <a:r>
              <a:rPr lang="ru-RU" sz="2000" dirty="0" err="1"/>
              <a:t>вихованців</a:t>
            </a:r>
            <a:r>
              <a:rPr lang="ru-RU" sz="2000" dirty="0"/>
              <a:t>, </a:t>
            </a:r>
            <a:r>
              <a:rPr lang="ru-RU" sz="2000" dirty="0" smtClean="0"/>
              <a:t>% (</a:t>
            </a:r>
            <a:r>
              <a:rPr lang="ru-RU" sz="2000" dirty="0" err="1" smtClean="0"/>
              <a:t>жовтень</a:t>
            </a:r>
            <a:r>
              <a:rPr lang="ru-RU" sz="2000" dirty="0" smtClean="0"/>
              <a:t>, 2013)</a:t>
            </a:r>
            <a:endParaRPr lang="ru-RU" sz="2000" dirty="0"/>
          </a:p>
        </c:rich>
      </c:tx>
      <c:layout>
        <c:manualLayout>
          <c:xMode val="edge"/>
          <c:yMode val="edge"/>
          <c:x val="0.11387837248852692"/>
          <c:y val="1.1462460961127789E-2"/>
        </c:manualLayout>
      </c:layout>
    </c:title>
    <c:view3D>
      <c:rAngAx val="1"/>
    </c:view3D>
    <c:plotArea>
      <c:layout/>
      <c:bar3DChart>
        <c:barDir val="bar"/>
        <c:grouping val="clustered"/>
        <c:ser>
          <c:idx val="0"/>
          <c:order val="0"/>
          <c:cat>
            <c:strRef>
              <c:f>Лист1!$A$1:$A$5</c:f>
              <c:strCache>
                <c:ptCount val="5"/>
                <c:pt idx="0">
                  <c:v>Низький</c:v>
                </c:pt>
                <c:pt idx="1">
                  <c:v>Нижчий  за середній</c:v>
                </c:pt>
                <c:pt idx="2">
                  <c:v>Середній</c:v>
                </c:pt>
                <c:pt idx="3">
                  <c:v>Високий</c:v>
                </c:pt>
                <c:pt idx="4">
                  <c:v>Дуже високий</c:v>
                </c:pt>
              </c:strCache>
            </c:strRef>
          </c:cat>
          <c:val>
            <c:numRef>
              <c:f>Лист1!$B$1:$B$5</c:f>
              <c:numCache>
                <c:formatCode>General</c:formatCode>
                <c:ptCount val="5"/>
              </c:numCache>
            </c:numRef>
          </c:val>
        </c:ser>
        <c:ser>
          <c:idx val="1"/>
          <c:order val="1"/>
          <c:dLbls>
            <c:dLbl>
              <c:idx val="1"/>
              <c:layout>
                <c:manualLayout>
                  <c:x val="-1.388888888888901E-2"/>
                  <c:y val="2.7777777777778141E-2"/>
                </c:manualLayout>
              </c:layout>
              <c:showVal val="1"/>
            </c:dLbl>
            <c:dLbl>
              <c:idx val="2"/>
              <c:layout>
                <c:manualLayout>
                  <c:x val="-1.6666666666666701E-2"/>
                  <c:y val="1.8518518518518583E-2"/>
                </c:manualLayout>
              </c:layout>
              <c:showVal val="1"/>
            </c:dLbl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Val val="1"/>
          </c:dLbls>
          <c:cat>
            <c:strRef>
              <c:f>Лист1!$A$1:$A$5</c:f>
              <c:strCache>
                <c:ptCount val="5"/>
                <c:pt idx="0">
                  <c:v>Низький</c:v>
                </c:pt>
                <c:pt idx="1">
                  <c:v>Нижчий  за середній</c:v>
                </c:pt>
                <c:pt idx="2">
                  <c:v>Середній</c:v>
                </c:pt>
                <c:pt idx="3">
                  <c:v>Високий</c:v>
                </c:pt>
                <c:pt idx="4">
                  <c:v>Дуже високий</c:v>
                </c:pt>
              </c:strCache>
            </c:strRef>
          </c:cat>
          <c:val>
            <c:numRef>
              <c:f>Лист1!$C$1:$C$5</c:f>
              <c:numCache>
                <c:formatCode>General</c:formatCode>
                <c:ptCount val="5"/>
                <c:pt idx="0">
                  <c:v>13</c:v>
                </c:pt>
                <c:pt idx="1">
                  <c:v>18</c:v>
                </c:pt>
                <c:pt idx="2">
                  <c:v>26</c:v>
                </c:pt>
                <c:pt idx="3">
                  <c:v>32</c:v>
                </c:pt>
                <c:pt idx="4">
                  <c:v>11</c:v>
                </c:pt>
              </c:numCache>
            </c:numRef>
          </c:val>
        </c:ser>
        <c:ser>
          <c:idx val="2"/>
          <c:order val="2"/>
          <c:dLbls>
            <c:dLbl>
              <c:idx val="3"/>
              <c:layout>
                <c:manualLayout>
                  <c:x val="-1.388888888888901E-2"/>
                  <c:y val="-3.240740740740769E-2"/>
                </c:manualLayout>
              </c:layout>
              <c:showVal val="1"/>
            </c:dLbl>
            <c:dLbl>
              <c:idx val="4"/>
              <c:layout>
                <c:manualLayout>
                  <c:x val="-8.3333333333333367E-3"/>
                  <c:y val="-5.0925925925925923E-2"/>
                </c:manualLayout>
              </c:layout>
              <c:spPr/>
              <c:txPr>
                <a:bodyPr/>
                <a:lstStyle/>
                <a:p>
                  <a:pPr>
                    <a:defRPr sz="1800" b="1"/>
                  </a:pPr>
                  <a:endParaRPr lang="ru-RU"/>
                </a:p>
              </c:txPr>
              <c:showVal val="1"/>
            </c:dLbl>
            <c:txPr>
              <a:bodyPr/>
              <a:lstStyle/>
              <a:p>
                <a:pPr>
                  <a:defRPr sz="2000" b="1"/>
                </a:pPr>
                <a:endParaRPr lang="ru-RU"/>
              </a:p>
            </c:txPr>
            <c:showVal val="1"/>
          </c:dLbls>
          <c:cat>
            <c:strRef>
              <c:f>Лист1!$A$1:$A$5</c:f>
              <c:strCache>
                <c:ptCount val="5"/>
                <c:pt idx="0">
                  <c:v>Низький</c:v>
                </c:pt>
                <c:pt idx="1">
                  <c:v>Нижчий  за середній</c:v>
                </c:pt>
                <c:pt idx="2">
                  <c:v>Середній</c:v>
                </c:pt>
                <c:pt idx="3">
                  <c:v>Високий</c:v>
                </c:pt>
                <c:pt idx="4">
                  <c:v>Дуже високий</c:v>
                </c:pt>
              </c:strCache>
            </c:strRef>
          </c:cat>
          <c:val>
            <c:numRef>
              <c:f>Лист1!$D$1:$D$5</c:f>
              <c:numCache>
                <c:formatCode>General</c:formatCode>
                <c:ptCount val="5"/>
                <c:pt idx="1">
                  <c:v>15</c:v>
                </c:pt>
                <c:pt idx="2">
                  <c:v>29</c:v>
                </c:pt>
                <c:pt idx="3">
                  <c:v>45</c:v>
                </c:pt>
                <c:pt idx="4">
                  <c:v>11</c:v>
                </c:pt>
              </c:numCache>
            </c:numRef>
          </c:val>
        </c:ser>
        <c:dLbls>
          <c:showVal val="1"/>
        </c:dLbls>
        <c:shape val="cylinder"/>
        <c:axId val="64034688"/>
        <c:axId val="64036224"/>
        <c:axId val="0"/>
      </c:bar3DChart>
      <c:catAx>
        <c:axId val="64034688"/>
        <c:scaling>
          <c:orientation val="minMax"/>
        </c:scaling>
        <c:axPos val="l"/>
        <c:tickLblPos val="nextTo"/>
        <c:txPr>
          <a:bodyPr/>
          <a:lstStyle/>
          <a:p>
            <a:pPr>
              <a:defRPr sz="1600" b="1"/>
            </a:pPr>
            <a:endParaRPr lang="ru-RU"/>
          </a:p>
        </c:txPr>
        <c:crossAx val="64036224"/>
        <c:crosses val="autoZero"/>
        <c:auto val="1"/>
        <c:lblAlgn val="ctr"/>
        <c:lblOffset val="100"/>
      </c:catAx>
      <c:valAx>
        <c:axId val="64036224"/>
        <c:scaling>
          <c:orientation val="minMax"/>
        </c:scaling>
        <c:axPos val="b"/>
        <c:majorGridlines/>
        <c:numFmt formatCode="General" sourceLinked="1"/>
        <c:tickLblPos val="nextTo"/>
        <c:crossAx val="64034688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4"/>
  <c:chart>
    <c:view3D>
      <c:rAngAx val="1"/>
    </c:view3D>
    <c:plotArea>
      <c:layout/>
      <c:bar3D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Організаторські здібності (вересень, 2012) </c:v>
                </c:pt>
              </c:strCache>
            </c:strRef>
          </c:tx>
          <c:spPr>
            <a:solidFill>
              <a:schemeClr val="accent6"/>
            </a:solidFill>
            <a:ln w="25400" cap="flat" cmpd="sng" algn="ctr">
              <a:solidFill>
                <a:schemeClr val="accent6">
                  <a:shade val="50000"/>
                </a:schemeClr>
              </a:solidFill>
              <a:prstDash val="solid"/>
            </a:ln>
            <a:effectLst/>
          </c:spPr>
          <c:cat>
            <c:strRef>
              <c:f>Лист1!$A$2:$A$6</c:f>
              <c:strCache>
                <c:ptCount val="5"/>
                <c:pt idx="0">
                  <c:v>Низький</c:v>
                </c:pt>
                <c:pt idx="1">
                  <c:v>Нижчий за середній</c:v>
                </c:pt>
                <c:pt idx="2">
                  <c:v>Середній</c:v>
                </c:pt>
                <c:pt idx="3">
                  <c:v>Високий</c:v>
                </c:pt>
                <c:pt idx="4">
                  <c:v>Дуже високий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44</c:v>
                </c:pt>
                <c:pt idx="1">
                  <c:v>33</c:v>
                </c:pt>
                <c:pt idx="2">
                  <c:v>17</c:v>
                </c:pt>
                <c:pt idx="3">
                  <c:v>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Комунікативні здібності (вересень, 2012)</c:v>
                </c:pt>
              </c:strCache>
            </c:strRef>
          </c:tx>
          <c:spPr>
            <a:gradFill rotWithShape="1">
              <a:gsLst>
                <a:gs pos="20000">
                  <a:schemeClr val="accent5">
                    <a:tint val="9000"/>
                  </a:schemeClr>
                </a:gs>
                <a:gs pos="100000">
                  <a:schemeClr val="accent5">
                    <a:tint val="70000"/>
                    <a:satMod val="100000"/>
                  </a:schemeClr>
                </a:gs>
              </a:gsLst>
              <a:path path="circle">
                <a:fillToRect l="-15000" t="-15000" r="115000" b="115000"/>
              </a:path>
            </a:gradFill>
            <a:ln w="9525" cap="flat" cmpd="sng" algn="ctr">
              <a:solidFill>
                <a:schemeClr val="accent5">
                  <a:shade val="48000"/>
                  <a:satMod val="110000"/>
                </a:schemeClr>
              </a:solidFill>
              <a:prstDash val="solid"/>
            </a:ln>
            <a:effectLst>
              <a:outerShdw blurRad="130000" dist="101600" dir="2700000" algn="tl" rotWithShape="0">
                <a:srgbClr val="000000">
                  <a:alpha val="35000"/>
                </a:srgbClr>
              </a:outerShdw>
            </a:effectLst>
          </c:spPr>
          <c:cat>
            <c:strRef>
              <c:f>Лист1!$A$2:$A$6</c:f>
              <c:strCache>
                <c:ptCount val="5"/>
                <c:pt idx="0">
                  <c:v>Низький</c:v>
                </c:pt>
                <c:pt idx="1">
                  <c:v>Нижчий за середній</c:v>
                </c:pt>
                <c:pt idx="2">
                  <c:v>Середній</c:v>
                </c:pt>
                <c:pt idx="3">
                  <c:v>Високий</c:v>
                </c:pt>
                <c:pt idx="4">
                  <c:v>Дуже високий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39</c:v>
                </c:pt>
                <c:pt idx="1">
                  <c:v>33</c:v>
                </c:pt>
                <c:pt idx="2">
                  <c:v>22</c:v>
                </c:pt>
                <c:pt idx="3">
                  <c:v>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Організаційні здібності. (жовтень, 2013)</c:v>
                </c:pt>
              </c:strCache>
            </c:strRef>
          </c:tx>
          <c:spPr>
            <a:solidFill>
              <a:schemeClr val="accent2"/>
            </a:solidFill>
            <a:ln w="25400" cap="flat" cmpd="sng" algn="ctr">
              <a:solidFill>
                <a:schemeClr val="accent2">
                  <a:shade val="50000"/>
                </a:schemeClr>
              </a:solidFill>
              <a:prstDash val="solid"/>
            </a:ln>
            <a:effectLst/>
          </c:spPr>
          <c:cat>
            <c:strRef>
              <c:f>Лист1!$A$2:$A$6</c:f>
              <c:strCache>
                <c:ptCount val="5"/>
                <c:pt idx="0">
                  <c:v>Низький</c:v>
                </c:pt>
                <c:pt idx="1">
                  <c:v>Нижчий за середній</c:v>
                </c:pt>
                <c:pt idx="2">
                  <c:v>Середній</c:v>
                </c:pt>
                <c:pt idx="3">
                  <c:v>Високий</c:v>
                </c:pt>
                <c:pt idx="4">
                  <c:v>Дуже високий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2</c:v>
                </c:pt>
                <c:pt idx="1">
                  <c:v>15</c:v>
                </c:pt>
                <c:pt idx="2">
                  <c:v>29</c:v>
                </c:pt>
                <c:pt idx="3">
                  <c:v>45</c:v>
                </c:pt>
                <c:pt idx="4">
                  <c:v>11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Комунікативні здібності (жовтень, 2013) </c:v>
                </c:pt>
              </c:strCache>
            </c:strRef>
          </c:tx>
          <c:spPr>
            <a:solidFill>
              <a:schemeClr val="accent1"/>
            </a:solidFill>
            <a:ln w="25400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</c:spPr>
          <c:cat>
            <c:strRef>
              <c:f>Лист1!$A$2:$A$6</c:f>
              <c:strCache>
                <c:ptCount val="5"/>
                <c:pt idx="0">
                  <c:v>Низький</c:v>
                </c:pt>
                <c:pt idx="1">
                  <c:v>Нижчий за середній</c:v>
                </c:pt>
                <c:pt idx="2">
                  <c:v>Середній</c:v>
                </c:pt>
                <c:pt idx="3">
                  <c:v>Високий</c:v>
                </c:pt>
                <c:pt idx="4">
                  <c:v>Дуже високий</c:v>
                </c:pt>
              </c:strCache>
            </c:strRef>
          </c:cat>
          <c:val>
            <c:numRef>
              <c:f>Лист1!$E$2:$E$6</c:f>
              <c:numCache>
                <c:formatCode>General</c:formatCode>
                <c:ptCount val="5"/>
                <c:pt idx="0">
                  <c:v>13</c:v>
                </c:pt>
                <c:pt idx="1">
                  <c:v>18</c:v>
                </c:pt>
                <c:pt idx="2">
                  <c:v>26</c:v>
                </c:pt>
                <c:pt idx="3">
                  <c:v>32</c:v>
                </c:pt>
                <c:pt idx="4">
                  <c:v>11</c:v>
                </c:pt>
              </c:numCache>
            </c:numRef>
          </c:val>
        </c:ser>
        <c:shape val="box"/>
        <c:axId val="114937856"/>
        <c:axId val="114939392"/>
        <c:axId val="0"/>
      </c:bar3DChart>
      <c:catAx>
        <c:axId val="114937856"/>
        <c:scaling>
          <c:orientation val="minMax"/>
        </c:scaling>
        <c:axPos val="l"/>
        <c:tickLblPos val="nextTo"/>
        <c:crossAx val="114939392"/>
        <c:crosses val="autoZero"/>
        <c:auto val="1"/>
        <c:lblAlgn val="ctr"/>
        <c:lblOffset val="100"/>
      </c:catAx>
      <c:valAx>
        <c:axId val="114939392"/>
        <c:scaling>
          <c:orientation val="minMax"/>
        </c:scaling>
        <c:axPos val="b"/>
        <c:majorGridlines/>
        <c:numFmt formatCode="General" sourceLinked="1"/>
        <c:tickLblPos val="nextTo"/>
        <c:crossAx val="114937856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4"/>
  <c:chart>
    <c:title>
      <c:tx>
        <c:rich>
          <a:bodyPr/>
          <a:lstStyle/>
          <a:p>
            <a:pPr>
              <a:defRPr/>
            </a:pPr>
            <a:r>
              <a:rPr lang="ru-RU" dirty="0" err="1"/>
              <a:t>Діаграма</a:t>
            </a:r>
            <a:r>
              <a:rPr lang="ru-RU" dirty="0"/>
              <a:t> </a:t>
            </a:r>
            <a:r>
              <a:rPr lang="ru-RU" dirty="0" err="1"/>
              <a:t>резьльтатів</a:t>
            </a:r>
            <a:r>
              <a:rPr lang="ru-RU" dirty="0"/>
              <a:t>  </a:t>
            </a:r>
            <a:r>
              <a:rPr lang="ru-RU" dirty="0" err="1"/>
              <a:t>визначення</a:t>
            </a:r>
            <a:r>
              <a:rPr lang="ru-RU" dirty="0"/>
              <a:t> </a:t>
            </a:r>
            <a:r>
              <a:rPr lang="ru-RU" dirty="0" err="1"/>
              <a:t>гнучкості</a:t>
            </a:r>
            <a:r>
              <a:rPr lang="ru-RU" dirty="0"/>
              <a:t> </a:t>
            </a:r>
            <a:r>
              <a:rPr lang="ru-RU" dirty="0" err="1"/>
              <a:t>сті</a:t>
            </a:r>
            <a:r>
              <a:rPr lang="ru-RU" dirty="0"/>
              <a:t> у </a:t>
            </a:r>
            <a:r>
              <a:rPr lang="ru-RU" dirty="0" err="1"/>
              <a:t>спілкуванні</a:t>
            </a:r>
            <a:r>
              <a:rPr lang="ru-RU" dirty="0"/>
              <a:t> </a:t>
            </a:r>
            <a:r>
              <a:rPr lang="ru-RU" dirty="0" err="1"/>
              <a:t>вихованців</a:t>
            </a:r>
            <a:r>
              <a:rPr lang="ru-RU" dirty="0"/>
              <a:t>, %</a:t>
            </a:r>
          </a:p>
          <a:p>
            <a:pPr>
              <a:defRPr/>
            </a:pPr>
            <a:r>
              <a:rPr lang="ru-RU" dirty="0"/>
              <a:t>(</a:t>
            </a:r>
            <a:r>
              <a:rPr lang="ru-RU" dirty="0" err="1"/>
              <a:t>вересень</a:t>
            </a:r>
            <a:r>
              <a:rPr lang="ru-RU" dirty="0"/>
              <a:t>, </a:t>
            </a:r>
            <a:r>
              <a:rPr lang="ru-RU" dirty="0" smtClean="0"/>
              <a:t>2012)</a:t>
            </a:r>
            <a:endParaRPr lang="ru-RU" dirty="0"/>
          </a:p>
        </c:rich>
      </c:tx>
      <c:layout/>
    </c:title>
    <c:view3D>
      <c:rAngAx val="1"/>
    </c:view3D>
    <c:plotArea>
      <c:layout/>
      <c:bar3DChart>
        <c:barDir val="bar"/>
        <c:grouping val="clustered"/>
        <c:ser>
          <c:idx val="0"/>
          <c:order val="0"/>
          <c:tx>
            <c:strRef>
              <c:f>Лист1!$A$2:$B$2</c:f>
              <c:strCache>
                <c:ptCount val="1"/>
                <c:pt idx="0">
                  <c:v>словесна та мислительна швидкість</c:v>
                </c:pt>
              </c:strCache>
            </c:strRef>
          </c:tx>
          <c:dLbls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Val val="1"/>
          </c:dLbls>
          <c:cat>
            <c:strRef>
              <c:f>Лист1!$C$1:$K$1</c:f>
              <c:strCache>
                <c:ptCount val="9"/>
                <c:pt idx="0">
                  <c:v>низький</c:v>
                </c:pt>
                <c:pt idx="2">
                  <c:v>нижчий середнього</c:v>
                </c:pt>
                <c:pt idx="5">
                  <c:v>вищий середнього</c:v>
                </c:pt>
                <c:pt idx="8">
                  <c:v>високий</c:v>
                </c:pt>
              </c:strCache>
            </c:strRef>
          </c:cat>
          <c:val>
            <c:numRef>
              <c:f>Лист1!$C$2:$K$2</c:f>
              <c:numCache>
                <c:formatCode>General</c:formatCode>
                <c:ptCount val="9"/>
                <c:pt idx="0">
                  <c:v>16</c:v>
                </c:pt>
                <c:pt idx="2">
                  <c:v>33</c:v>
                </c:pt>
                <c:pt idx="5">
                  <c:v>35</c:v>
                </c:pt>
                <c:pt idx="8">
                  <c:v>16</c:v>
                </c:pt>
              </c:numCache>
            </c:numRef>
          </c:val>
        </c:ser>
        <c:ser>
          <c:idx val="1"/>
          <c:order val="1"/>
          <c:tx>
            <c:strRef>
              <c:f>Лист1!$A$3:$B$3</c:f>
              <c:strCache>
                <c:ptCount val="1"/>
                <c:pt idx="0">
                  <c:v>оригінальність</c:v>
                </c:pt>
              </c:strCache>
            </c:strRef>
          </c:tx>
          <c:dLbls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Val val="1"/>
          </c:dLbls>
          <c:cat>
            <c:strRef>
              <c:f>Лист1!$C$1:$K$1</c:f>
              <c:strCache>
                <c:ptCount val="9"/>
                <c:pt idx="0">
                  <c:v>низький</c:v>
                </c:pt>
                <c:pt idx="2">
                  <c:v>нижчий середнього</c:v>
                </c:pt>
                <c:pt idx="5">
                  <c:v>вищий середнього</c:v>
                </c:pt>
                <c:pt idx="8">
                  <c:v>високий</c:v>
                </c:pt>
              </c:strCache>
            </c:strRef>
          </c:cat>
          <c:val>
            <c:numRef>
              <c:f>Лист1!$C$3:$K$3</c:f>
              <c:numCache>
                <c:formatCode>General</c:formatCode>
                <c:ptCount val="9"/>
                <c:pt idx="0">
                  <c:v>39</c:v>
                </c:pt>
                <c:pt idx="2">
                  <c:v>33</c:v>
                </c:pt>
                <c:pt idx="5">
                  <c:v>28</c:v>
                </c:pt>
                <c:pt idx="8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Лист1!$A$4:$B$4</c:f>
              <c:strCache>
                <c:ptCount val="1"/>
                <c:pt idx="0">
                  <c:v>гнучкість</c:v>
                </c:pt>
              </c:strCache>
            </c:strRef>
          </c:tx>
          <c:dLbls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Val val="1"/>
          </c:dLbls>
          <c:cat>
            <c:strRef>
              <c:f>Лист1!$C$1:$K$1</c:f>
              <c:strCache>
                <c:ptCount val="9"/>
                <c:pt idx="0">
                  <c:v>низький</c:v>
                </c:pt>
                <c:pt idx="2">
                  <c:v>нижчий середнього</c:v>
                </c:pt>
                <c:pt idx="5">
                  <c:v>вищий середнього</c:v>
                </c:pt>
                <c:pt idx="8">
                  <c:v>високий</c:v>
                </c:pt>
              </c:strCache>
            </c:strRef>
          </c:cat>
          <c:val>
            <c:numRef>
              <c:f>Лист1!$C$4:$K$4</c:f>
              <c:numCache>
                <c:formatCode>General</c:formatCode>
                <c:ptCount val="9"/>
                <c:pt idx="0">
                  <c:v>17</c:v>
                </c:pt>
                <c:pt idx="2">
                  <c:v>26</c:v>
                </c:pt>
                <c:pt idx="5">
                  <c:v>48</c:v>
                </c:pt>
                <c:pt idx="8">
                  <c:v>9</c:v>
                </c:pt>
              </c:numCache>
            </c:numRef>
          </c:val>
        </c:ser>
        <c:ser>
          <c:idx val="3"/>
          <c:order val="3"/>
          <c:tx>
            <c:strRef>
              <c:f>Лист1!$A$5:$B$5</c:f>
              <c:strCache>
                <c:ptCount val="1"/>
                <c:pt idx="0">
                  <c:v>ретельність мислення</c:v>
                </c:pt>
              </c:strCache>
            </c:strRef>
          </c:tx>
          <c:dLbls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Val val="1"/>
          </c:dLbls>
          <c:cat>
            <c:strRef>
              <c:f>Лист1!$C$1:$K$1</c:f>
              <c:strCache>
                <c:ptCount val="9"/>
                <c:pt idx="0">
                  <c:v>низький</c:v>
                </c:pt>
                <c:pt idx="2">
                  <c:v>нижчий середнього</c:v>
                </c:pt>
                <c:pt idx="5">
                  <c:v>вищий середнього</c:v>
                </c:pt>
                <c:pt idx="8">
                  <c:v>високий</c:v>
                </c:pt>
              </c:strCache>
            </c:strRef>
          </c:cat>
          <c:val>
            <c:numRef>
              <c:f>Лист1!$C$5:$K$5</c:f>
              <c:numCache>
                <c:formatCode>General</c:formatCode>
                <c:ptCount val="9"/>
                <c:pt idx="0">
                  <c:v>26</c:v>
                </c:pt>
                <c:pt idx="2">
                  <c:v>55</c:v>
                </c:pt>
                <c:pt idx="5">
                  <c:v>13</c:v>
                </c:pt>
                <c:pt idx="8">
                  <c:v>6</c:v>
                </c:pt>
              </c:numCache>
            </c:numRef>
          </c:val>
        </c:ser>
        <c:dLbls>
          <c:showVal val="1"/>
        </c:dLbls>
        <c:shape val="cylinder"/>
        <c:axId val="63721472"/>
        <c:axId val="63723008"/>
        <c:axId val="0"/>
      </c:bar3DChart>
      <c:catAx>
        <c:axId val="63721472"/>
        <c:scaling>
          <c:orientation val="minMax"/>
        </c:scaling>
        <c:axPos val="l"/>
        <c:tickLblPos val="nextTo"/>
        <c:crossAx val="63723008"/>
        <c:crosses val="autoZero"/>
        <c:auto val="1"/>
        <c:lblAlgn val="ctr"/>
        <c:lblOffset val="100"/>
      </c:catAx>
      <c:valAx>
        <c:axId val="63723008"/>
        <c:scaling>
          <c:orientation val="minMax"/>
        </c:scaling>
        <c:axPos val="b"/>
        <c:majorGridlines/>
        <c:numFmt formatCode="General" sourceLinked="1"/>
        <c:tickLblPos val="nextTo"/>
        <c:crossAx val="63721472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sz="2000"/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5"/>
  <c:clrMapOvr bg1="dk1" tx1="lt1" bg2="dk2" tx2="lt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algn="ctr">
              <a:defRPr/>
            </a:pPr>
            <a:r>
              <a:rPr lang="ru-RU" dirty="0" err="1"/>
              <a:t>Діаграма</a:t>
            </a:r>
            <a:r>
              <a:rPr lang="ru-RU" dirty="0"/>
              <a:t>  </a:t>
            </a:r>
            <a:r>
              <a:rPr lang="ru-RU" dirty="0" err="1"/>
              <a:t>результатів</a:t>
            </a:r>
            <a:r>
              <a:rPr lang="ru-RU" dirty="0"/>
              <a:t>  </a:t>
            </a:r>
            <a:r>
              <a:rPr lang="ru-RU" dirty="0" err="1"/>
              <a:t>визначення</a:t>
            </a:r>
            <a:r>
              <a:rPr lang="ru-RU" dirty="0"/>
              <a:t> </a:t>
            </a:r>
            <a:r>
              <a:rPr lang="ru-RU" dirty="0" err="1"/>
              <a:t>показників</a:t>
            </a:r>
            <a:r>
              <a:rPr lang="ru-RU" dirty="0"/>
              <a:t> </a:t>
            </a:r>
            <a:r>
              <a:rPr lang="ru-RU" dirty="0" err="1" smtClean="0"/>
              <a:t>гнучкості</a:t>
            </a:r>
            <a:r>
              <a:rPr lang="ru-RU" dirty="0" smtClean="0"/>
              <a:t> </a:t>
            </a:r>
            <a:r>
              <a:rPr lang="ru-RU" dirty="0"/>
              <a:t>у </a:t>
            </a:r>
            <a:r>
              <a:rPr lang="ru-RU" dirty="0" err="1"/>
              <a:t>спілкуванні</a:t>
            </a:r>
            <a:r>
              <a:rPr lang="ru-RU" dirty="0"/>
              <a:t>, </a:t>
            </a:r>
            <a:r>
              <a:rPr lang="ru-RU" dirty="0" smtClean="0"/>
              <a:t>% </a:t>
            </a:r>
            <a:br>
              <a:rPr lang="ru-RU" dirty="0" smtClean="0"/>
            </a:br>
            <a:r>
              <a:rPr lang="ru-RU" dirty="0" smtClean="0"/>
              <a:t>(жовтень,2013)</a:t>
            </a:r>
            <a:endParaRPr lang="ru-RU" dirty="0"/>
          </a:p>
        </c:rich>
      </c:tx>
      <c:layout/>
    </c:title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Лист1!$A$1</c:f>
              <c:strCache>
                <c:ptCount val="1"/>
                <c:pt idx="0">
                  <c:v>низький</c:v>
                </c:pt>
              </c:strCache>
            </c:strRef>
          </c:tx>
          <c:spPr>
            <a:solidFill>
              <a:srgbClr val="4BACC6"/>
            </a:solidFill>
            <a:ln w="25400" cap="flat" cmpd="sng" algn="ctr">
              <a:solidFill>
                <a:srgbClr val="4BACC6">
                  <a:shade val="50000"/>
                </a:srgbClr>
              </a:solidFill>
              <a:prstDash val="solid"/>
            </a:ln>
            <a:effectLst/>
          </c:spPr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val>
            <c:numRef>
              <c:f>Лист1!$B$1:$E$1</c:f>
              <c:numCache>
                <c:formatCode>General</c:formatCode>
                <c:ptCount val="4"/>
                <c:pt idx="0">
                  <c:v>9</c:v>
                </c:pt>
                <c:pt idx="1">
                  <c:v>29</c:v>
                </c:pt>
                <c:pt idx="2">
                  <c:v>41</c:v>
                </c:pt>
                <c:pt idx="3">
                  <c:v>21</c:v>
                </c:pt>
              </c:numCache>
            </c:numRef>
          </c:val>
        </c:ser>
        <c:ser>
          <c:idx val="1"/>
          <c:order val="1"/>
          <c:tx>
            <c:strRef>
              <c:f>Лист1!$A$2</c:f>
              <c:strCache>
                <c:ptCount val="1"/>
                <c:pt idx="0">
                  <c:v>нижчий середнього</c:v>
                </c:pt>
              </c:strCache>
            </c:strRef>
          </c:tx>
          <c:spPr>
            <a:solidFill>
              <a:srgbClr val="C0504D"/>
            </a:solidFill>
            <a:ln w="25400" cap="flat" cmpd="sng" algn="ctr">
              <a:solidFill>
                <a:srgbClr val="C0504D">
                  <a:shade val="50000"/>
                </a:srgbClr>
              </a:solidFill>
              <a:prstDash val="solid"/>
            </a:ln>
            <a:effectLst/>
          </c:spPr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val>
            <c:numRef>
              <c:f>Лист1!$B$2:$E$2</c:f>
              <c:numCache>
                <c:formatCode>General</c:formatCode>
                <c:ptCount val="4"/>
                <c:pt idx="0">
                  <c:v>14</c:v>
                </c:pt>
                <c:pt idx="1">
                  <c:v>26</c:v>
                </c:pt>
                <c:pt idx="2">
                  <c:v>57</c:v>
                </c:pt>
                <c:pt idx="3">
                  <c:v>3</c:v>
                </c:pt>
              </c:numCache>
            </c:numRef>
          </c:val>
        </c:ser>
        <c:ser>
          <c:idx val="2"/>
          <c:order val="2"/>
          <c:tx>
            <c:strRef>
              <c:f>Лист1!$A$3</c:f>
              <c:strCache>
                <c:ptCount val="1"/>
                <c:pt idx="0">
                  <c:v>вищий середнього</c:v>
                </c:pt>
              </c:strCache>
            </c:strRef>
          </c:tx>
          <c:spPr>
            <a:solidFill>
              <a:srgbClr val="9BBB59"/>
            </a:solidFill>
            <a:ln w="25400" cap="flat" cmpd="sng" algn="ctr">
              <a:solidFill>
                <a:srgbClr val="9BBB59">
                  <a:shade val="50000"/>
                </a:srgbClr>
              </a:solidFill>
              <a:prstDash val="solid"/>
            </a:ln>
            <a:effectLst/>
          </c:spPr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val>
            <c:numRef>
              <c:f>Лист1!$B$3:$E$3</c:f>
              <c:numCache>
                <c:formatCode>General</c:formatCode>
                <c:ptCount val="4"/>
                <c:pt idx="0">
                  <c:v>6</c:v>
                </c:pt>
                <c:pt idx="1">
                  <c:v>15</c:v>
                </c:pt>
                <c:pt idx="2">
                  <c:v>62</c:v>
                </c:pt>
                <c:pt idx="3">
                  <c:v>17</c:v>
                </c:pt>
              </c:numCache>
            </c:numRef>
          </c:val>
        </c:ser>
        <c:ser>
          <c:idx val="3"/>
          <c:order val="3"/>
          <c:tx>
            <c:strRef>
              <c:f>Лист1!$A$4</c:f>
              <c:strCache>
                <c:ptCount val="1"/>
                <c:pt idx="0">
                  <c:v>високий</c:v>
                </c:pt>
              </c:strCache>
            </c:strRef>
          </c:tx>
          <c:spPr>
            <a:solidFill>
              <a:srgbClr val="F79646"/>
            </a:solidFill>
            <a:ln w="25400" cap="flat" cmpd="sng" algn="ctr">
              <a:solidFill>
                <a:srgbClr val="F79646">
                  <a:shade val="50000"/>
                </a:srgbClr>
              </a:solidFill>
              <a:prstDash val="solid"/>
            </a:ln>
            <a:effectLst/>
          </c:spPr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val>
            <c:numRef>
              <c:f>Лист1!$B$4:$E$4</c:f>
              <c:numCache>
                <c:formatCode>General</c:formatCode>
                <c:ptCount val="4"/>
                <c:pt idx="0">
                  <c:v>3</c:v>
                </c:pt>
                <c:pt idx="1">
                  <c:v>44</c:v>
                </c:pt>
                <c:pt idx="2">
                  <c:v>24</c:v>
                </c:pt>
                <c:pt idx="3">
                  <c:v>29</c:v>
                </c:pt>
              </c:numCache>
            </c:numRef>
          </c:val>
        </c:ser>
        <c:dLbls>
          <c:showVal val="1"/>
        </c:dLbls>
        <c:shape val="box"/>
        <c:axId val="64146816"/>
        <c:axId val="65213568"/>
        <c:axId val="0"/>
      </c:bar3DChart>
      <c:catAx>
        <c:axId val="64146816"/>
        <c:scaling>
          <c:orientation val="minMax"/>
        </c:scaling>
        <c:axPos val="b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65213568"/>
        <c:crosses val="autoZero"/>
        <c:auto val="1"/>
        <c:lblAlgn val="ctr"/>
        <c:lblOffset val="100"/>
      </c:catAx>
      <c:valAx>
        <c:axId val="65213568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64146816"/>
        <c:crosses val="autoZero"/>
        <c:crossBetween val="between"/>
      </c:valAx>
    </c:plotArea>
    <c:legend>
      <c:legendPos val="b"/>
      <c:layout/>
      <c:txPr>
        <a:bodyPr/>
        <a:lstStyle/>
        <a:p>
          <a:pPr>
            <a:defRPr b="1"/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4"/>
  <c:chart>
    <c:title>
      <c:tx>
        <c:rich>
          <a:bodyPr/>
          <a:lstStyle/>
          <a:p>
            <a:pPr>
              <a:defRPr/>
            </a:pPr>
            <a:r>
              <a:rPr lang="ru-RU" dirty="0" err="1"/>
              <a:t>Порівняльна</a:t>
            </a:r>
            <a:r>
              <a:rPr lang="ru-RU" dirty="0"/>
              <a:t> </a:t>
            </a:r>
            <a:r>
              <a:rPr lang="ru-RU" dirty="0" err="1"/>
              <a:t>діаграма</a:t>
            </a:r>
            <a:r>
              <a:rPr lang="ru-RU" dirty="0"/>
              <a:t>  </a:t>
            </a:r>
            <a:r>
              <a:rPr lang="ru-RU" dirty="0" err="1"/>
              <a:t>результатів</a:t>
            </a:r>
            <a:r>
              <a:rPr lang="ru-RU" dirty="0"/>
              <a:t> </a:t>
            </a:r>
            <a:r>
              <a:rPr lang="ru-RU" dirty="0" err="1" smtClean="0"/>
              <a:t>визначення</a:t>
            </a:r>
            <a:r>
              <a:rPr lang="en-US" dirty="0" smtClean="0"/>
              <a:t> </a:t>
            </a:r>
            <a:r>
              <a:rPr lang="uk-UA" dirty="0" smtClean="0"/>
              <a:t>показників</a:t>
            </a:r>
            <a:r>
              <a:rPr lang="uk-UA" baseline="0" dirty="0" smtClean="0"/>
              <a:t> гнучкості у спілкуванні </a:t>
            </a:r>
            <a:r>
              <a:rPr lang="ru-RU" dirty="0" smtClean="0"/>
              <a:t> , </a:t>
            </a:r>
            <a:r>
              <a:rPr lang="ru-RU" dirty="0"/>
              <a:t>%</a:t>
            </a:r>
          </a:p>
        </c:rich>
      </c:tx>
      <c:layout/>
    </c:title>
    <c:view3D>
      <c:rAngAx val="1"/>
    </c:view3D>
    <c:plotArea>
      <c:layout/>
      <c:bar3DChart>
        <c:barDir val="bar"/>
        <c:grouping val="clustered"/>
        <c:ser>
          <c:idx val="0"/>
          <c:order val="0"/>
          <c:tx>
            <c:strRef>
              <c:f>Лист1!$A$2:$D$2</c:f>
              <c:strCache>
                <c:ptCount val="1"/>
                <c:pt idx="0">
                  <c:v>словесна і мислительна швидкість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hade val="60000"/>
                  </a:schemeClr>
                </a:gs>
                <a:gs pos="33000">
                  <a:schemeClr val="accent6">
                    <a:tint val="86500"/>
                  </a:schemeClr>
                </a:gs>
                <a:gs pos="46750">
                  <a:schemeClr val="accent6">
                    <a:tint val="71000"/>
                    <a:satMod val="112000"/>
                  </a:schemeClr>
                </a:gs>
                <a:gs pos="53000">
                  <a:schemeClr val="accent6">
                    <a:tint val="71000"/>
                    <a:satMod val="112000"/>
                  </a:schemeClr>
                </a:gs>
                <a:gs pos="68000">
                  <a:schemeClr val="accent6">
                    <a:tint val="86000"/>
                  </a:schemeClr>
                </a:gs>
                <a:gs pos="100000">
                  <a:schemeClr val="accent6">
                    <a:shade val="60000"/>
                  </a:schemeClr>
                </a:gs>
              </a:gsLst>
              <a:lin ang="8350000" scaled="1"/>
            </a:gradFill>
            <a:ln w="9525" cap="flat" cmpd="sng" algn="ctr">
              <a:solidFill>
                <a:schemeClr val="accent6">
                  <a:shade val="48000"/>
                  <a:satMod val="110000"/>
                </a:schemeClr>
              </a:solidFill>
              <a:prstDash val="solid"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</c:spPr>
          <c:dLbls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Val val="1"/>
          </c:dLbls>
          <c:cat>
            <c:strRef>
              <c:f>Лист1!$E$1:$M$1</c:f>
              <c:strCache>
                <c:ptCount val="8"/>
                <c:pt idx="0">
                  <c:v>низький</c:v>
                </c:pt>
                <c:pt idx="2">
                  <c:v>нижчий середнього</c:v>
                </c:pt>
                <c:pt idx="4">
                  <c:v>вищий середнього</c:v>
                </c:pt>
                <c:pt idx="7">
                  <c:v>високий</c:v>
                </c:pt>
              </c:strCache>
            </c:strRef>
          </c:cat>
          <c:val>
            <c:numRef>
              <c:f>Лист1!$E$2:$M$2</c:f>
              <c:numCache>
                <c:formatCode>General</c:formatCode>
                <c:ptCount val="9"/>
                <c:pt idx="0">
                  <c:v>16</c:v>
                </c:pt>
                <c:pt idx="1">
                  <c:v>9</c:v>
                </c:pt>
                <c:pt idx="2">
                  <c:v>33</c:v>
                </c:pt>
                <c:pt idx="3">
                  <c:v>29</c:v>
                </c:pt>
                <c:pt idx="4">
                  <c:v>35</c:v>
                </c:pt>
                <c:pt idx="5">
                  <c:v>41</c:v>
                </c:pt>
                <c:pt idx="7">
                  <c:v>16</c:v>
                </c:pt>
                <c:pt idx="8">
                  <c:v>21</c:v>
                </c:pt>
              </c:numCache>
            </c:numRef>
          </c:val>
        </c:ser>
        <c:ser>
          <c:idx val="1"/>
          <c:order val="1"/>
          <c:tx>
            <c:strRef>
              <c:f>Лист1!$A$3:$D$3</c:f>
              <c:strCache>
                <c:ptCount val="1"/>
                <c:pt idx="0">
                  <c:v>оригінальність</c:v>
                </c:pt>
              </c:strCache>
            </c:strRef>
          </c:tx>
          <c:spPr>
            <a:solidFill>
              <a:schemeClr val="accent5"/>
            </a:solidFill>
            <a:ln w="25400" cap="flat" cmpd="sng" algn="ctr">
              <a:solidFill>
                <a:schemeClr val="accent5">
                  <a:shade val="50000"/>
                </a:schemeClr>
              </a:solidFill>
              <a:prstDash val="solid"/>
            </a:ln>
            <a:effectLst/>
          </c:spPr>
          <c:dLbls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Val val="1"/>
          </c:dLbls>
          <c:cat>
            <c:strRef>
              <c:f>Лист1!$E$1:$M$1</c:f>
              <c:strCache>
                <c:ptCount val="8"/>
                <c:pt idx="0">
                  <c:v>низький</c:v>
                </c:pt>
                <c:pt idx="2">
                  <c:v>нижчий середнього</c:v>
                </c:pt>
                <c:pt idx="4">
                  <c:v>вищий середнього</c:v>
                </c:pt>
                <c:pt idx="7">
                  <c:v>високий</c:v>
                </c:pt>
              </c:strCache>
            </c:strRef>
          </c:cat>
          <c:val>
            <c:numRef>
              <c:f>Лист1!$E$3:$M$3</c:f>
              <c:numCache>
                <c:formatCode>General</c:formatCode>
                <c:ptCount val="9"/>
                <c:pt idx="0">
                  <c:v>39</c:v>
                </c:pt>
                <c:pt idx="1">
                  <c:v>14</c:v>
                </c:pt>
                <c:pt idx="2">
                  <c:v>33</c:v>
                </c:pt>
                <c:pt idx="3">
                  <c:v>26</c:v>
                </c:pt>
                <c:pt idx="4">
                  <c:v>28</c:v>
                </c:pt>
                <c:pt idx="5">
                  <c:v>57</c:v>
                </c:pt>
                <c:pt idx="7">
                  <c:v>0</c:v>
                </c:pt>
                <c:pt idx="8">
                  <c:v>3</c:v>
                </c:pt>
              </c:numCache>
            </c:numRef>
          </c:val>
        </c:ser>
        <c:ser>
          <c:idx val="2"/>
          <c:order val="2"/>
          <c:tx>
            <c:strRef>
              <c:f>Лист1!$A$4:$D$4</c:f>
              <c:strCache>
                <c:ptCount val="1"/>
                <c:pt idx="0">
                  <c:v>гнучкість</c:v>
                </c:pt>
              </c:strCache>
            </c:strRef>
          </c:tx>
          <c:spPr>
            <a:solidFill>
              <a:schemeClr val="accent2"/>
            </a:solidFill>
            <a:ln w="25400" cap="flat" cmpd="sng" algn="ctr">
              <a:solidFill>
                <a:schemeClr val="accent2">
                  <a:shade val="50000"/>
                </a:schemeClr>
              </a:solidFill>
              <a:prstDash val="solid"/>
            </a:ln>
            <a:effectLst/>
          </c:spPr>
          <c:dLbls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Val val="1"/>
          </c:dLbls>
          <c:cat>
            <c:strRef>
              <c:f>Лист1!$E$1:$M$1</c:f>
              <c:strCache>
                <c:ptCount val="8"/>
                <c:pt idx="0">
                  <c:v>низький</c:v>
                </c:pt>
                <c:pt idx="2">
                  <c:v>нижчий середнього</c:v>
                </c:pt>
                <c:pt idx="4">
                  <c:v>вищий середнього</c:v>
                </c:pt>
                <c:pt idx="7">
                  <c:v>високий</c:v>
                </c:pt>
              </c:strCache>
            </c:strRef>
          </c:cat>
          <c:val>
            <c:numRef>
              <c:f>Лист1!$E$4:$M$4</c:f>
              <c:numCache>
                <c:formatCode>General</c:formatCode>
                <c:ptCount val="9"/>
                <c:pt idx="0">
                  <c:v>17</c:v>
                </c:pt>
                <c:pt idx="1">
                  <c:v>6</c:v>
                </c:pt>
                <c:pt idx="2">
                  <c:v>26</c:v>
                </c:pt>
                <c:pt idx="3">
                  <c:v>15</c:v>
                </c:pt>
                <c:pt idx="4">
                  <c:v>48</c:v>
                </c:pt>
                <c:pt idx="5">
                  <c:v>62</c:v>
                </c:pt>
                <c:pt idx="7">
                  <c:v>9</c:v>
                </c:pt>
                <c:pt idx="8">
                  <c:v>17</c:v>
                </c:pt>
              </c:numCache>
            </c:numRef>
          </c:val>
        </c:ser>
        <c:ser>
          <c:idx val="3"/>
          <c:order val="3"/>
          <c:tx>
            <c:strRef>
              <c:f>Лист1!$A$5:$D$5</c:f>
              <c:strCache>
                <c:ptCount val="1"/>
                <c:pt idx="0">
                  <c:v>ретельність мислення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hade val="60000"/>
                  </a:schemeClr>
                </a:gs>
                <a:gs pos="33000">
                  <a:schemeClr val="accent4">
                    <a:tint val="86500"/>
                  </a:schemeClr>
                </a:gs>
                <a:gs pos="46750">
                  <a:schemeClr val="accent4">
                    <a:tint val="71000"/>
                    <a:satMod val="112000"/>
                  </a:schemeClr>
                </a:gs>
                <a:gs pos="53000">
                  <a:schemeClr val="accent4">
                    <a:tint val="71000"/>
                    <a:satMod val="112000"/>
                  </a:schemeClr>
                </a:gs>
                <a:gs pos="68000">
                  <a:schemeClr val="accent4">
                    <a:tint val="86000"/>
                  </a:schemeClr>
                </a:gs>
                <a:gs pos="100000">
                  <a:schemeClr val="accent4">
                    <a:shade val="60000"/>
                  </a:schemeClr>
                </a:gs>
              </a:gsLst>
              <a:lin ang="8350000" scaled="1"/>
            </a:gradFill>
            <a:ln w="9525" cap="flat" cmpd="sng" algn="ctr">
              <a:solidFill>
                <a:schemeClr val="accent4">
                  <a:shade val="48000"/>
                  <a:satMod val="110000"/>
                </a:schemeClr>
              </a:solidFill>
              <a:prstDash val="solid"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</c:spPr>
          <c:dLbls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Val val="1"/>
          </c:dLbls>
          <c:cat>
            <c:strRef>
              <c:f>Лист1!$E$1:$M$1</c:f>
              <c:strCache>
                <c:ptCount val="8"/>
                <c:pt idx="0">
                  <c:v>низький</c:v>
                </c:pt>
                <c:pt idx="2">
                  <c:v>нижчий середнього</c:v>
                </c:pt>
                <c:pt idx="4">
                  <c:v>вищий середнього</c:v>
                </c:pt>
                <c:pt idx="7">
                  <c:v>високий</c:v>
                </c:pt>
              </c:strCache>
            </c:strRef>
          </c:cat>
          <c:val>
            <c:numRef>
              <c:f>Лист1!$E$5:$M$5</c:f>
              <c:numCache>
                <c:formatCode>General</c:formatCode>
                <c:ptCount val="9"/>
                <c:pt idx="0">
                  <c:v>26</c:v>
                </c:pt>
                <c:pt idx="1">
                  <c:v>3</c:v>
                </c:pt>
                <c:pt idx="2">
                  <c:v>55</c:v>
                </c:pt>
                <c:pt idx="3">
                  <c:v>44</c:v>
                </c:pt>
                <c:pt idx="4">
                  <c:v>13</c:v>
                </c:pt>
                <c:pt idx="5">
                  <c:v>24</c:v>
                </c:pt>
                <c:pt idx="7">
                  <c:v>6</c:v>
                </c:pt>
                <c:pt idx="8">
                  <c:v>29</c:v>
                </c:pt>
              </c:numCache>
            </c:numRef>
          </c:val>
        </c:ser>
        <c:dLbls>
          <c:showVal val="1"/>
        </c:dLbls>
        <c:shape val="cylinder"/>
        <c:axId val="65241856"/>
        <c:axId val="65243392"/>
        <c:axId val="0"/>
      </c:bar3DChart>
      <c:catAx>
        <c:axId val="65241856"/>
        <c:scaling>
          <c:orientation val="minMax"/>
        </c:scaling>
        <c:axPos val="l"/>
        <c:tickLblPos val="nextTo"/>
        <c:crossAx val="65243392"/>
        <c:crosses val="autoZero"/>
        <c:auto val="1"/>
        <c:lblAlgn val="ctr"/>
        <c:lblOffset val="100"/>
      </c:catAx>
      <c:valAx>
        <c:axId val="65243392"/>
        <c:scaling>
          <c:orientation val="minMax"/>
        </c:scaling>
        <c:axPos val="b"/>
        <c:majorGridlines/>
        <c:numFmt formatCode="General" sourceLinked="1"/>
        <c:tickLblPos val="nextTo"/>
        <c:crossAx val="65241856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sz="2000"/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B3FB8B-FC24-4917-9BED-1AC9D6384660}" type="datetimeFigureOut">
              <a:rPr lang="ru-RU" smtClean="0"/>
              <a:pPr/>
              <a:t>14.01.2014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7A8CC3-3D77-4BD1-8516-23B494DB97C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7A8CC3-3D77-4BD1-8516-23B494DB97C8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CE98BA-1E4B-4825-9CAA-B196A8BDA8F9}" type="datetimeFigureOut">
              <a:rPr lang="ru-RU"/>
              <a:pPr>
                <a:defRPr/>
              </a:pPr>
              <a:t>14.01.2014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E7DC8C-83B3-4B7E-AFDE-85DA04B6B0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595BFC-2C9E-4B9E-9295-F37F487302D8}" type="datetimeFigureOut">
              <a:rPr lang="ru-RU"/>
              <a:pPr>
                <a:defRPr/>
              </a:pPr>
              <a:t>14.01.2014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421901-8EC0-4687-8636-C97B398D0E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D1D480-8C43-48DF-9F68-CFD326873368}" type="datetimeFigureOut">
              <a:rPr lang="ru-RU"/>
              <a:pPr>
                <a:defRPr/>
              </a:pPr>
              <a:t>14.01.2014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0CB433-1C18-4148-9EF1-047F49B345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52FEA9-0FC3-4202-B537-B4FF9008AE9C}" type="datetimeFigureOut">
              <a:rPr lang="ru-RU"/>
              <a:pPr>
                <a:defRPr/>
              </a:pPr>
              <a:t>14.01.2014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7657B4-492A-4C0D-B22C-8B1A573CEF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62BE3F-0838-464C-8248-45684B1F169F}" type="datetimeFigureOut">
              <a:rPr lang="ru-RU"/>
              <a:pPr>
                <a:defRPr/>
              </a:pPr>
              <a:t>14.01.2014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5F93ED-24BB-4023-84B2-06FFA765A3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DE7381-E3FC-4CB9-A489-41F6B9A8272F}" type="datetimeFigureOut">
              <a:rPr lang="ru-RU"/>
              <a:pPr>
                <a:defRPr/>
              </a:pPr>
              <a:t>14.01.2014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3771A1-8EE4-427D-9350-CE70D592B2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65E4A1-7867-4E3A-8C9F-0EC38BF52133}" type="datetimeFigureOut">
              <a:rPr lang="ru-RU"/>
              <a:pPr>
                <a:defRPr/>
              </a:pPr>
              <a:t>14.01.2014</a:t>
            </a:fld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B63DFB-B7C6-422C-81C9-22AE95F38A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037C53-972D-4736-A447-D9B7F9B86A52}" type="datetimeFigureOut">
              <a:rPr lang="ru-RU"/>
              <a:pPr>
                <a:defRPr/>
              </a:pPr>
              <a:t>14.01.2014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9B12C6-552F-4757-BFDC-6098D77649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285371-AED2-429E-B867-7BA7DE61E21A}" type="datetimeFigureOut">
              <a:rPr lang="ru-RU"/>
              <a:pPr>
                <a:defRPr/>
              </a:pPr>
              <a:t>14.01.2014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DAFF7F-8A27-45CA-849A-EB868822D5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7032A2-13E1-486B-AADC-0F9DFB454123}" type="datetimeFigureOut">
              <a:rPr lang="ru-RU"/>
              <a:pPr>
                <a:defRPr/>
              </a:pPr>
              <a:t>14.01.2014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4D3624-9A09-4565-BBCC-628153F90B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D10BA8-8091-49FE-BB57-436266C9D36B}" type="datetimeFigureOut">
              <a:rPr lang="ru-RU"/>
              <a:pPr>
                <a:defRPr/>
              </a:pPr>
              <a:t>14.01.2014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1FEF9D-400D-4460-A08F-C254321727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27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D3FFD46-4EC5-45AD-9375-E8DFD770E1D7}" type="datetimeFigureOut">
              <a:rPr lang="ru-RU"/>
              <a:pPr>
                <a:defRPr/>
              </a:pPr>
              <a:t>14.01.2014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696B345-3399-4808-98D9-729701C420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9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 descr="D:\documents\картинки\фони\фони нові\Рис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413" y="-171450"/>
            <a:ext cx="9577388" cy="731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D:\documents\картинки\фони\фони нові\0035136_www.nevseoboi.com.u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52536" y="-243408"/>
            <a:ext cx="9742611" cy="741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-252536" y="764704"/>
            <a:ext cx="9577064" cy="1584176"/>
          </a:xfrm>
          <a:prstGeom prst="rect">
            <a:avLst/>
          </a:prstGeom>
        </p:spPr>
        <p:txBody>
          <a:bodyPr lIns="45720" tIns="0" rIns="45720" bIns="0" anchor="b"/>
          <a:lstStyle>
            <a:lvl1pPr algn="ctr" rtl="0" eaLnBrk="1" latinLnBrk="0" hangingPunct="1">
              <a:spcBef>
                <a:spcPct val="0"/>
              </a:spcBef>
              <a:buNone/>
              <a:defRPr kumimoji="0" sz="4800" b="1" kern="1200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uk-UA" sz="3600" b="0" i="1" cap="none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Психологічний аналіз лідерської обдарованості вихованців центру лідерських та молодіжних ініціатив</a:t>
            </a:r>
            <a:endParaRPr lang="ru-RU" sz="3600" b="0" i="1" cap="none" dirty="0">
              <a:ln w="18415" cmpd="sng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  <a:cs typeface="Times New Roman" pitchFamily="18" charset="0"/>
            </a:endParaRPr>
          </a:p>
        </p:txBody>
      </p:sp>
      <p:pic>
        <p:nvPicPr>
          <p:cNvPr id="7" name="Picture 3" descr="C:\Users\Iryna Marach\Desktop\ЛІДЕРИ\lider 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483768" y="2780928"/>
            <a:ext cx="4264896" cy="3816424"/>
          </a:xfrm>
          <a:prstGeom prst="ellipse">
            <a:avLst/>
          </a:prstGeom>
          <a:ln w="63500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12291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uk-UA" smtClean="0"/>
          </a:p>
        </p:txBody>
      </p:sp>
      <p:pic>
        <p:nvPicPr>
          <p:cNvPr id="12292" name="Picture 2" descr="D:\documents\картинки\фони\фони нові\0035136_www.nevseoboi.com.u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950" y="-100013"/>
            <a:ext cx="9331325" cy="712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3" name="AutoShape 16"/>
          <p:cNvSpPr>
            <a:spLocks noChangeArrowheads="1"/>
          </p:cNvSpPr>
          <p:nvPr/>
        </p:nvSpPr>
        <p:spPr bwMode="auto">
          <a:xfrm>
            <a:off x="2428875" y="428625"/>
            <a:ext cx="4286250" cy="728663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12700">
            <a:solidFill>
              <a:srgbClr val="4F81BD"/>
            </a:solidFill>
            <a:round/>
            <a:headEnd/>
            <a:tailEnd/>
          </a:ln>
          <a:effectLst>
            <a:outerShdw dist="28398" dir="3806097" algn="ctr" rotWithShape="0">
              <a:srgbClr val="243F60"/>
            </a:outerShdw>
          </a:effectLst>
        </p:spPr>
        <p:txBody>
          <a:bodyPr/>
          <a:lstStyle/>
          <a:p>
            <a:pPr algn="ctr">
              <a:defRPr/>
            </a:pPr>
            <a:r>
              <a:rPr lang="uk-UA" sz="3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Теорії лідерства</a:t>
            </a:r>
            <a:endParaRPr lang="uk-UA" sz="36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6" name="AutoShape 11"/>
          <p:cNvSpPr>
            <a:spLocks noChangeArrowheads="1"/>
          </p:cNvSpPr>
          <p:nvPr/>
        </p:nvSpPr>
        <p:spPr bwMode="auto">
          <a:xfrm>
            <a:off x="857250" y="2466975"/>
            <a:ext cx="3067050" cy="12668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uk-UA" sz="1400">
                <a:solidFill>
                  <a:srgbClr val="000000"/>
                </a:solidFill>
                <a:latin typeface="Book Antiqua" pitchFamily="18" charset="0"/>
                <a:cs typeface="Times New Roman" pitchFamily="18" charset="0"/>
              </a:rPr>
              <a:t>Лідером може бути людина, яка володіє певним чином визначеною системою необхідних рис чи характеристик</a:t>
            </a:r>
            <a:endParaRPr lang="uk-UA" sz="140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7" name="AutoShape 10"/>
          <p:cNvSpPr>
            <a:spLocks noChangeArrowheads="1"/>
          </p:cNvSpPr>
          <p:nvPr/>
        </p:nvSpPr>
        <p:spPr bwMode="auto">
          <a:xfrm>
            <a:off x="5786438" y="2571750"/>
            <a:ext cx="2746375" cy="116205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uk-UA" sz="1600">
                <a:solidFill>
                  <a:srgbClr val="000000"/>
                </a:solidFill>
                <a:latin typeface="Book Antiqua" pitchFamily="18" charset="0"/>
                <a:cs typeface="Times New Roman" pitchFamily="18" charset="0"/>
              </a:rPr>
              <a:t>Утверджує думку про те, що в основному лідерство - це продукт конкретної ситуації</a:t>
            </a:r>
            <a:endParaRPr lang="uk-UA" sz="160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>
            <a:off x="1000125" y="5072063"/>
            <a:ext cx="2543175" cy="12795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uk-UA" sz="1200">
                <a:solidFill>
                  <a:srgbClr val="000000"/>
                </a:solidFill>
                <a:latin typeface="Book Antiqua" pitchFamily="18" charset="0"/>
                <a:cs typeface="Times New Roman" pitchFamily="18" charset="0"/>
              </a:rPr>
              <a:t>Лідерство розглядається як процес організації міжособистісних відносин в групі, а лідер - як суб'єкт управління цим процесом</a:t>
            </a:r>
            <a:endParaRPr lang="uk-UA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9" name="AutoShape 3"/>
          <p:cNvSpPr>
            <a:spLocks noChangeShapeType="1"/>
          </p:cNvSpPr>
          <p:nvPr/>
        </p:nvSpPr>
        <p:spPr bwMode="auto">
          <a:xfrm>
            <a:off x="3786188" y="4357688"/>
            <a:ext cx="2066925" cy="0"/>
          </a:xfrm>
          <a:prstGeom prst="straightConnector1">
            <a:avLst/>
          </a:prstGeom>
          <a:ln>
            <a:headEnd/>
            <a:tailEnd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AutoShape 14"/>
          <p:cNvSpPr>
            <a:spLocks noChangeArrowheads="1"/>
          </p:cNvSpPr>
          <p:nvPr/>
        </p:nvSpPr>
        <p:spPr bwMode="auto">
          <a:xfrm>
            <a:off x="857224" y="1571612"/>
            <a:ext cx="2857520" cy="71438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uk-UA" sz="2000" b="1">
                <a:solidFill>
                  <a:schemeClr val="bg1"/>
                </a:solidFill>
                <a:cs typeface="Times New Roman" pitchFamily="18" charset="0"/>
              </a:rPr>
              <a:t>Теорія лідерських рис</a:t>
            </a:r>
            <a:endParaRPr lang="uk-UA" sz="2000">
              <a:solidFill>
                <a:schemeClr val="bg1"/>
              </a:solidFill>
            </a:endParaRPr>
          </a:p>
        </p:txBody>
      </p:sp>
      <p:sp>
        <p:nvSpPr>
          <p:cNvPr id="11" name="AutoShape 2"/>
          <p:cNvSpPr>
            <a:spLocks noChangeArrowheads="1"/>
          </p:cNvSpPr>
          <p:nvPr/>
        </p:nvSpPr>
        <p:spPr bwMode="auto">
          <a:xfrm>
            <a:off x="928662" y="4071942"/>
            <a:ext cx="2857520" cy="71438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uk-UA" sz="2000" b="1">
                <a:solidFill>
                  <a:schemeClr val="bg1"/>
                </a:solidFill>
                <a:cs typeface="Times New Roman" pitchFamily="18" charset="0"/>
              </a:rPr>
              <a:t>Синтетична  теорія </a:t>
            </a:r>
            <a:endParaRPr lang="uk-UA" sz="2000">
              <a:solidFill>
                <a:schemeClr val="bg1"/>
              </a:solidFill>
            </a:endParaRPr>
          </a:p>
        </p:txBody>
      </p:sp>
      <p:sp>
        <p:nvSpPr>
          <p:cNvPr id="12" name="AutoShape 1"/>
          <p:cNvSpPr>
            <a:spLocks noChangeArrowheads="1"/>
          </p:cNvSpPr>
          <p:nvPr/>
        </p:nvSpPr>
        <p:spPr bwMode="auto">
          <a:xfrm>
            <a:off x="5786446" y="4071942"/>
            <a:ext cx="2745994" cy="71438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uk-UA" sz="1400">
                <a:solidFill>
                  <a:schemeClr val="tx1"/>
                </a:solidFill>
                <a:latin typeface="Bookman Old Style" pitchFamily="18" charset="0"/>
                <a:cs typeface="Times New Roman" pitchFamily="18" charset="0"/>
              </a:rPr>
              <a:t> </a:t>
            </a:r>
            <a:r>
              <a:rPr lang="uk-UA" b="1">
                <a:solidFill>
                  <a:schemeClr val="bg1"/>
                </a:solidFill>
                <a:cs typeface="Times New Roman" pitchFamily="18" charset="0"/>
              </a:rPr>
              <a:t>Трансформаційна</a:t>
            </a:r>
            <a:endParaRPr lang="uk-UA">
              <a:solidFill>
                <a:schemeClr val="bg1"/>
              </a:solidFill>
            </a:endParaRPr>
          </a:p>
          <a:p>
            <a:pPr algn="ctr" eaLnBrk="0" hangingPunct="0">
              <a:defRPr/>
            </a:pPr>
            <a:r>
              <a:rPr lang="uk-UA" b="1">
                <a:solidFill>
                  <a:schemeClr val="bg1"/>
                </a:solidFill>
                <a:cs typeface="Times New Roman" pitchFamily="18" charset="0"/>
              </a:rPr>
              <a:t>теорія </a:t>
            </a:r>
            <a:endParaRPr lang="uk-UA">
              <a:solidFill>
                <a:schemeClr val="bg1"/>
              </a:solidFill>
            </a:endParaRPr>
          </a:p>
        </p:txBody>
      </p:sp>
      <p:sp>
        <p:nvSpPr>
          <p:cNvPr id="13" name="AutoShape 13"/>
          <p:cNvSpPr>
            <a:spLocks noChangeArrowheads="1"/>
          </p:cNvSpPr>
          <p:nvPr/>
        </p:nvSpPr>
        <p:spPr bwMode="auto">
          <a:xfrm>
            <a:off x="5643570" y="1571612"/>
            <a:ext cx="2690815" cy="71438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uk-UA" b="1">
                <a:solidFill>
                  <a:schemeClr val="bg1"/>
                </a:solidFill>
                <a:cs typeface="Times New Roman" pitchFamily="18" charset="0"/>
              </a:rPr>
              <a:t>Ситуаційна теорія </a:t>
            </a:r>
            <a:endParaRPr lang="uk-UA">
              <a:solidFill>
                <a:schemeClr val="bg1"/>
              </a:solidFill>
            </a:endParaRPr>
          </a:p>
        </p:txBody>
      </p:sp>
      <p:sp>
        <p:nvSpPr>
          <p:cNvPr id="14" name="AutoShape 15"/>
          <p:cNvSpPr>
            <a:spLocks noChangeShapeType="1"/>
          </p:cNvSpPr>
          <p:nvPr/>
        </p:nvSpPr>
        <p:spPr bwMode="auto">
          <a:xfrm>
            <a:off x="4714875" y="1214438"/>
            <a:ext cx="46038" cy="3143250"/>
          </a:xfrm>
          <a:prstGeom prst="straightConnector1">
            <a:avLst/>
          </a:prstGeom>
          <a:ln>
            <a:headEnd/>
            <a:tailEnd type="triangl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15" name="Прямая соединительная линия 24"/>
          <p:cNvCxnSpPr>
            <a:stCxn id="0" idx="3"/>
            <a:endCxn id="0" idx="1"/>
          </p:cNvCxnSpPr>
          <p:nvPr/>
        </p:nvCxnSpPr>
        <p:spPr>
          <a:xfrm>
            <a:off x="3714750" y="1928813"/>
            <a:ext cx="1928813" cy="1587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6" name="AutoShape 10"/>
          <p:cNvSpPr>
            <a:spLocks noChangeArrowheads="1"/>
          </p:cNvSpPr>
          <p:nvPr/>
        </p:nvSpPr>
        <p:spPr bwMode="auto">
          <a:xfrm>
            <a:off x="5692775" y="4895850"/>
            <a:ext cx="2840038" cy="11255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uk-UA" dirty="0">
                <a:solidFill>
                  <a:srgbClr val="000000"/>
                </a:solidFill>
                <a:latin typeface="Book Antiqua" pitchFamily="18" charset="0"/>
                <a:cs typeface="Times New Roman" pitchFamily="18" charset="0"/>
              </a:rPr>
              <a:t>Акцентується увага на взаємовідносинах лідера і послідовників</a:t>
            </a:r>
            <a:endParaRPr lang="uk-UA" dirty="0">
              <a:solidFill>
                <a:schemeClr val="tx1"/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13315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uk-UA" smtClean="0"/>
          </a:p>
        </p:txBody>
      </p:sp>
      <p:pic>
        <p:nvPicPr>
          <p:cNvPr id="13316" name="Picture 2" descr="D:\documents\картинки\фони\фони нові\0035136_www.nevseoboi.com.u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950" y="-100013"/>
            <a:ext cx="9331325" cy="712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779912" y="274638"/>
            <a:ext cx="5184576" cy="6466730"/>
          </a:xfrm>
          <a:prstGeom prst="rect">
            <a:avLst/>
          </a:prstGeom>
        </p:spPr>
        <p:txBody>
          <a:bodyPr anchor="ctr">
            <a:normAutofit fontScale="97500"/>
            <a:scene3d>
              <a:camera prst="orthographicFront"/>
              <a:lightRig rig="soft" dir="t">
                <a:rot lat="0" lon="0" rev="16800000"/>
              </a:lightRig>
            </a:scene3d>
            <a:sp3d prstMaterial="softEdge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uk-UA" sz="6200" i="1" dirty="0" smtClean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Georgia" pitchFamily="18" charset="0"/>
              </a:rPr>
              <a:t>Лідер</a:t>
            </a:r>
            <a:r>
              <a:rPr lang="uk-UA" sz="6200" i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uk-UA" sz="4500" i="1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– </a:t>
            </a:r>
          </a:p>
          <a:p>
            <a:pPr fontAlgn="auto">
              <a:spcAft>
                <a:spcPts val="0"/>
              </a:spcAft>
              <a:defRPr/>
            </a:pPr>
            <a:r>
              <a:rPr lang="uk-UA" sz="3300" b="0" i="1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це авторитетна особистість,  </a:t>
            </a:r>
          </a:p>
          <a:p>
            <a:pPr fontAlgn="auto">
              <a:spcAft>
                <a:spcPts val="0"/>
              </a:spcAft>
              <a:defRPr/>
            </a:pPr>
            <a:r>
              <a:rPr lang="uk-UA" sz="3300" b="0" i="1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яка реально відіграє домінуючу роль </a:t>
            </a:r>
          </a:p>
          <a:p>
            <a:pPr fontAlgn="auto">
              <a:spcAft>
                <a:spcPts val="0"/>
              </a:spcAft>
              <a:defRPr/>
            </a:pPr>
            <a:r>
              <a:rPr lang="uk-UA" sz="3300" b="0" i="1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в організації </a:t>
            </a:r>
          </a:p>
          <a:p>
            <a:pPr fontAlgn="auto">
              <a:spcAft>
                <a:spcPts val="0"/>
              </a:spcAft>
              <a:defRPr/>
            </a:pPr>
            <a:r>
              <a:rPr lang="uk-UA" sz="3300" b="0" i="1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спільної діяльності </a:t>
            </a:r>
          </a:p>
          <a:p>
            <a:pPr fontAlgn="auto">
              <a:spcAft>
                <a:spcPts val="0"/>
              </a:spcAft>
              <a:defRPr/>
            </a:pPr>
            <a:r>
              <a:rPr lang="uk-UA" sz="3300" b="0" i="1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та регулюванні взаємин</a:t>
            </a:r>
          </a:p>
          <a:p>
            <a:pPr fontAlgn="auto">
              <a:spcAft>
                <a:spcPts val="0"/>
              </a:spcAft>
              <a:defRPr/>
            </a:pPr>
            <a:r>
              <a:rPr lang="uk-UA" sz="3300" b="0" i="1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 у групі.</a:t>
            </a:r>
            <a:r>
              <a:rPr lang="ru-RU" sz="3300" b="0" i="1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/>
            </a:r>
            <a:br>
              <a:rPr lang="ru-RU" sz="3300" b="0" i="1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</a:br>
            <a:endParaRPr lang="ru-RU" sz="3300" b="0" i="1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12290" name="Picture 2" descr="C:\Users\Iryna Marach\Desktop\ЛІДЕРИ\clipart_of_25029_smjpg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23528" y="1398921"/>
            <a:ext cx="3456384" cy="40324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14339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uk-UA" smtClean="0"/>
          </a:p>
        </p:txBody>
      </p:sp>
      <p:pic>
        <p:nvPicPr>
          <p:cNvPr id="14340" name="Picture 2" descr="D:\documents\картинки\фони\фони нові\0035136_www.nevseoboi.com.u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7325" y="0"/>
            <a:ext cx="9331325" cy="712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4"/>
          <p:cNvSpPr txBox="1">
            <a:spLocks/>
          </p:cNvSpPr>
          <p:nvPr/>
        </p:nvSpPr>
        <p:spPr>
          <a:xfrm>
            <a:off x="0" y="332656"/>
            <a:ext cx="8964488" cy="936104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uk-UA" sz="5400" i="1" dirty="0" smtClean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Georgia" pitchFamily="18" charset="0"/>
              </a:rPr>
              <a:t>Класифікація лідера</a:t>
            </a:r>
            <a:endParaRPr lang="ru-RU" sz="5400" i="1" dirty="0">
              <a:ln w="17780" cmpd="sng">
                <a:solidFill>
                  <a:schemeClr val="bg1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6" name="AutoShape 2"/>
          <p:cNvSpPr>
            <a:spLocks noChangeArrowheads="1"/>
          </p:cNvSpPr>
          <p:nvPr/>
        </p:nvSpPr>
        <p:spPr bwMode="auto">
          <a:xfrm>
            <a:off x="500034" y="1428736"/>
            <a:ext cx="8429684" cy="500066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ru-RU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7" name="AutoShape 3"/>
          <p:cNvSpPr>
            <a:spLocks noChangeArrowheads="1"/>
          </p:cNvSpPr>
          <p:nvPr/>
        </p:nvSpPr>
        <p:spPr bwMode="auto">
          <a:xfrm>
            <a:off x="3786188" y="1571625"/>
            <a:ext cx="2214562" cy="73342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>
              <a:spcAft>
                <a:spcPts val="1000"/>
              </a:spcAft>
              <a:defRPr/>
            </a:pPr>
            <a:r>
              <a:rPr lang="uk-UA" sz="3600" b="1" dirty="0">
                <a:solidFill>
                  <a:schemeClr val="tx1"/>
                </a:solidFill>
                <a:latin typeface="Book Antiqua" pitchFamily="18" charset="0"/>
              </a:rPr>
              <a:t>Лідер</a:t>
            </a:r>
            <a:endParaRPr lang="ru-RU" sz="3600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8" name="AutoShape 4"/>
          <p:cNvSpPr>
            <a:spLocks noChangeArrowheads="1"/>
          </p:cNvSpPr>
          <p:nvPr/>
        </p:nvSpPr>
        <p:spPr bwMode="auto">
          <a:xfrm>
            <a:off x="5786438" y="2571750"/>
            <a:ext cx="2281237" cy="5715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>
              <a:spcAft>
                <a:spcPts val="1000"/>
              </a:spcAft>
              <a:defRPr/>
            </a:pPr>
            <a:r>
              <a:rPr lang="uk-UA" sz="1400" b="1" dirty="0">
                <a:solidFill>
                  <a:schemeClr val="bg1"/>
                </a:solidFill>
                <a:latin typeface="Book Antiqua" pitchFamily="18" charset="0"/>
              </a:rPr>
              <a:t>За характером діяльності</a:t>
            </a:r>
            <a:endParaRPr lang="ru-RU" sz="1400" dirty="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9" name="AutoShape 5"/>
          <p:cNvSpPr>
            <a:spLocks noChangeArrowheads="1"/>
          </p:cNvSpPr>
          <p:nvPr/>
        </p:nvSpPr>
        <p:spPr bwMode="auto">
          <a:xfrm>
            <a:off x="1214438" y="2500313"/>
            <a:ext cx="2428875" cy="509587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>
              <a:spcAft>
                <a:spcPts val="1000"/>
              </a:spcAft>
              <a:defRPr/>
            </a:pPr>
            <a:r>
              <a:rPr lang="uk-UA" sz="1400" b="1" dirty="0">
                <a:solidFill>
                  <a:schemeClr val="bg1"/>
                </a:solidFill>
                <a:latin typeface="Book Antiqua" pitchFamily="18" charset="0"/>
              </a:rPr>
              <a:t>За змістом діяльності</a:t>
            </a:r>
            <a:endParaRPr lang="ru-RU" sz="1400" dirty="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14348" name="AutoShape 6"/>
          <p:cNvSpPr>
            <a:spLocks noChangeArrowheads="1"/>
          </p:cNvSpPr>
          <p:nvPr/>
        </p:nvSpPr>
        <p:spPr bwMode="auto">
          <a:xfrm>
            <a:off x="5357813" y="3357563"/>
            <a:ext cx="1190625" cy="419100"/>
          </a:xfrm>
          <a:prstGeom prst="roundRect">
            <a:avLst>
              <a:gd name="adj" fmla="val 16667"/>
            </a:avLst>
          </a:prstGeom>
          <a:solidFill>
            <a:srgbClr val="8064A2"/>
          </a:solidFill>
          <a:ln w="38100">
            <a:solidFill>
              <a:srgbClr val="F2F2F2"/>
            </a:solidFill>
            <a:round/>
            <a:headEnd/>
            <a:tailEnd/>
          </a:ln>
          <a:effectLst>
            <a:outerShdw dist="28398" dir="3806097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ctr">
              <a:spcAft>
                <a:spcPts val="1000"/>
              </a:spcAft>
              <a:defRPr/>
            </a:pPr>
            <a:r>
              <a:rPr lang="uk-UA" sz="1100">
                <a:latin typeface="Times New Roman" pitchFamily="18" charset="0"/>
              </a:rPr>
              <a:t>Постійні</a:t>
            </a:r>
            <a:endParaRPr lang="ru-RU">
              <a:latin typeface="Arial" charset="0"/>
            </a:endParaRPr>
          </a:p>
        </p:txBody>
      </p:sp>
      <p:sp>
        <p:nvSpPr>
          <p:cNvPr id="14349" name="AutoShape 7"/>
          <p:cNvSpPr>
            <a:spLocks noChangeArrowheads="1"/>
          </p:cNvSpPr>
          <p:nvPr/>
        </p:nvSpPr>
        <p:spPr bwMode="auto">
          <a:xfrm>
            <a:off x="7072313" y="3357563"/>
            <a:ext cx="1162050" cy="419100"/>
          </a:xfrm>
          <a:prstGeom prst="roundRect">
            <a:avLst>
              <a:gd name="adj" fmla="val 16667"/>
            </a:avLst>
          </a:prstGeom>
          <a:solidFill>
            <a:srgbClr val="8064A2"/>
          </a:solidFill>
          <a:ln w="38100">
            <a:solidFill>
              <a:srgbClr val="F2F2F2"/>
            </a:solidFill>
            <a:round/>
            <a:headEnd/>
            <a:tailEnd/>
          </a:ln>
          <a:effectLst>
            <a:outerShdw dist="28398" dir="3806097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ctr">
              <a:spcAft>
                <a:spcPts val="1000"/>
              </a:spcAft>
              <a:defRPr/>
            </a:pPr>
            <a:r>
              <a:rPr lang="uk-UA" sz="1100">
                <a:latin typeface="Times New Roman" pitchFamily="18" charset="0"/>
              </a:rPr>
              <a:t>Ситуативні</a:t>
            </a:r>
            <a:endParaRPr lang="ru-RU">
              <a:latin typeface="Arial" charset="0"/>
            </a:endParaRPr>
          </a:p>
        </p:txBody>
      </p:sp>
      <p:sp>
        <p:nvSpPr>
          <p:cNvPr id="14350" name="AutoShape 8"/>
          <p:cNvSpPr>
            <a:spLocks noChangeArrowheads="1"/>
          </p:cNvSpPr>
          <p:nvPr/>
        </p:nvSpPr>
        <p:spPr bwMode="auto">
          <a:xfrm>
            <a:off x="1143000" y="3214688"/>
            <a:ext cx="1152525" cy="466725"/>
          </a:xfrm>
          <a:prstGeom prst="roundRect">
            <a:avLst>
              <a:gd name="adj" fmla="val 16667"/>
            </a:avLst>
          </a:prstGeom>
          <a:solidFill>
            <a:srgbClr val="4BACC6"/>
          </a:solidFill>
          <a:ln w="38100">
            <a:solidFill>
              <a:srgbClr val="F2F2F2"/>
            </a:solidFill>
            <a:round/>
            <a:headEnd/>
            <a:tailEnd/>
          </a:ln>
          <a:effectLst>
            <a:outerShdw dist="28398" dir="3806097" algn="ctr" rotWithShape="0">
              <a:srgbClr val="205867">
                <a:alpha val="50000"/>
              </a:srgbClr>
            </a:outerShdw>
          </a:effectLst>
        </p:spPr>
        <p:txBody>
          <a:bodyPr/>
          <a:lstStyle/>
          <a:p>
            <a:pPr>
              <a:spcAft>
                <a:spcPts val="1000"/>
              </a:spcAft>
              <a:defRPr/>
            </a:pPr>
            <a:r>
              <a:rPr lang="uk-UA" sz="1100">
                <a:latin typeface="Times New Roman" pitchFamily="18" charset="0"/>
              </a:rPr>
              <a:t>Формальні</a:t>
            </a:r>
            <a:endParaRPr lang="ru-RU">
              <a:latin typeface="Arial" charset="0"/>
            </a:endParaRPr>
          </a:p>
        </p:txBody>
      </p:sp>
      <p:sp>
        <p:nvSpPr>
          <p:cNvPr id="14351" name="AutoShape 9"/>
          <p:cNvSpPr>
            <a:spLocks noChangeArrowheads="1"/>
          </p:cNvSpPr>
          <p:nvPr/>
        </p:nvSpPr>
        <p:spPr bwMode="auto">
          <a:xfrm>
            <a:off x="2571750" y="3214688"/>
            <a:ext cx="1190625" cy="476250"/>
          </a:xfrm>
          <a:prstGeom prst="roundRect">
            <a:avLst>
              <a:gd name="adj" fmla="val 16667"/>
            </a:avLst>
          </a:prstGeom>
          <a:solidFill>
            <a:srgbClr val="4BACC6"/>
          </a:solidFill>
          <a:ln w="38100">
            <a:solidFill>
              <a:srgbClr val="F2F2F2"/>
            </a:solidFill>
            <a:round/>
            <a:headEnd/>
            <a:tailEnd/>
          </a:ln>
          <a:effectLst>
            <a:outerShdw dist="28398" dir="3806097" algn="ctr" rotWithShape="0">
              <a:srgbClr val="205867">
                <a:alpha val="50000"/>
              </a:srgbClr>
            </a:outerShdw>
          </a:effectLst>
        </p:spPr>
        <p:txBody>
          <a:bodyPr/>
          <a:lstStyle/>
          <a:p>
            <a:pPr>
              <a:spcAft>
                <a:spcPts val="1000"/>
              </a:spcAft>
              <a:defRPr/>
            </a:pPr>
            <a:r>
              <a:rPr lang="uk-UA" sz="1100">
                <a:latin typeface="Times New Roman" pitchFamily="18" charset="0"/>
              </a:rPr>
              <a:t>Неформальні</a:t>
            </a:r>
            <a:endParaRPr lang="ru-RU">
              <a:latin typeface="Arial" charset="0"/>
            </a:endParaRPr>
          </a:p>
        </p:txBody>
      </p:sp>
      <p:sp>
        <p:nvSpPr>
          <p:cNvPr id="14" name="AutoShape 10"/>
          <p:cNvSpPr>
            <a:spLocks noChangeArrowheads="1"/>
          </p:cNvSpPr>
          <p:nvPr/>
        </p:nvSpPr>
        <p:spPr bwMode="auto">
          <a:xfrm>
            <a:off x="1071563" y="3929063"/>
            <a:ext cx="2500312" cy="642937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>
              <a:spcAft>
                <a:spcPts val="1000"/>
              </a:spcAft>
              <a:defRPr/>
            </a:pPr>
            <a:r>
              <a:rPr lang="uk-UA" sz="1400" b="1" dirty="0">
                <a:solidFill>
                  <a:schemeClr val="bg1"/>
                </a:solidFill>
                <a:latin typeface="Book Antiqua" pitchFamily="18" charset="0"/>
              </a:rPr>
              <a:t>За методом організації роботи команди</a:t>
            </a:r>
            <a:endParaRPr lang="ru-RU" sz="1400" dirty="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15" name="AutoShape 11"/>
          <p:cNvSpPr>
            <a:spLocks noChangeArrowheads="1"/>
          </p:cNvSpPr>
          <p:nvPr/>
        </p:nvSpPr>
        <p:spPr bwMode="auto">
          <a:xfrm>
            <a:off x="5929313" y="4000500"/>
            <a:ext cx="2081212" cy="500063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>
              <a:spcAft>
                <a:spcPts val="1000"/>
              </a:spcAft>
              <a:defRPr/>
            </a:pPr>
            <a:r>
              <a:rPr lang="uk-UA" sz="1400" b="1" dirty="0">
                <a:solidFill>
                  <a:schemeClr val="bg1"/>
                </a:solidFill>
                <a:latin typeface="Book Antiqua" pitchFamily="18" charset="0"/>
              </a:rPr>
              <a:t>Від іміджу</a:t>
            </a:r>
            <a:endParaRPr lang="ru-RU" sz="1400" dirty="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14354" name="AutoShape 12"/>
          <p:cNvSpPr>
            <a:spLocks noChangeArrowheads="1"/>
          </p:cNvSpPr>
          <p:nvPr/>
        </p:nvSpPr>
        <p:spPr bwMode="auto">
          <a:xfrm>
            <a:off x="714375" y="4857750"/>
            <a:ext cx="1438275" cy="428625"/>
          </a:xfrm>
          <a:prstGeom prst="roundRect">
            <a:avLst>
              <a:gd name="adj" fmla="val 16667"/>
            </a:avLst>
          </a:prstGeom>
          <a:solidFill>
            <a:srgbClr val="4F81BD"/>
          </a:solidFill>
          <a:ln w="38100">
            <a:solidFill>
              <a:srgbClr val="F2F2F2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ctr">
              <a:spcAft>
                <a:spcPts val="1000"/>
              </a:spcAft>
              <a:defRPr/>
            </a:pPr>
            <a:r>
              <a:rPr lang="uk-UA" sz="1100">
                <a:latin typeface="Times New Roman" pitchFamily="18" charset="0"/>
              </a:rPr>
              <a:t>програмісти</a:t>
            </a:r>
            <a:endParaRPr lang="ru-RU">
              <a:latin typeface="Arial" charset="0"/>
            </a:endParaRPr>
          </a:p>
        </p:txBody>
      </p:sp>
      <p:sp>
        <p:nvSpPr>
          <p:cNvPr id="14355" name="AutoShape 13"/>
          <p:cNvSpPr>
            <a:spLocks noChangeArrowheads="1"/>
          </p:cNvSpPr>
          <p:nvPr/>
        </p:nvSpPr>
        <p:spPr bwMode="auto">
          <a:xfrm>
            <a:off x="2428875" y="4857750"/>
            <a:ext cx="1571625" cy="428625"/>
          </a:xfrm>
          <a:prstGeom prst="roundRect">
            <a:avLst>
              <a:gd name="adj" fmla="val 16667"/>
            </a:avLst>
          </a:prstGeom>
          <a:solidFill>
            <a:srgbClr val="4F81BD"/>
          </a:solidFill>
          <a:ln w="38100">
            <a:solidFill>
              <a:srgbClr val="F2F2F2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ctr">
              <a:spcAft>
                <a:spcPts val="1000"/>
              </a:spcAft>
              <a:defRPr/>
            </a:pPr>
            <a:r>
              <a:rPr lang="uk-UA" sz="1100">
                <a:latin typeface="Times New Roman" pitchFamily="18" charset="0"/>
              </a:rPr>
              <a:t>виконавці</a:t>
            </a:r>
            <a:endParaRPr lang="ru-RU">
              <a:latin typeface="Arial" charset="0"/>
            </a:endParaRPr>
          </a:p>
        </p:txBody>
      </p:sp>
      <p:sp>
        <p:nvSpPr>
          <p:cNvPr id="14356" name="AutoShape 14"/>
          <p:cNvSpPr>
            <a:spLocks noChangeArrowheads="1"/>
          </p:cNvSpPr>
          <p:nvPr/>
        </p:nvSpPr>
        <p:spPr bwMode="auto">
          <a:xfrm>
            <a:off x="1643063" y="5500688"/>
            <a:ext cx="1500187" cy="500062"/>
          </a:xfrm>
          <a:prstGeom prst="roundRect">
            <a:avLst>
              <a:gd name="adj" fmla="val 16667"/>
            </a:avLst>
          </a:prstGeom>
          <a:solidFill>
            <a:srgbClr val="4F81BD"/>
          </a:solidFill>
          <a:ln w="38100">
            <a:solidFill>
              <a:srgbClr val="F2F2F2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ctr">
              <a:spcAft>
                <a:spcPts val="1000"/>
              </a:spcAft>
              <a:defRPr/>
            </a:pPr>
            <a:r>
              <a:rPr lang="uk-UA" sz="1100">
                <a:latin typeface="Times New Roman" pitchFamily="18" charset="0"/>
              </a:rPr>
              <a:t>універсальні</a:t>
            </a:r>
            <a:endParaRPr lang="ru-RU">
              <a:latin typeface="Arial" charset="0"/>
            </a:endParaRPr>
          </a:p>
        </p:txBody>
      </p:sp>
      <p:sp>
        <p:nvSpPr>
          <p:cNvPr id="14357" name="AutoShape 15"/>
          <p:cNvSpPr>
            <a:spLocks noChangeArrowheads="1"/>
          </p:cNvSpPr>
          <p:nvPr/>
        </p:nvSpPr>
        <p:spPr bwMode="auto">
          <a:xfrm>
            <a:off x="5357813" y="4643438"/>
            <a:ext cx="1343025" cy="438150"/>
          </a:xfrm>
          <a:prstGeom prst="roundRect">
            <a:avLst>
              <a:gd name="adj" fmla="val 16667"/>
            </a:avLst>
          </a:prstGeom>
          <a:solidFill>
            <a:srgbClr val="F79646"/>
          </a:solidFill>
          <a:ln w="38100">
            <a:solidFill>
              <a:srgbClr val="F2F2F2"/>
            </a:solidFill>
            <a:round/>
            <a:headEnd/>
            <a:tailEnd/>
          </a:ln>
          <a:effectLst>
            <a:outerShdw dist="28398" dir="3806097" algn="ctr" rotWithShape="0">
              <a:srgbClr val="974706">
                <a:alpha val="50000"/>
              </a:srgbClr>
            </a:outerShdw>
          </a:effectLst>
        </p:spPr>
        <p:txBody>
          <a:bodyPr/>
          <a:lstStyle/>
          <a:p>
            <a:pPr>
              <a:spcAft>
                <a:spcPts val="1000"/>
              </a:spcAft>
              <a:defRPr/>
            </a:pPr>
            <a:r>
              <a:rPr lang="uk-UA" sz="1100">
                <a:latin typeface="Times New Roman" pitchFamily="18" charset="0"/>
              </a:rPr>
              <a:t>Лідер-служитель</a:t>
            </a:r>
            <a:endParaRPr lang="ru-RU">
              <a:latin typeface="Arial" charset="0"/>
            </a:endParaRPr>
          </a:p>
        </p:txBody>
      </p:sp>
      <p:sp>
        <p:nvSpPr>
          <p:cNvPr id="14358" name="AutoShape 16"/>
          <p:cNvSpPr>
            <a:spLocks noChangeArrowheads="1"/>
          </p:cNvSpPr>
          <p:nvPr/>
        </p:nvSpPr>
        <p:spPr bwMode="auto">
          <a:xfrm>
            <a:off x="7000875" y="4714875"/>
            <a:ext cx="1785938" cy="361950"/>
          </a:xfrm>
          <a:prstGeom prst="roundRect">
            <a:avLst>
              <a:gd name="adj" fmla="val 16667"/>
            </a:avLst>
          </a:prstGeom>
          <a:solidFill>
            <a:srgbClr val="F79646"/>
          </a:solidFill>
          <a:ln w="38100">
            <a:solidFill>
              <a:srgbClr val="F2F2F2"/>
            </a:solidFill>
            <a:round/>
            <a:headEnd/>
            <a:tailEnd/>
          </a:ln>
          <a:effectLst>
            <a:outerShdw dist="28398" dir="3806097" algn="ctr" rotWithShape="0">
              <a:srgbClr val="974706">
                <a:alpha val="50000"/>
              </a:srgbClr>
            </a:outerShdw>
          </a:effectLst>
        </p:spPr>
        <p:txBody>
          <a:bodyPr/>
          <a:lstStyle/>
          <a:p>
            <a:pPr algn="ctr">
              <a:spcAft>
                <a:spcPts val="1000"/>
              </a:spcAft>
              <a:defRPr/>
            </a:pPr>
            <a:r>
              <a:rPr lang="uk-UA" sz="1100">
                <a:latin typeface="Times New Roman" pitchFamily="18" charset="0"/>
              </a:rPr>
              <a:t>Лідер-прапороносець</a:t>
            </a:r>
            <a:endParaRPr lang="ru-RU">
              <a:latin typeface="Arial" charset="0"/>
            </a:endParaRPr>
          </a:p>
        </p:txBody>
      </p:sp>
      <p:sp>
        <p:nvSpPr>
          <p:cNvPr id="14359" name="AutoShape 17"/>
          <p:cNvSpPr>
            <a:spLocks noChangeArrowheads="1"/>
          </p:cNvSpPr>
          <p:nvPr/>
        </p:nvSpPr>
        <p:spPr bwMode="auto">
          <a:xfrm>
            <a:off x="5357813" y="5357813"/>
            <a:ext cx="1343025" cy="428625"/>
          </a:xfrm>
          <a:prstGeom prst="roundRect">
            <a:avLst>
              <a:gd name="adj" fmla="val 16667"/>
            </a:avLst>
          </a:prstGeom>
          <a:solidFill>
            <a:srgbClr val="F79646"/>
          </a:solidFill>
          <a:ln w="38100">
            <a:solidFill>
              <a:srgbClr val="F2F2F2"/>
            </a:solidFill>
            <a:round/>
            <a:headEnd/>
            <a:tailEnd/>
          </a:ln>
          <a:effectLst>
            <a:outerShdw dist="28398" dir="3806097" algn="ctr" rotWithShape="0">
              <a:srgbClr val="974706">
                <a:alpha val="50000"/>
              </a:srgbClr>
            </a:outerShdw>
          </a:effectLst>
        </p:spPr>
        <p:txBody>
          <a:bodyPr/>
          <a:lstStyle/>
          <a:p>
            <a:pPr algn="ctr">
              <a:spcAft>
                <a:spcPts val="1000"/>
              </a:spcAft>
              <a:defRPr/>
            </a:pPr>
            <a:r>
              <a:rPr lang="uk-UA" sz="1100">
                <a:latin typeface="Times New Roman" pitchFamily="18" charset="0"/>
              </a:rPr>
              <a:t>Лідер-пожежник</a:t>
            </a:r>
            <a:endParaRPr lang="ru-RU">
              <a:latin typeface="Arial" charset="0"/>
            </a:endParaRPr>
          </a:p>
        </p:txBody>
      </p:sp>
      <p:sp>
        <p:nvSpPr>
          <p:cNvPr id="14360" name="AutoShape 18"/>
          <p:cNvSpPr>
            <a:spLocks noChangeArrowheads="1"/>
          </p:cNvSpPr>
          <p:nvPr/>
        </p:nvSpPr>
        <p:spPr bwMode="auto">
          <a:xfrm>
            <a:off x="7072313" y="5357813"/>
            <a:ext cx="1590675" cy="428625"/>
          </a:xfrm>
          <a:prstGeom prst="roundRect">
            <a:avLst>
              <a:gd name="adj" fmla="val 16667"/>
            </a:avLst>
          </a:prstGeom>
          <a:solidFill>
            <a:srgbClr val="F79646"/>
          </a:solidFill>
          <a:ln w="38100">
            <a:solidFill>
              <a:srgbClr val="F2F2F2"/>
            </a:solidFill>
            <a:round/>
            <a:headEnd/>
            <a:tailEnd/>
          </a:ln>
          <a:effectLst>
            <a:outerShdw dist="28398" dir="3806097" algn="ctr" rotWithShape="0">
              <a:srgbClr val="974706">
                <a:alpha val="50000"/>
              </a:srgbClr>
            </a:outerShdw>
          </a:effectLst>
        </p:spPr>
        <p:txBody>
          <a:bodyPr/>
          <a:lstStyle/>
          <a:p>
            <a:pPr algn="ctr">
              <a:spcAft>
                <a:spcPts val="1000"/>
              </a:spcAft>
              <a:defRPr/>
            </a:pPr>
            <a:r>
              <a:rPr lang="uk-UA" sz="1100">
                <a:latin typeface="Times New Roman" pitchFamily="18" charset="0"/>
              </a:rPr>
              <a:t>Лідер-торговець</a:t>
            </a:r>
            <a:endParaRPr lang="ru-RU">
              <a:latin typeface="Arial" charset="0"/>
            </a:endParaRPr>
          </a:p>
        </p:txBody>
      </p:sp>
      <p:cxnSp>
        <p:nvCxnSpPr>
          <p:cNvPr id="23" name="Прямая со стрелкой 21"/>
          <p:cNvCxnSpPr/>
          <p:nvPr/>
        </p:nvCxnSpPr>
        <p:spPr>
          <a:xfrm rot="10800000" flipV="1">
            <a:off x="3571875" y="2286000"/>
            <a:ext cx="357188" cy="2857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Прямая со стрелкой 24"/>
          <p:cNvCxnSpPr/>
          <p:nvPr/>
        </p:nvCxnSpPr>
        <p:spPr>
          <a:xfrm>
            <a:off x="5500688" y="2286000"/>
            <a:ext cx="357187" cy="2857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7"/>
          <p:cNvCxnSpPr/>
          <p:nvPr/>
        </p:nvCxnSpPr>
        <p:spPr>
          <a:xfrm rot="5400000">
            <a:off x="3572669" y="3285331"/>
            <a:ext cx="2000250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9"/>
          <p:cNvCxnSpPr/>
          <p:nvPr/>
        </p:nvCxnSpPr>
        <p:spPr>
          <a:xfrm flipV="1">
            <a:off x="3571875" y="4286250"/>
            <a:ext cx="23574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1536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uk-UA" smtClean="0"/>
          </a:p>
        </p:txBody>
      </p:sp>
      <p:pic>
        <p:nvPicPr>
          <p:cNvPr id="15364" name="Picture 2" descr="D:\documents\картинки\фони\фони нові\0035136_www.nevseoboi.com.u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950" y="-100013"/>
            <a:ext cx="9331325" cy="712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2"/>
          <p:cNvSpPr/>
          <p:nvPr/>
        </p:nvSpPr>
        <p:spPr>
          <a:xfrm>
            <a:off x="323528" y="836712"/>
            <a:ext cx="864096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400" b="1" i="1" dirty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Georgia" pitchFamily="18" charset="0"/>
                <a:cs typeface="+mn-cs"/>
              </a:rPr>
              <a:t>Стиль лідерства </a:t>
            </a:r>
            <a:r>
              <a:rPr lang="uk-UA" sz="4800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Georgia" pitchFamily="18" charset="0"/>
                <a:cs typeface="+mn-cs"/>
              </a:rPr>
              <a:t>- система способів </a:t>
            </a:r>
            <a:endParaRPr lang="uk-UA" sz="4800" i="1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Georgia" pitchFamily="18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Georgia" pitchFamily="18" charset="0"/>
                <a:cs typeface="+mn-cs"/>
              </a:rPr>
              <a:t>та </a:t>
            </a:r>
            <a:r>
              <a:rPr lang="uk-UA" sz="4800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Georgia" pitchFamily="18" charset="0"/>
                <a:cs typeface="+mn-cs"/>
              </a:rPr>
              <a:t>прийомів впливу </a:t>
            </a:r>
            <a:endParaRPr lang="uk-UA" sz="4800" i="1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Georgia" pitchFamily="18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Georgia" pitchFamily="18" charset="0"/>
                <a:cs typeface="+mn-cs"/>
              </a:rPr>
              <a:t>на </a:t>
            </a:r>
            <a:r>
              <a:rPr lang="uk-UA" sz="4800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Georgia" pitchFamily="18" charset="0"/>
                <a:cs typeface="+mn-cs"/>
              </a:rPr>
              <a:t>послідовників</a:t>
            </a:r>
            <a:endParaRPr lang="ru-RU" sz="4800" i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Georgia" pitchFamily="18" charset="0"/>
              <a:cs typeface="+mn-cs"/>
            </a:endParaRPr>
          </a:p>
        </p:txBody>
      </p:sp>
      <p:pic>
        <p:nvPicPr>
          <p:cNvPr id="13314" name="Picture 2" descr="C:\Users\Iryna Marach\Desktop\ЛІДЕРИ\lider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771800" y="3933056"/>
            <a:ext cx="3672408" cy="27543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16387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uk-UA" smtClean="0"/>
          </a:p>
        </p:txBody>
      </p:sp>
      <p:pic>
        <p:nvPicPr>
          <p:cNvPr id="16388" name="Picture 2" descr="D:\documents\картинки\фони\фони нові\0035136_www.nevseoboi.com.u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950" y="-155575"/>
            <a:ext cx="9331325" cy="712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500034" y="476672"/>
            <a:ext cx="8501122" cy="1143008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soft" dir="t">
                <a:rot lat="0" lon="0" rev="16800000"/>
              </a:lightRig>
            </a:scene3d>
            <a:sp3d prstMaterial="softEdge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uk-UA" sz="6000" i="1" dirty="0" smtClean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Georgia" pitchFamily="18" charset="0"/>
              </a:rPr>
              <a:t>Стилі лідерства</a:t>
            </a:r>
            <a:br>
              <a:rPr lang="uk-UA" sz="6000" i="1" dirty="0" smtClean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Georgia" pitchFamily="18" charset="0"/>
              </a:rPr>
            </a:br>
            <a:r>
              <a:rPr lang="uk-UA" sz="6000" i="1" dirty="0" smtClean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Georgia" pitchFamily="18" charset="0"/>
              </a:rPr>
              <a:t>(за К. </a:t>
            </a:r>
            <a:r>
              <a:rPr lang="uk-UA" sz="6000" i="1" dirty="0" err="1" smtClean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Georgia" pitchFamily="18" charset="0"/>
              </a:rPr>
              <a:t>Левінем</a:t>
            </a:r>
            <a:r>
              <a:rPr lang="uk-UA" sz="6000" i="1" dirty="0" smtClean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Georgia" pitchFamily="18" charset="0"/>
              </a:rPr>
              <a:t>)</a:t>
            </a:r>
            <a:endParaRPr lang="ru-RU" sz="6000" i="1" dirty="0">
              <a:ln w="17780" cmpd="sng">
                <a:solidFill>
                  <a:schemeClr val="bg1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7" name="Скругленный прямоугольник 5"/>
          <p:cNvSpPr/>
          <p:nvPr/>
        </p:nvSpPr>
        <p:spPr>
          <a:xfrm>
            <a:off x="395288" y="2444750"/>
            <a:ext cx="3390900" cy="428625"/>
          </a:xfrm>
          <a:prstGeom prst="round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solidFill>
                  <a:srgbClr val="002060"/>
                </a:solidFill>
                <a:latin typeface="Book Antiqua" pitchFamily="18" charset="0"/>
              </a:rPr>
              <a:t>Авторитарний </a:t>
            </a:r>
            <a:endParaRPr lang="ru-RU" sz="2800" b="1" dirty="0">
              <a:solidFill>
                <a:srgbClr val="002060"/>
              </a:solidFill>
              <a:latin typeface="Book Antiqua" pitchFamily="18" charset="0"/>
            </a:endParaRPr>
          </a:p>
        </p:txBody>
      </p:sp>
      <p:sp>
        <p:nvSpPr>
          <p:cNvPr id="8" name="Скругленный прямоугольник 6"/>
          <p:cNvSpPr/>
          <p:nvPr/>
        </p:nvSpPr>
        <p:spPr>
          <a:xfrm>
            <a:off x="5364163" y="2408238"/>
            <a:ext cx="3441700" cy="500062"/>
          </a:xfrm>
          <a:prstGeom prst="round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solidFill>
                  <a:srgbClr val="002060"/>
                </a:solidFill>
                <a:latin typeface="Book Antiqua" pitchFamily="18" charset="0"/>
              </a:rPr>
              <a:t>Демократичний</a:t>
            </a:r>
            <a:endParaRPr lang="ru-RU" sz="2800" b="1" dirty="0">
              <a:solidFill>
                <a:srgbClr val="002060"/>
              </a:solidFill>
              <a:latin typeface="Book Antiqua" pitchFamily="18" charset="0"/>
            </a:endParaRPr>
          </a:p>
        </p:txBody>
      </p:sp>
      <p:sp>
        <p:nvSpPr>
          <p:cNvPr id="9" name="Скругленный прямоугольник 7"/>
          <p:cNvSpPr/>
          <p:nvPr/>
        </p:nvSpPr>
        <p:spPr>
          <a:xfrm>
            <a:off x="2906713" y="4508500"/>
            <a:ext cx="3214687" cy="500063"/>
          </a:xfrm>
          <a:prstGeom prst="round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solidFill>
                  <a:srgbClr val="002060"/>
                </a:solidFill>
                <a:latin typeface="Book Antiqua" pitchFamily="18" charset="0"/>
              </a:rPr>
              <a:t>Ліберальний </a:t>
            </a:r>
            <a:endParaRPr lang="ru-RU" sz="2800" b="1" dirty="0">
              <a:solidFill>
                <a:srgbClr val="002060"/>
              </a:solidFill>
              <a:latin typeface="Book Antiqua" pitchFamily="18" charset="0"/>
            </a:endParaRPr>
          </a:p>
        </p:txBody>
      </p:sp>
      <p:sp>
        <p:nvSpPr>
          <p:cNvPr id="10" name="Скругленный прямоугольник 8"/>
          <p:cNvSpPr/>
          <p:nvPr/>
        </p:nvSpPr>
        <p:spPr>
          <a:xfrm>
            <a:off x="500063" y="3068638"/>
            <a:ext cx="3286125" cy="92868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dirty="0"/>
              <a:t>Лідер</a:t>
            </a:r>
            <a:r>
              <a:rPr lang="uk-UA" sz="1600" b="1" i="1" dirty="0"/>
              <a:t> </a:t>
            </a:r>
            <a:r>
              <a:rPr lang="uk-UA" sz="1600" dirty="0"/>
              <a:t> діє одноосібно, не зважаючи на думки оточуючих</a:t>
            </a:r>
            <a:r>
              <a:rPr lang="uk-UA" dirty="0"/>
              <a:t>. </a:t>
            </a:r>
            <a:endParaRPr lang="ru-RU" dirty="0"/>
          </a:p>
        </p:txBody>
      </p:sp>
      <p:sp>
        <p:nvSpPr>
          <p:cNvPr id="11" name="Скругленный прямоугольник 9"/>
          <p:cNvSpPr/>
          <p:nvPr/>
        </p:nvSpPr>
        <p:spPr>
          <a:xfrm>
            <a:off x="5519738" y="3154363"/>
            <a:ext cx="3286125" cy="92868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dirty="0"/>
              <a:t>Лідер</a:t>
            </a:r>
            <a:r>
              <a:rPr lang="uk-UA" sz="1400" b="1" i="1" dirty="0"/>
              <a:t> </a:t>
            </a:r>
            <a:r>
              <a:rPr lang="uk-UA" sz="1400" dirty="0"/>
              <a:t> у своїй діяльності спирається на допомогу групи, кожен член якої може вільно висловлювати свою думку</a:t>
            </a:r>
            <a:endParaRPr lang="ru-RU" dirty="0"/>
          </a:p>
        </p:txBody>
      </p:sp>
      <p:sp>
        <p:nvSpPr>
          <p:cNvPr id="12" name="Скругленный прямоугольник 10"/>
          <p:cNvSpPr/>
          <p:nvPr/>
        </p:nvSpPr>
        <p:spPr>
          <a:xfrm>
            <a:off x="2643188" y="5129213"/>
            <a:ext cx="3857625" cy="11430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dirty="0"/>
              <a:t>характеризується повною відсутністю чітко сформульованих вимог лідера до діяльності групи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17411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uk-UA" smtClean="0"/>
          </a:p>
        </p:txBody>
      </p:sp>
      <p:pic>
        <p:nvPicPr>
          <p:cNvPr id="17412" name="Picture 2" descr="D:\documents\картинки\фони\фони нові\0035136_www.nevseoboi.com.u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950" y="-100013"/>
            <a:ext cx="9331325" cy="712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422030" y="285728"/>
            <a:ext cx="8229600" cy="1500198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soft" dir="t">
                <a:rot lat="0" lon="0" rev="16800000"/>
              </a:lightRig>
            </a:scene3d>
            <a:sp3d prstMaterial="softEdge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uk-UA" sz="5400" i="1" dirty="0" smtClean="0">
                <a:ln w="6350"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Стилі лідерства </a:t>
            </a:r>
            <a:br>
              <a:rPr lang="uk-UA" sz="5400" i="1" dirty="0" smtClean="0">
                <a:ln w="6350"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</a:br>
            <a:r>
              <a:rPr lang="uk-UA" sz="5400" i="1" dirty="0" smtClean="0">
                <a:ln w="6350"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(за </a:t>
            </a:r>
            <a:r>
              <a:rPr lang="uk-UA" sz="5400" i="1" dirty="0" err="1" smtClean="0">
                <a:ln w="6350"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Лайкертом</a:t>
            </a:r>
            <a:r>
              <a:rPr lang="uk-UA" sz="5400" i="1" dirty="0" smtClean="0">
                <a:ln w="6350"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)</a:t>
            </a:r>
            <a:endParaRPr lang="ru-RU" sz="5400" i="1" dirty="0">
              <a:ln w="6350">
                <a:solidFill>
                  <a:schemeClr val="bg1"/>
                </a:solidFill>
              </a:ln>
              <a:solidFill>
                <a:srgbClr val="FFFF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6" name="AutoShape 14"/>
          <p:cNvSpPr>
            <a:spLocks noChangeArrowheads="1"/>
          </p:cNvSpPr>
          <p:nvPr/>
        </p:nvSpPr>
        <p:spPr bwMode="auto">
          <a:xfrm>
            <a:off x="714348" y="4286256"/>
            <a:ext cx="3286148" cy="1643074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uk-UA" sz="2800" b="1" dirty="0">
                <a:solidFill>
                  <a:schemeClr val="bg1"/>
                </a:solidFill>
                <a:latin typeface="Book Antiqua" pitchFamily="18" charset="0"/>
              </a:rPr>
              <a:t>Консультативно-демократичний</a:t>
            </a:r>
          </a:p>
        </p:txBody>
      </p:sp>
      <p:sp>
        <p:nvSpPr>
          <p:cNvPr id="7" name="AutoShape 14"/>
          <p:cNvSpPr>
            <a:spLocks noChangeArrowheads="1"/>
          </p:cNvSpPr>
          <p:nvPr/>
        </p:nvSpPr>
        <p:spPr bwMode="auto">
          <a:xfrm>
            <a:off x="5072066" y="4214818"/>
            <a:ext cx="3357586" cy="1643074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uk-UA" i="1" dirty="0"/>
              <a:t> </a:t>
            </a:r>
          </a:p>
          <a:p>
            <a:pPr algn="ctr">
              <a:defRPr/>
            </a:pPr>
            <a:r>
              <a:rPr lang="uk-UA" sz="3200" b="1" dirty="0">
                <a:solidFill>
                  <a:schemeClr val="bg1"/>
                </a:solidFill>
                <a:latin typeface="Book Antiqua" pitchFamily="18" charset="0"/>
              </a:rPr>
              <a:t>Групова участь</a:t>
            </a:r>
          </a:p>
        </p:txBody>
      </p:sp>
      <p:sp>
        <p:nvSpPr>
          <p:cNvPr id="8" name="AutoShape 14"/>
          <p:cNvSpPr>
            <a:spLocks noChangeArrowheads="1"/>
          </p:cNvSpPr>
          <p:nvPr/>
        </p:nvSpPr>
        <p:spPr bwMode="auto">
          <a:xfrm>
            <a:off x="714348" y="2285992"/>
            <a:ext cx="3286148" cy="1357322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uk-UA" sz="2800" b="1" dirty="0">
                <a:solidFill>
                  <a:schemeClr val="bg1"/>
                </a:solidFill>
                <a:latin typeface="Book Antiqua" pitchFamily="18" charset="0"/>
              </a:rPr>
              <a:t>Експлуатаційно-авторитарний</a:t>
            </a:r>
          </a:p>
        </p:txBody>
      </p:sp>
      <p:sp>
        <p:nvSpPr>
          <p:cNvPr id="9" name="AutoShape 14"/>
          <p:cNvSpPr>
            <a:spLocks noChangeArrowheads="1"/>
          </p:cNvSpPr>
          <p:nvPr/>
        </p:nvSpPr>
        <p:spPr bwMode="auto">
          <a:xfrm>
            <a:off x="4857752" y="2214554"/>
            <a:ext cx="3500462" cy="1500198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uk-UA" sz="2800" b="1" dirty="0">
                <a:solidFill>
                  <a:schemeClr val="bg1"/>
                </a:solidFill>
                <a:latin typeface="Book Antiqua" pitchFamily="18" charset="0"/>
              </a:rPr>
              <a:t>Доброзичливо-авторитарний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18435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uk-UA" smtClean="0"/>
          </a:p>
        </p:txBody>
      </p:sp>
      <p:pic>
        <p:nvPicPr>
          <p:cNvPr id="18436" name="Picture 2" descr="D:\documents\картинки\фони\фони нові\0035136_www.nevseoboi.com.u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950" y="-100013"/>
            <a:ext cx="9331325" cy="712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4"/>
          <p:cNvSpPr txBox="1">
            <a:spLocks/>
          </p:cNvSpPr>
          <p:nvPr/>
        </p:nvSpPr>
        <p:spPr>
          <a:xfrm>
            <a:off x="323528" y="274638"/>
            <a:ext cx="8568952" cy="6297634"/>
          </a:xfrm>
          <a:prstGeom prst="rect">
            <a:avLst/>
          </a:prstGeom>
        </p:spPr>
        <p:txBody>
          <a:bodyPr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uk-UA" sz="6600" i="1" dirty="0" smtClean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Georgia" pitchFamily="18" charset="0"/>
              </a:rPr>
              <a:t>Здібності</a:t>
            </a:r>
            <a:r>
              <a:rPr lang="uk-UA" sz="3600" i="1" dirty="0" smtClean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uk-UA" sz="3600" b="0" i="1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формуються лише в певних умовах життя і діяльності людей та за наявності задатків (вроджених анатомо-фізіологічних особливостей, що утворюють відмінності між людьми).</a:t>
            </a:r>
            <a:endParaRPr lang="ru-RU" sz="3600" b="0" i="1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19459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uk-UA" smtClean="0"/>
          </a:p>
        </p:txBody>
      </p:sp>
      <p:pic>
        <p:nvPicPr>
          <p:cNvPr id="19460" name="Picture 2" descr="D:\documents\картинки\фони\фони нові\0035136_www.nevseoboi.com.u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950" y="-100013"/>
            <a:ext cx="9331325" cy="712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2"/>
          <p:cNvSpPr txBox="1">
            <a:spLocks/>
          </p:cNvSpPr>
          <p:nvPr/>
        </p:nvSpPr>
        <p:spPr>
          <a:xfrm>
            <a:off x="683568" y="188640"/>
            <a:ext cx="8208912" cy="3528392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soft" dir="t">
                <a:rot lat="0" lon="0" rev="16800000"/>
              </a:lightRig>
            </a:scene3d>
            <a:sp3d prstMaterial="softEdge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uk-UA" sz="5400" b="0" i="1" dirty="0" err="1" smtClean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Обдарованість</a:t>
            </a:r>
            <a:r>
              <a:rPr lang="uk-UA" sz="4800" b="0" i="1" dirty="0" err="1" smtClean="0">
                <a:latin typeface="Georgia" pitchFamily="18" charset="0"/>
                <a:cs typeface="Times New Roman" pitchFamily="18" charset="0"/>
              </a:rPr>
              <a:t>-</a:t>
            </a:r>
            <a:r>
              <a:rPr lang="uk-UA" sz="4800" b="0" i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uk-UA" sz="3600" b="0" i="1" dirty="0" smtClean="0">
                <a:ln w="63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ц</a:t>
            </a:r>
            <a:r>
              <a:rPr lang="uk-UA" sz="3200" b="0" i="1" dirty="0" smtClean="0">
                <a:ln w="63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е високий рівень </a:t>
            </a:r>
            <a:r>
              <a:rPr lang="uk-UA" sz="3200" b="0" i="1" dirty="0" err="1" smtClean="0">
                <a:ln w="63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вираженості</a:t>
            </a:r>
            <a:r>
              <a:rPr lang="uk-UA" sz="3200" b="0" i="1" dirty="0" smtClean="0">
                <a:ln w="63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 здібностей, що забезпечує можливість успішного виконання діяльності.</a:t>
            </a:r>
            <a:endParaRPr lang="ru-RU" sz="3200" b="0" i="1" dirty="0">
              <a:ln w="6350"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Georgia" pitchFamily="18" charset="0"/>
              <a:cs typeface="Times New Roman" pitchFamily="18" charset="0"/>
            </a:endParaRPr>
          </a:p>
        </p:txBody>
      </p:sp>
      <p:pic>
        <p:nvPicPr>
          <p:cNvPr id="6" name="Picture 4" descr="C:\Users\Iryna Marach\Desktop\ЛІДЕРИ\school25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339752" y="3356992"/>
            <a:ext cx="4896544" cy="32630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2048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uk-UA" smtClean="0"/>
          </a:p>
        </p:txBody>
      </p:sp>
      <p:pic>
        <p:nvPicPr>
          <p:cNvPr id="20484" name="Picture 2" descr="D:\documents\картинки\фони\фони нові\0035136_www.nevseoboi.com.u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7325" y="-271463"/>
            <a:ext cx="9331325" cy="712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2"/>
          <p:cNvSpPr txBox="1">
            <a:spLocks/>
          </p:cNvSpPr>
          <p:nvPr/>
        </p:nvSpPr>
        <p:spPr>
          <a:xfrm>
            <a:off x="457200" y="65456"/>
            <a:ext cx="8229600" cy="4659687"/>
          </a:xfrm>
          <a:prstGeom prst="rect">
            <a:avLst/>
          </a:prstGeom>
        </p:spPr>
        <p:txBody>
          <a:bodyPr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uk-UA" b="0" i="1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Georgia" pitchFamily="18" charset="0"/>
              </a:rPr>
              <a:t>Т. Хант одним із перших пробував виміряти соціальну обдарованість. У 1928 р. розробив тест для </a:t>
            </a:r>
            <a:r>
              <a:rPr lang="uk-UA" b="0" i="1" dirty="0" err="1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Georgia" pitchFamily="18" charset="0"/>
              </a:rPr>
              <a:t>“виявлення</a:t>
            </a:r>
            <a:r>
              <a:rPr lang="uk-UA" b="0" i="1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Georgia" pitchFamily="18" charset="0"/>
              </a:rPr>
              <a:t> здатності мати справу </a:t>
            </a:r>
          </a:p>
          <a:p>
            <a:pPr fontAlgn="auto">
              <a:spcAft>
                <a:spcPts val="0"/>
              </a:spcAft>
              <a:defRPr/>
            </a:pPr>
            <a:r>
              <a:rPr lang="uk-UA" b="0" i="1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Georgia" pitchFamily="18" charset="0"/>
              </a:rPr>
              <a:t>з </a:t>
            </a:r>
            <a:r>
              <a:rPr lang="uk-UA" b="0" i="1" dirty="0" err="1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Georgia" pitchFamily="18" charset="0"/>
              </a:rPr>
              <a:t>людьми”</a:t>
            </a:r>
            <a:endParaRPr lang="ru-RU" b="0" i="1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Georgia" pitchFamily="18" charset="0"/>
            </a:endParaRPr>
          </a:p>
        </p:txBody>
      </p:sp>
      <p:pic>
        <p:nvPicPr>
          <p:cNvPr id="14338" name="Picture 2" descr="C:\Users\Iryna Marach\Desktop\ЛІДЕРИ\1286098006_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843808" y="4365104"/>
            <a:ext cx="3168352" cy="22823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4" name="Picture 2" descr="D:\documents\картинки\фони\фони нові\0035136_www.nevseoboi.com.u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1463"/>
            <a:ext cx="9331325" cy="712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2"/>
          <p:cNvSpPr txBox="1">
            <a:spLocks/>
          </p:cNvSpPr>
          <p:nvPr/>
        </p:nvSpPr>
        <p:spPr>
          <a:xfrm>
            <a:off x="457200" y="65456"/>
            <a:ext cx="8229600" cy="4659687"/>
          </a:xfrm>
          <a:prstGeom prst="rect">
            <a:avLst/>
          </a:prstGeom>
        </p:spPr>
        <p:txBody>
          <a:bodyPr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b="0" i="1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Georgia" pitchFamily="18" charset="0"/>
            </a:endParaRPr>
          </a:p>
        </p:txBody>
      </p:sp>
      <p:sp>
        <p:nvSpPr>
          <p:cNvPr id="10" name="Заголовок 2"/>
          <p:cNvSpPr txBox="1">
            <a:spLocks/>
          </p:cNvSpPr>
          <p:nvPr/>
        </p:nvSpPr>
        <p:spPr>
          <a:xfrm>
            <a:off x="609600" y="0"/>
            <a:ext cx="8229600" cy="4877543"/>
          </a:xfrm>
          <a:prstGeom prst="rect">
            <a:avLst/>
          </a:prstGeom>
        </p:spPr>
        <p:txBody>
          <a:bodyPr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uk-UA" sz="4400" b="0" i="1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Georgia" pitchFamily="18" charset="0"/>
              </a:rPr>
              <a:t>Структура лідерської обдарованості: </a:t>
            </a:r>
          </a:p>
          <a:p>
            <a:pPr algn="l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b="0" i="1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Georgia" pitchFamily="18" charset="0"/>
              </a:rPr>
              <a:t>  лідерські якості;</a:t>
            </a:r>
          </a:p>
          <a:p>
            <a:pPr algn="l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b="0" i="1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Georgia" pitchFamily="18" charset="0"/>
              </a:rPr>
              <a:t>  комунікативні та організаторські здібності;</a:t>
            </a:r>
          </a:p>
          <a:p>
            <a:pPr algn="l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b="0" i="1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Georgia" pitchFamily="18" charset="0"/>
              </a:rPr>
              <a:t> гнучкість у спілкуванні.</a:t>
            </a:r>
            <a:endParaRPr lang="ru-RU" b="0" i="1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Georgia" pitchFamily="18" charset="0"/>
            </a:endParaRPr>
          </a:p>
        </p:txBody>
      </p:sp>
      <p:pic>
        <p:nvPicPr>
          <p:cNvPr id="47108" name="Picture 4" descr="http://www.life-and-style.ru/wp-content/uploads/2012/07/c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06" y="4643446"/>
            <a:ext cx="3016077" cy="2060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documents\картинки\фони\фони нові\0035136_www.nevseoboi.com.u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46075" y="0"/>
            <a:ext cx="9490075" cy="741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3"/>
          <p:cNvSpPr txBox="1">
            <a:spLocks/>
          </p:cNvSpPr>
          <p:nvPr/>
        </p:nvSpPr>
        <p:spPr>
          <a:xfrm>
            <a:off x="0" y="1268760"/>
            <a:ext cx="9649071" cy="1224136"/>
          </a:xfrm>
          <a:prstGeom prst="rect">
            <a:avLst/>
          </a:prstGeo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  <a:sp3d prstMaterial="softEdge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800" b="1" kern="1200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uk-UA" sz="6000" i="1" cap="none" dirty="0" smtClean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МЕТА ДОСЛІДЖЕННЯ:</a:t>
            </a:r>
            <a:endParaRPr lang="ru-RU" sz="6000" i="1" cap="none" dirty="0">
              <a:ln w="17780" cmpd="sng">
                <a:solidFill>
                  <a:schemeClr val="bg1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8" name="Подзаголовок 4"/>
          <p:cNvSpPr txBox="1">
            <a:spLocks/>
          </p:cNvSpPr>
          <p:nvPr/>
        </p:nvSpPr>
        <p:spPr>
          <a:xfrm>
            <a:off x="0" y="2708920"/>
            <a:ext cx="8712968" cy="3714776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2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eorgia" pitchFamily="18" charset="0"/>
                <a:cs typeface="Times New Roman" pitchFamily="18" charset="0"/>
              </a:rPr>
              <a:t>теоретично обґрунтувати феномен лідерства та лідерської обдарованості  </a:t>
            </a:r>
            <a:r>
              <a:rPr lang="uk-UA" sz="52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eorgia" pitchFamily="18" charset="0"/>
                <a:cs typeface="Times New Roman" pitchFamily="18" charset="0"/>
              </a:rPr>
              <a:t>та дослідити  </a:t>
            </a:r>
            <a:r>
              <a:rPr lang="uk-UA" sz="52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eorgia" pitchFamily="18" charset="0"/>
                <a:cs typeface="Times New Roman" pitchFamily="18" charset="0"/>
              </a:rPr>
              <a:t>вплив ефективної діяльності центру на ріст лідерської обдарованості.</a:t>
            </a:r>
            <a:endParaRPr lang="ru-RU" i="1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2048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uk-UA" smtClean="0"/>
          </a:p>
        </p:txBody>
      </p:sp>
      <p:pic>
        <p:nvPicPr>
          <p:cNvPr id="20484" name="Picture 2" descr="D:\documents\картинки\фони\фони нові\0035136_www.nevseoboi.com.u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7325" y="-271463"/>
            <a:ext cx="9331325" cy="712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2"/>
          <p:cNvSpPr txBox="1">
            <a:spLocks/>
          </p:cNvSpPr>
          <p:nvPr/>
        </p:nvSpPr>
        <p:spPr>
          <a:xfrm>
            <a:off x="457200" y="65456"/>
            <a:ext cx="8229600" cy="4659687"/>
          </a:xfrm>
          <a:prstGeom prst="rect">
            <a:avLst/>
          </a:prstGeom>
        </p:spPr>
        <p:txBody>
          <a:bodyPr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b="0" i="1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Georgia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8" y="0"/>
            <a:ext cx="5286412" cy="642918"/>
          </a:xfrm>
          <a:prstGeom prst="roundRect">
            <a:avLst/>
          </a:prstGeom>
          <a:solidFill>
            <a:srgbClr val="9711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Центр молодіжних та лідерських ініціатив</a:t>
            </a:r>
            <a:endParaRPr lang="ru-RU" sz="2400" b="1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071670" y="1142984"/>
            <a:ext cx="2428892" cy="121444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 smtClean="0"/>
              <a:t>Районна асоціація дітей-лідерів</a:t>
            </a:r>
          </a:p>
          <a:p>
            <a:pPr algn="ctr"/>
            <a:r>
              <a:rPr lang="uk-UA" sz="1600" dirty="0" err="1" smtClean="0"/>
              <a:t>“Ровесник”</a:t>
            </a:r>
            <a:endParaRPr lang="ru-RU" sz="1600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-214346" y="1214422"/>
            <a:ext cx="2143108" cy="1143008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 smtClean="0"/>
              <a:t>Районна школа навчання лідерів органів учнівського самоврядування</a:t>
            </a:r>
            <a:endParaRPr lang="ru-RU" sz="1400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643438" y="1142984"/>
            <a:ext cx="2071702" cy="928694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Гурток</a:t>
            </a:r>
          </a:p>
          <a:p>
            <a:pPr algn="ctr"/>
            <a:r>
              <a:rPr lang="uk-UA" dirty="0" err="1" smtClean="0"/>
              <a:t>“Лідерство</a:t>
            </a:r>
            <a:r>
              <a:rPr lang="uk-UA" dirty="0" smtClean="0"/>
              <a:t> </a:t>
            </a:r>
            <a:r>
              <a:rPr lang="uk-UA" dirty="0" err="1" smtClean="0"/>
              <a:t>–запорука</a:t>
            </a:r>
            <a:r>
              <a:rPr lang="uk-UA" dirty="0" smtClean="0"/>
              <a:t> </a:t>
            </a:r>
            <a:r>
              <a:rPr lang="uk-UA" dirty="0" err="1" smtClean="0"/>
              <a:t>успіху”</a:t>
            </a:r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929454" y="1214422"/>
            <a:ext cx="2071702" cy="928694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Гурток </a:t>
            </a:r>
            <a:r>
              <a:rPr lang="uk-UA" dirty="0" err="1" smtClean="0"/>
              <a:t>“Організатори</a:t>
            </a:r>
            <a:r>
              <a:rPr lang="uk-UA" dirty="0" smtClean="0"/>
              <a:t> </a:t>
            </a:r>
            <a:r>
              <a:rPr lang="uk-UA" dirty="0" err="1" smtClean="0"/>
              <a:t>дозвілля”</a:t>
            </a:r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-142908" y="2500306"/>
            <a:ext cx="1857356" cy="4286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 smtClean="0"/>
              <a:t>Теоретичний блок</a:t>
            </a:r>
            <a:endParaRPr lang="ru-RU" sz="1400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-142908" y="3071810"/>
            <a:ext cx="1857356" cy="4286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 smtClean="0"/>
              <a:t>Практичний блок</a:t>
            </a:r>
            <a:endParaRPr lang="ru-RU" sz="1400" dirty="0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214546" y="2500306"/>
            <a:ext cx="2143140" cy="5715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 smtClean="0"/>
              <a:t>Діяльність 9 комісій</a:t>
            </a:r>
            <a:endParaRPr lang="ru-RU" sz="1400" dirty="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786314" y="2143116"/>
            <a:ext cx="1857388" cy="6429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 smtClean="0"/>
              <a:t>Організаційний комітет асоціації</a:t>
            </a:r>
            <a:endParaRPr lang="ru-RU" sz="1400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7072330" y="2285992"/>
            <a:ext cx="1857388" cy="5715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 smtClean="0"/>
              <a:t>Організація </a:t>
            </a:r>
            <a:r>
              <a:rPr lang="uk-UA" sz="1400" dirty="0" err="1" smtClean="0"/>
              <a:t>дозвіллєвих</a:t>
            </a:r>
            <a:r>
              <a:rPr lang="uk-UA" sz="1400" dirty="0" smtClean="0"/>
              <a:t> програм</a:t>
            </a:r>
            <a:endParaRPr lang="ru-RU" sz="1400" dirty="0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7072330" y="2928934"/>
            <a:ext cx="1857388" cy="5715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 smtClean="0"/>
              <a:t>Проведення масових заходів</a:t>
            </a:r>
            <a:endParaRPr lang="ru-RU" sz="1400" dirty="0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786314" y="2928934"/>
            <a:ext cx="1857388" cy="6429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dirty="0" smtClean="0"/>
              <a:t>Представницький склад на заходах  різного рівня</a:t>
            </a:r>
            <a:endParaRPr lang="ru-RU" sz="1200" dirty="0"/>
          </a:p>
        </p:txBody>
      </p:sp>
      <p:cxnSp>
        <p:nvCxnSpPr>
          <p:cNvPr id="26" name="Прямая со стрелкой 25"/>
          <p:cNvCxnSpPr/>
          <p:nvPr/>
        </p:nvCxnSpPr>
        <p:spPr>
          <a:xfrm rot="10800000" flipV="1">
            <a:off x="1142976" y="571480"/>
            <a:ext cx="785818" cy="57150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rot="5400000">
            <a:off x="2965439" y="892157"/>
            <a:ext cx="500066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rot="5400000">
            <a:off x="5251455" y="892157"/>
            <a:ext cx="500066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>
            <a:off x="7073918" y="642918"/>
            <a:ext cx="641354" cy="50006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4" name="Скругленный прямоугольник 33"/>
          <p:cNvSpPr/>
          <p:nvPr/>
        </p:nvSpPr>
        <p:spPr>
          <a:xfrm>
            <a:off x="2285984" y="3143248"/>
            <a:ext cx="2000264" cy="5715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dirty="0" err="1" smtClean="0"/>
              <a:t>Онлайн-режим</a:t>
            </a:r>
            <a:r>
              <a:rPr lang="uk-UA" sz="1200" dirty="0" smtClean="0"/>
              <a:t> спілкування</a:t>
            </a:r>
            <a:endParaRPr lang="ru-RU" sz="1200" dirty="0"/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0" y="3929066"/>
            <a:ext cx="1571604" cy="78581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Посвідчення лідера </a:t>
            </a:r>
            <a:endParaRPr lang="ru-RU" dirty="0"/>
          </a:p>
        </p:txBody>
      </p:sp>
      <p:sp>
        <p:nvSpPr>
          <p:cNvPr id="36" name="Стрелка вниз 35"/>
          <p:cNvSpPr/>
          <p:nvPr/>
        </p:nvSpPr>
        <p:spPr>
          <a:xfrm>
            <a:off x="571472" y="3571876"/>
            <a:ext cx="285752" cy="357190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3214678" y="4000504"/>
            <a:ext cx="5214974" cy="5715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/>
              <a:t>Напрямки діяльності</a:t>
            </a:r>
            <a:endParaRPr lang="ru-RU" b="1" dirty="0"/>
          </a:p>
        </p:txBody>
      </p:sp>
      <p:sp>
        <p:nvSpPr>
          <p:cNvPr id="41" name="Стрелка вниз 40"/>
          <p:cNvSpPr/>
          <p:nvPr/>
        </p:nvSpPr>
        <p:spPr>
          <a:xfrm>
            <a:off x="3286116" y="3714752"/>
            <a:ext cx="285752" cy="357190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Стрелка вниз 41"/>
          <p:cNvSpPr/>
          <p:nvPr/>
        </p:nvSpPr>
        <p:spPr>
          <a:xfrm>
            <a:off x="5643570" y="3571876"/>
            <a:ext cx="285752" cy="428628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Стрелка вниз 42"/>
          <p:cNvSpPr/>
          <p:nvPr/>
        </p:nvSpPr>
        <p:spPr>
          <a:xfrm>
            <a:off x="7858148" y="3571876"/>
            <a:ext cx="285752" cy="500066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4286248" y="4643446"/>
            <a:ext cx="2000264" cy="7143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 smtClean="0"/>
              <a:t>Участь у обласному зльоті лідерів</a:t>
            </a:r>
            <a:endParaRPr lang="ru-RU" sz="1400" dirty="0"/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4286248" y="5429264"/>
            <a:ext cx="2000264" cy="7143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 smtClean="0"/>
              <a:t>Співпраця з громадськими організаціями</a:t>
            </a:r>
            <a:endParaRPr lang="ru-RU" sz="1400" dirty="0"/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3143240" y="6215082"/>
            <a:ext cx="4929222" cy="500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 </a:t>
            </a:r>
            <a:r>
              <a:rPr lang="uk-UA" sz="1400" dirty="0" smtClean="0"/>
              <a:t>Спеціальність</a:t>
            </a:r>
          </a:p>
          <a:p>
            <a:pPr algn="ctr"/>
            <a:r>
              <a:rPr lang="uk-UA" sz="1400" dirty="0" smtClean="0"/>
              <a:t>менеджер соціальних </a:t>
            </a:r>
            <a:r>
              <a:rPr lang="uk-UA" sz="1400" dirty="0" err="1" smtClean="0"/>
              <a:t>проектів”</a:t>
            </a:r>
            <a:r>
              <a:rPr lang="uk-UA" sz="1400" dirty="0" smtClean="0"/>
              <a:t> </a:t>
            </a:r>
            <a:endParaRPr lang="ru-RU" sz="1400" dirty="0"/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6500826" y="4643446"/>
            <a:ext cx="2000264" cy="7143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Реалізація  проектів</a:t>
            </a:r>
            <a:endParaRPr lang="ru-RU" dirty="0"/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2214546" y="4643446"/>
            <a:ext cx="2000264" cy="7143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Організація масових заходів</a:t>
            </a:r>
            <a:endParaRPr lang="ru-RU" dirty="0"/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2214546" y="5429264"/>
            <a:ext cx="2000264" cy="7143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 smtClean="0"/>
              <a:t>Співпраця з органами місцевого самоврядування</a:t>
            </a:r>
            <a:endParaRPr lang="ru-RU" sz="1400" dirty="0"/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6500826" y="5429264"/>
            <a:ext cx="2000264" cy="7143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 smtClean="0"/>
              <a:t>Участь у заходах обласного та Всеукраїнського рівня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SC0243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68544" cy="7103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043608" y="404664"/>
            <a:ext cx="7954422" cy="830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uk-UA" sz="4800" b="1" i="1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Районна школа </a:t>
            </a:r>
            <a:r>
              <a:rPr lang="uk-UA" sz="4800" b="1" i="1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лідерів</a:t>
            </a:r>
            <a:endParaRPr lang="ru-RU" sz="4800" b="1" i="1" dirty="0">
              <a:ln w="18415" cmpd="sng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P3100119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324528" cy="6995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5" descr="DSC0458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3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SC0494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4544" y="0"/>
            <a:ext cx="1028382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331640" y="174993"/>
            <a:ext cx="72008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uk-UA" sz="8800" b="1" i="1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КВЕСТ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85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385" decel="100000"/>
                                        <p:tgtEl>
                                          <p:spTgt spid="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385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385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SC0166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55968" cy="6957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85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385" decel="100000"/>
                                        <p:tgtEl>
                                          <p:spTgt spid="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385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385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Лідери фото\Благодійний фестиваль Збережи життя дитини\SAM_31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429256" cy="4071942"/>
          </a:xfrm>
          <a:prstGeom prst="rect">
            <a:avLst/>
          </a:prstGeom>
          <a:noFill/>
        </p:spPr>
      </p:pic>
      <p:pic>
        <p:nvPicPr>
          <p:cNvPr id="1028" name="Picture 4" descr="F:\звітно-виборні збори 24.04.2013\DSCN48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37189"/>
            <a:ext cx="4427984" cy="3320811"/>
          </a:xfrm>
          <a:prstGeom prst="rect">
            <a:avLst/>
          </a:prstGeom>
          <a:noFill/>
        </p:spPr>
      </p:pic>
      <p:pic>
        <p:nvPicPr>
          <p:cNvPr id="1029" name="Picture 5" descr="F:\звітно-виборні збори 24.04.2013\DSCN486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3501008"/>
            <a:ext cx="4716016" cy="3356992"/>
          </a:xfrm>
          <a:prstGeom prst="rect">
            <a:avLst/>
          </a:prstGeom>
          <a:noFill/>
        </p:spPr>
      </p:pic>
      <p:pic>
        <p:nvPicPr>
          <p:cNvPr id="1027" name="Picture 3" descr="F:\Миколай\SAM_263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0"/>
            <a:ext cx="4572000" cy="35730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SC0248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286248" cy="321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DSC0247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212976"/>
            <a:ext cx="4572000" cy="3645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F:\Візит до міської ради\SAM_248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79979" y="3068960"/>
            <a:ext cx="4764021" cy="3789041"/>
          </a:xfrm>
          <a:prstGeom prst="rect">
            <a:avLst/>
          </a:prstGeom>
          <a:noFill/>
        </p:spPr>
      </p:pic>
      <p:pic>
        <p:nvPicPr>
          <p:cNvPr id="3" name="Рисунок 3" descr="Описание: C:\Users\Vovchik\Desktop\Фотоапарат\Світ у веселці професій\DSC0106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475911">
            <a:off x="4044504" y="-238478"/>
            <a:ext cx="5193495" cy="39990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Обласний зліт лідерів у Корчагінці</a:t>
            </a:r>
            <a:endParaRPr kumimoji="0" lang="uk-U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G:\SAM_33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-156120"/>
            <a:ext cx="877336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4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Обласний зліт лідерів у </a:t>
            </a:r>
            <a:r>
              <a:rPr kumimoji="0" lang="uk-UA" sz="4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Корчагінці</a:t>
            </a:r>
            <a:endParaRPr kumimoji="0" lang="uk-UA" sz="4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Лідери фото\Всеукраїнс\HE0dBP7SZR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86537" cy="3284984"/>
          </a:xfrm>
          <a:prstGeom prst="rect">
            <a:avLst/>
          </a:prstGeom>
          <a:noFill/>
        </p:spPr>
      </p:pic>
      <p:pic>
        <p:nvPicPr>
          <p:cNvPr id="2051" name="Picture 3" descr="F:\Лідери фото\Круглий стіл Рівне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93007" y="0"/>
            <a:ext cx="4850994" cy="3573016"/>
          </a:xfrm>
          <a:prstGeom prst="rect">
            <a:avLst/>
          </a:prstGeom>
          <a:noFill/>
        </p:spPr>
      </p:pic>
      <p:pic>
        <p:nvPicPr>
          <p:cNvPr id="2053" name="Picture 5" descr="Проведено засідання круглого столу з теми  «Стан і перспективи духовно-морального виховання учнівської молоді в Рівненській області»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3284984"/>
            <a:ext cx="5178021" cy="3573016"/>
          </a:xfrm>
          <a:prstGeom prst="rect">
            <a:avLst/>
          </a:prstGeom>
          <a:noFill/>
        </p:spPr>
      </p:pic>
      <p:pic>
        <p:nvPicPr>
          <p:cNvPr id="5" name="Picture 2" descr="G:\Лідери фото\Благодійний фестиваль Збережи життя дитини\SAM_314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3284985"/>
            <a:ext cx="4499992" cy="35730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documents\картинки\фони\фони нові\0035136_www.nevseoboi.com.u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65113" y="0"/>
            <a:ext cx="9409113" cy="741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3"/>
          <p:cNvSpPr txBox="1">
            <a:spLocks/>
          </p:cNvSpPr>
          <p:nvPr/>
        </p:nvSpPr>
        <p:spPr>
          <a:xfrm>
            <a:off x="0" y="620688"/>
            <a:ext cx="8820472" cy="1445446"/>
          </a:xfrm>
          <a:prstGeom prst="rect">
            <a:avLst/>
          </a:prstGeo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  <a:sp3d prstMaterial="softEdge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800" b="1" kern="1200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uk-UA" sz="6000" i="1" dirty="0" smtClean="0">
                <a:ln w="6350"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ГІПОТЕЗА ДОСЛІДЖЕННЯ:</a:t>
            </a:r>
            <a:endParaRPr lang="ru-RU" sz="6000" i="1" dirty="0">
              <a:ln w="6350">
                <a:solidFill>
                  <a:schemeClr val="bg1"/>
                </a:solidFill>
              </a:ln>
              <a:solidFill>
                <a:srgbClr val="FFFF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9" name="Подзаголовок 4"/>
          <p:cNvSpPr txBox="1">
            <a:spLocks/>
          </p:cNvSpPr>
          <p:nvPr/>
        </p:nvSpPr>
        <p:spPr>
          <a:xfrm>
            <a:off x="179512" y="2204864"/>
            <a:ext cx="6264696" cy="4509120"/>
          </a:xfrm>
          <a:prstGeom prst="rect">
            <a:avLst/>
          </a:prstGeom>
        </p:spPr>
        <p:txBody>
          <a:bodyPr/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400" i="1" dirty="0" smtClean="0">
                <a:ln>
                  <a:solidFill>
                    <a:schemeClr val="tx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eorgia" pitchFamily="18" charset="0"/>
              </a:rPr>
              <a:t>ґрунтується на припущенні, </a:t>
            </a:r>
            <a:r>
              <a:rPr lang="uk-UA" sz="3400" i="1" dirty="0" smtClean="0">
                <a:ln>
                  <a:solidFill>
                    <a:schemeClr val="tx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eorgia" pitchFamily="18" charset="0"/>
              </a:rPr>
              <a:t>що ріст </a:t>
            </a:r>
            <a:r>
              <a:rPr lang="uk-UA" sz="3400" i="1" dirty="0" smtClean="0">
                <a:ln>
                  <a:solidFill>
                    <a:schemeClr val="tx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eorgia" pitchFamily="18" charset="0"/>
              </a:rPr>
              <a:t>лідерської обдарованості можливий за умов розвитку всіх її компонентів в умовах ефективної діяльності центру молодіжних та лідерських ініціатив.</a:t>
            </a:r>
          </a:p>
        </p:txBody>
      </p:sp>
      <p:pic>
        <p:nvPicPr>
          <p:cNvPr id="5125" name="Picture 2" descr="C:\Users\Iryna Marach\Desktop\ЛІДЕРИ\Task Report Ho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264" y="2996952"/>
            <a:ext cx="2915712" cy="2914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23555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uk-UA" smtClean="0"/>
          </a:p>
        </p:txBody>
      </p:sp>
      <p:pic>
        <p:nvPicPr>
          <p:cNvPr id="23556" name="Picture 2" descr="D:\documents\картинки\фони\фони нові\0035136_www.nevseoboi.com.u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950" y="-100013"/>
            <a:ext cx="9331325" cy="712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5" descr="DSC0592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4544" y="-243408"/>
            <a:ext cx="10157707" cy="7488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 txBox="1">
            <a:spLocks noChangeArrowheads="1"/>
          </p:cNvSpPr>
          <p:nvPr/>
        </p:nvSpPr>
        <p:spPr>
          <a:xfrm>
            <a:off x="539552" y="476672"/>
            <a:ext cx="8229600" cy="1143000"/>
          </a:xfrm>
          <a:prstGeom prst="rect">
            <a:avLst/>
          </a:prstGeom>
          <a:noFill/>
        </p:spPr>
        <p:txBody>
          <a:bodyPr anchor="ctr">
            <a:scene3d>
              <a:camera prst="orthographicFront"/>
              <a:lightRig rig="soft" dir="t">
                <a:rot lat="0" lon="0" rev="16800000"/>
              </a:lightRig>
            </a:scene3d>
            <a:sp3d prstMaterial="softEdge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uk-UA" sz="7200" dirty="0" smtClean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itchFamily="66" charset="0"/>
              </a:rPr>
              <a:t>База дослідження</a:t>
            </a:r>
            <a:endParaRPr lang="ru-RU" sz="7200" dirty="0" smtClean="0">
              <a:ln w="17780" cmpd="sng">
                <a:solidFill>
                  <a:schemeClr val="bg1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24579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uk-UA" smtClean="0"/>
          </a:p>
        </p:txBody>
      </p:sp>
      <p:pic>
        <p:nvPicPr>
          <p:cNvPr id="24580" name="Picture 2" descr="D:\documents\картинки\фони\фони нові\0035136_www.nevseoboi.com.u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7325" y="-99392"/>
            <a:ext cx="9331325" cy="712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4"/>
          <p:cNvSpPr txBox="1">
            <a:spLocks/>
          </p:cNvSpPr>
          <p:nvPr/>
        </p:nvSpPr>
        <p:spPr>
          <a:xfrm>
            <a:off x="539552" y="764704"/>
            <a:ext cx="8229600" cy="1000132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soft" dir="t">
                <a:rot lat="0" lon="0" rev="16800000"/>
              </a:lightRig>
            </a:scene3d>
            <a:sp3d prstMaterial="softEdge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uk-UA" sz="6600" i="1" dirty="0" smtClean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Georgia" pitchFamily="18" charset="0"/>
              </a:rPr>
              <a:t>Напрямки діяльності:</a:t>
            </a:r>
            <a:endParaRPr lang="ru-RU" sz="6600" i="1" dirty="0">
              <a:ln w="17780" cmpd="sng">
                <a:solidFill>
                  <a:schemeClr val="bg1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611560" y="2420888"/>
            <a:ext cx="3657600" cy="1905000"/>
          </a:xfrm>
          <a:prstGeom prst="horizontalScroll">
            <a:avLst>
              <a:gd name="adj" fmla="val 12500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dirty="0"/>
              <a:t>Виявлення  рівня прояву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dirty="0"/>
              <a:t>лідерських якостей у групі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dirty="0"/>
              <a:t>(експрес-тест)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dirty="0"/>
              <a:t> </a:t>
            </a:r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auto">
          <a:xfrm>
            <a:off x="4932040" y="2348880"/>
            <a:ext cx="3819525" cy="1905000"/>
          </a:xfrm>
          <a:prstGeom prst="horizontalScroll">
            <a:avLst>
              <a:gd name="adj" fmla="val 12500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dirty="0"/>
              <a:t>Виявлення та оцінки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dirty="0"/>
              <a:t>комунікативних і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dirty="0"/>
              <a:t>організаторських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dirty="0"/>
              <a:t>здібностей вихованців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dirty="0"/>
              <a:t>(</a:t>
            </a:r>
            <a:r>
              <a:rPr lang="uk-UA" b="1" dirty="0" err="1"/>
              <a:t>“Методика</a:t>
            </a:r>
            <a:r>
              <a:rPr lang="uk-UA" b="1" dirty="0"/>
              <a:t> КОН-1”)</a:t>
            </a:r>
          </a:p>
        </p:txBody>
      </p:sp>
      <p:sp>
        <p:nvSpPr>
          <p:cNvPr id="8" name="AutoShape 5"/>
          <p:cNvSpPr>
            <a:spLocks noChangeArrowheads="1"/>
          </p:cNvSpPr>
          <p:nvPr/>
        </p:nvSpPr>
        <p:spPr bwMode="auto">
          <a:xfrm>
            <a:off x="2771800" y="4437112"/>
            <a:ext cx="3657600" cy="1905000"/>
          </a:xfrm>
          <a:prstGeom prst="horizontalScroll">
            <a:avLst>
              <a:gd name="adj" fmla="val 12500"/>
            </a:avLst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dirty="0"/>
              <a:t>Виявлення  рівня гнучкості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dirty="0"/>
              <a:t>у спілкуванні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dirty="0"/>
              <a:t>(А. </a:t>
            </a:r>
            <a:r>
              <a:rPr lang="uk-UA" b="1" dirty="0" err="1"/>
              <a:t>Гольдштейн</a:t>
            </a:r>
            <a:r>
              <a:rPr lang="uk-UA" b="1" dirty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documents\картинки\фони\фони нові\0035136_www.nevseoboi.com.u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3542" y="0"/>
            <a:ext cx="9227542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Диаграмма 2"/>
          <p:cNvGraphicFramePr/>
          <p:nvPr/>
        </p:nvGraphicFramePr>
        <p:xfrm>
          <a:off x="467544" y="620688"/>
          <a:ext cx="8064896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dirty="0" smtClean="0"/>
              <a:t> </a:t>
            </a:r>
            <a:endParaRPr lang="uk-UA" dirty="0"/>
          </a:p>
        </p:txBody>
      </p:sp>
      <p:sp>
        <p:nvSpPr>
          <p:cNvPr id="2560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uk-UA" smtClean="0"/>
          </a:p>
        </p:txBody>
      </p:sp>
      <p:pic>
        <p:nvPicPr>
          <p:cNvPr id="25604" name="Picture 2" descr="D:\documents\картинки\фони\фони нові\0035136_www.nevseoboi.com.u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950" y="-100013"/>
            <a:ext cx="9331325" cy="712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Диаграмма 5"/>
          <p:cNvGraphicFramePr/>
          <p:nvPr/>
        </p:nvGraphicFramePr>
        <p:xfrm>
          <a:off x="467544" y="260648"/>
          <a:ext cx="8244408" cy="6453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documents\картинки\фони\фони нові\0035136_www.nevseoboi.com.u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3542" y="0"/>
            <a:ext cx="9227542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Диаграмма 2"/>
          <p:cNvGraphicFramePr/>
          <p:nvPr/>
        </p:nvGraphicFramePr>
        <p:xfrm>
          <a:off x="1043608" y="476672"/>
          <a:ext cx="7128792" cy="58326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documents\картинки\фони\фони нові\0035136_www.nevseoboi.com.u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3542" y="0"/>
            <a:ext cx="9227542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Диаграмма 3"/>
          <p:cNvGraphicFramePr/>
          <p:nvPr/>
        </p:nvGraphicFramePr>
        <p:xfrm>
          <a:off x="755576" y="260648"/>
          <a:ext cx="7848872" cy="5976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documents\картинки\фони\фони нові\0035136_www.nevseoboi.com.u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71401"/>
            <a:ext cx="9227542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Диаграмма 2"/>
          <p:cNvGraphicFramePr/>
          <p:nvPr/>
        </p:nvGraphicFramePr>
        <p:xfrm>
          <a:off x="1115616" y="332656"/>
          <a:ext cx="7488832" cy="51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195736" y="5589240"/>
            <a:ext cx="432048" cy="360040"/>
          </a:xfrm>
          <a:prstGeom prst="rect">
            <a:avLst/>
          </a:prstGeom>
          <a:solidFill>
            <a:srgbClr val="FAC498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endParaRPr lang="ru-RU" b="1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95736" y="6165304"/>
            <a:ext cx="432048" cy="360040"/>
          </a:xfrm>
          <a:prstGeom prst="rect">
            <a:avLst/>
          </a:prstGeom>
          <a:solidFill>
            <a:srgbClr val="F68D36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699792" y="6093296"/>
            <a:ext cx="40607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>
                <a:solidFill>
                  <a:schemeClr val="bg1"/>
                </a:solidFill>
              </a:rPr>
              <a:t> </a:t>
            </a:r>
            <a:r>
              <a:rPr lang="uk-UA" b="1" dirty="0" smtClean="0">
                <a:solidFill>
                  <a:schemeClr val="bg1"/>
                </a:solidFill>
              </a:rPr>
              <a:t>-</a:t>
            </a:r>
            <a:r>
              <a:rPr lang="uk-UA" dirty="0" smtClean="0">
                <a:solidFill>
                  <a:schemeClr val="bg1"/>
                </a:solidFill>
              </a:rPr>
              <a:t> </a:t>
            </a:r>
            <a:r>
              <a:rPr lang="uk-UA" sz="2400" b="1" dirty="0" smtClean="0">
                <a:solidFill>
                  <a:schemeClr val="bg1"/>
                </a:solidFill>
              </a:rPr>
              <a:t>комунікативні здібності</a:t>
            </a:r>
            <a:endParaRPr lang="ru-RU" sz="24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627784" y="5517232"/>
            <a:ext cx="4169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 smtClean="0">
                <a:solidFill>
                  <a:schemeClr val="bg1"/>
                </a:solidFill>
              </a:rPr>
              <a:t>- організаторські здібності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documents\картинки\фони\фони нові\0035136_www.nevseoboi.com.u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27542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Диаграмма 2"/>
          <p:cNvGraphicFramePr/>
          <p:nvPr/>
        </p:nvGraphicFramePr>
        <p:xfrm>
          <a:off x="755576" y="1484784"/>
          <a:ext cx="7920880" cy="5056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2317593" y="92333"/>
            <a:ext cx="484722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2400" smtClean="0">
                <a:latin typeface="Times New Roman" pitchFamily="18" charset="0"/>
                <a:cs typeface="Times New Roman" pitchFamily="18" charset="0"/>
              </a:rPr>
              <a:t>Діаграма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порівняльних результатів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визначення рівню комунікативних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та організаційних здібностей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documents\картинки\фони\фони нові\0035136_www.nevseoboi.com.u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27542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Диаграмма 2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27651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uk-UA" smtClean="0"/>
          </a:p>
        </p:txBody>
      </p:sp>
      <p:pic>
        <p:nvPicPr>
          <p:cNvPr id="27652" name="Picture 2" descr="D:\documents\картинки\фони\фони нові\0035136_www.nevseoboi.com.u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950" y="-100013"/>
            <a:ext cx="9331325" cy="712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Диаграмма 5"/>
          <p:cNvGraphicFramePr/>
          <p:nvPr/>
        </p:nvGraphicFramePr>
        <p:xfrm>
          <a:off x="467544" y="332656"/>
          <a:ext cx="8280920" cy="63367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uk-UA" dirty="0"/>
          </a:p>
        </p:txBody>
      </p:sp>
      <p:pic>
        <p:nvPicPr>
          <p:cNvPr id="6147" name="Picture 2" descr="D:\documents\картинки\фони\фони нові\0035136_www.nevseoboi.com.u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361488" cy="7067551"/>
          </a:xfrm>
          <a:noFill/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467544" y="764704"/>
            <a:ext cx="6709984" cy="928694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soft" dir="t">
                <a:rot lat="0" lon="0" rev="16800000"/>
              </a:lightRig>
            </a:scene3d>
            <a:sp3d prstMaterial="softEdge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uk-UA" sz="7200" i="1" dirty="0" smtClean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Georgia" pitchFamily="18" charset="0"/>
              </a:rPr>
              <a:t>Завдання:</a:t>
            </a:r>
            <a:endParaRPr lang="ru-RU" sz="7200" i="1" dirty="0">
              <a:ln w="17780" cmpd="sng">
                <a:solidFill>
                  <a:schemeClr val="bg1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6149" name="Picture 3" descr="C:\Users\Iryna Marach\Desktop\ЛІДЕРИ\kniga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4" y="620688"/>
            <a:ext cx="2087812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одзаголовок 4"/>
          <p:cNvSpPr txBox="1">
            <a:spLocks/>
          </p:cNvSpPr>
          <p:nvPr/>
        </p:nvSpPr>
        <p:spPr>
          <a:xfrm>
            <a:off x="683568" y="1988840"/>
            <a:ext cx="7632848" cy="4248472"/>
          </a:xfrm>
          <a:prstGeom prst="rect">
            <a:avLst/>
          </a:prstGeom>
        </p:spPr>
        <p:txBody>
          <a:bodyPr>
            <a:noAutofit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6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Georgia" pitchFamily="18" charset="0"/>
              </a:rPr>
              <a:t>Здійснити теоретичний  аналіз феномена  лідерства;    </a:t>
            </a:r>
            <a:endParaRPr lang="ru-RU" sz="2600" i="1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Georgia" pitchFamily="18" charset="0"/>
            </a:endParaRPr>
          </a:p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6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Georgia" pitchFamily="18" charset="0"/>
              </a:rPr>
              <a:t>Розкрити зміст поняття </a:t>
            </a:r>
            <a:r>
              <a:rPr lang="uk-UA" sz="2600" i="1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Georgia" pitchFamily="18" charset="0"/>
              </a:rPr>
              <a:t>“лідерська</a:t>
            </a:r>
            <a:r>
              <a:rPr lang="uk-UA" sz="26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Georgia" pitchFamily="18" charset="0"/>
              </a:rPr>
              <a:t> обдарованість ” та його складові;</a:t>
            </a:r>
            <a:endParaRPr lang="ru-RU" sz="2600" i="1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Georgia" pitchFamily="18" charset="0"/>
            </a:endParaRPr>
          </a:p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6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Georgia" pitchFamily="18" charset="0"/>
              </a:rPr>
              <a:t> Дослідити передумови та основні чинники розвитку лідерської обдарованості особистості в умовах діяльності центру;</a:t>
            </a:r>
          </a:p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6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Georgia" pitchFamily="18" charset="0"/>
              </a:rPr>
              <a:t>Експериментально дослідити ріст лідерської обдарованості у вихованців центру.</a:t>
            </a:r>
            <a:endParaRPr lang="ru-RU" sz="2600" i="1" dirty="0">
              <a:effectLst>
                <a:glow rad="101600">
                  <a:schemeClr val="tx1">
                    <a:alpha val="60000"/>
                  </a:schemeClr>
                </a:glow>
              </a:effectLst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documents\картинки\фони\фони нові\0035136_www.nevseoboi.com.u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3542" y="0"/>
            <a:ext cx="9227542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Диаграмма 2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documents\картинки\фони\фони нові\0035136_www.nevseoboi.com.u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950" y="-100013"/>
            <a:ext cx="9440863" cy="7058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Диаграмма 4"/>
          <p:cNvGraphicFramePr/>
          <p:nvPr/>
        </p:nvGraphicFramePr>
        <p:xfrm>
          <a:off x="-142908" y="-173421"/>
          <a:ext cx="9501254" cy="70314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285720" y="0"/>
            <a:ext cx="88582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 smtClean="0">
                <a:solidFill>
                  <a:schemeClr val="bg1"/>
                </a:solidFill>
              </a:rPr>
              <a:t>Порівняльна діаграма результатів визначення показників гнучкості у спілкуванні, %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28675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uk-UA" smtClean="0"/>
          </a:p>
        </p:txBody>
      </p:sp>
      <p:pic>
        <p:nvPicPr>
          <p:cNvPr id="28676" name="Picture 2" descr="D:\documents\картинки\фони\фони нові\0035136_www.nevseoboi.com.u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96863" y="-200026"/>
            <a:ext cx="9440863" cy="7058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484410" y="1124744"/>
            <a:ext cx="8208912" cy="3456384"/>
          </a:xfrm>
          <a:prstGeom prst="rect">
            <a:avLst/>
          </a:prstGeom>
          <a:noFill/>
        </p:spPr>
        <p:txBody>
          <a:bodyPr anchor="ctr">
            <a:scene3d>
              <a:camera prst="orthographicFront"/>
              <a:lightRig rig="soft" dir="t">
                <a:rot lat="0" lon="0" rev="16800000"/>
              </a:lightRig>
            </a:scene3d>
            <a:sp3d prstMaterial="softEdge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uk-UA" sz="11500" i="1" dirty="0" smtClean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Georgia" pitchFamily="18" charset="0"/>
              </a:rPr>
              <a:t>Дякую </a:t>
            </a:r>
          </a:p>
          <a:p>
            <a:pPr fontAlgn="auto">
              <a:spcAft>
                <a:spcPts val="0"/>
              </a:spcAft>
              <a:defRPr/>
            </a:pPr>
            <a:r>
              <a:rPr lang="uk-UA" sz="11500" i="1" dirty="0" smtClean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Georgia" pitchFamily="18" charset="0"/>
              </a:rPr>
              <a:t>за увагу!</a:t>
            </a:r>
            <a:endParaRPr lang="ru-RU" sz="11500" i="1" dirty="0" smtClean="0">
              <a:ln w="17780" cmpd="sng">
                <a:solidFill>
                  <a:schemeClr val="bg1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uk-UA"/>
          </a:p>
        </p:txBody>
      </p:sp>
      <p:pic>
        <p:nvPicPr>
          <p:cNvPr id="7171" name="Picture 2" descr="D:\documents\картинки\фони\фони нові\0035136_www.nevseoboi.com.u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331325" cy="7129463"/>
          </a:xfrm>
          <a:noFill/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422275" y="142875"/>
            <a:ext cx="8229600" cy="1428750"/>
          </a:xfrm>
          <a:prstGeom prst="rect">
            <a:avLst/>
          </a:prstGeom>
        </p:spPr>
        <p:txBody>
          <a:bodyPr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6" name="Подзаголовок 4"/>
          <p:cNvSpPr txBox="1">
            <a:spLocks/>
          </p:cNvSpPr>
          <p:nvPr/>
        </p:nvSpPr>
        <p:spPr>
          <a:xfrm>
            <a:off x="359024" y="620688"/>
            <a:ext cx="8784976" cy="3622058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" indent="0"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uk-UA" sz="7000" b="1" i="1" dirty="0" smtClean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Georgia" pitchFamily="18" charset="0"/>
              </a:rPr>
              <a:t>Об’єкт дослідження: </a:t>
            </a:r>
            <a:endParaRPr lang="ru-RU" sz="7000" b="1" i="1" dirty="0" smtClean="0">
              <a:ln w="17780" cmpd="sng">
                <a:solidFill>
                  <a:schemeClr val="bg1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Georgia" pitchFamily="18" charset="0"/>
            </a:endParaRPr>
          </a:p>
          <a:p>
            <a:pPr marL="137160" indent="0" algn="ctr" fontAlgn="auto">
              <a:spcAft>
                <a:spcPts val="0"/>
              </a:spcAft>
              <a:buFont typeface="Wingdings 2"/>
              <a:buNone/>
              <a:defRPr/>
            </a:pPr>
            <a:endParaRPr lang="ru-RU" sz="2600" i="1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Georgia" pitchFamily="18" charset="0"/>
            </a:endParaRPr>
          </a:p>
          <a:p>
            <a:pPr marL="137160" indent="0"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5200" i="1" dirty="0" err="1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Georgia" pitchFamily="18" charset="0"/>
              </a:rPr>
              <a:t>лідерська</a:t>
            </a:r>
            <a:r>
              <a:rPr lang="ru-RU" sz="5200" i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Georgia" pitchFamily="18" charset="0"/>
              </a:rPr>
              <a:t> </a:t>
            </a:r>
            <a:r>
              <a:rPr lang="ru-RU" sz="5200" i="1" dirty="0" err="1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Georgia" pitchFamily="18" charset="0"/>
              </a:rPr>
              <a:t>обдарованість</a:t>
            </a:r>
            <a:r>
              <a:rPr lang="ru-RU" sz="5200" i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Georgia" pitchFamily="18" charset="0"/>
              </a:rPr>
              <a:t> як </a:t>
            </a:r>
            <a:r>
              <a:rPr lang="ru-RU" sz="5400" i="1" dirty="0" err="1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Georgia" pitchFamily="18" charset="0"/>
              </a:rPr>
              <a:t>індивідуальна</a:t>
            </a:r>
            <a:r>
              <a:rPr lang="ru-RU" sz="5400" i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Georgia" pitchFamily="18" charset="0"/>
              </a:rPr>
              <a:t>  характеристика </a:t>
            </a:r>
            <a:r>
              <a:rPr lang="ru-RU" sz="5400" i="1" dirty="0" err="1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Georgia" pitchFamily="18" charset="0"/>
              </a:rPr>
              <a:t>особистості</a:t>
            </a:r>
            <a:r>
              <a:rPr lang="ru-RU" sz="5400" i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Georgia" pitchFamily="18" charset="0"/>
              </a:rPr>
              <a:t>.</a:t>
            </a:r>
            <a:endParaRPr lang="ru-RU" sz="5400" i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Georgia" pitchFamily="18" charset="0"/>
            </a:endParaRPr>
          </a:p>
        </p:txBody>
      </p:sp>
      <p:pic>
        <p:nvPicPr>
          <p:cNvPr id="7" name="Содержимое 3" descr="lid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99792" y="3717032"/>
            <a:ext cx="4341261" cy="28978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uk-UA"/>
          </a:p>
        </p:txBody>
      </p:sp>
      <p:pic>
        <p:nvPicPr>
          <p:cNvPr id="8195" name="Picture 2" descr="D:\documents\картинки\фони\фони нові\0035136_www.nevseoboi.com.u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187325" y="-171400"/>
            <a:ext cx="9331325" cy="7129463"/>
          </a:xfrm>
          <a:noFill/>
        </p:spPr>
      </p:pic>
      <p:sp>
        <p:nvSpPr>
          <p:cNvPr id="5" name="Подзаголовок 4"/>
          <p:cNvSpPr txBox="1">
            <a:spLocks/>
          </p:cNvSpPr>
          <p:nvPr/>
        </p:nvSpPr>
        <p:spPr>
          <a:xfrm>
            <a:off x="107504" y="404664"/>
            <a:ext cx="8856984" cy="4608512"/>
          </a:xfrm>
          <a:prstGeom prst="rect">
            <a:avLst/>
          </a:prstGeom>
        </p:spPr>
        <p:txBody>
          <a:bodyPr/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" indent="0"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uk-UA" sz="6600" b="1" i="1" dirty="0" smtClean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Georgia" pitchFamily="18" charset="0"/>
              </a:rPr>
              <a:t>Предмет дослідження:</a:t>
            </a:r>
            <a:endParaRPr lang="ru-RU" sz="6600" b="1" i="1" dirty="0" smtClean="0">
              <a:ln w="17780" cmpd="sng">
                <a:solidFill>
                  <a:schemeClr val="bg1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Georgia" pitchFamily="18" charset="0"/>
            </a:endParaRPr>
          </a:p>
          <a:p>
            <a:pPr marL="137160" indent="0"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3600" i="1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Georgia" pitchFamily="18" charset="0"/>
              </a:rPr>
              <a:t>умови</a:t>
            </a:r>
            <a:r>
              <a:rPr lang="ru-RU" sz="36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Georgia" pitchFamily="18" charset="0"/>
              </a:rPr>
              <a:t> </a:t>
            </a:r>
            <a:r>
              <a:rPr lang="ru-RU" sz="3600" i="1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Georgia" pitchFamily="18" charset="0"/>
              </a:rPr>
              <a:t>формування</a:t>
            </a:r>
            <a:r>
              <a:rPr lang="ru-RU" sz="36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Georgia" pitchFamily="18" charset="0"/>
              </a:rPr>
              <a:t>  та </a:t>
            </a:r>
            <a:r>
              <a:rPr lang="ru-RU" sz="3600" i="1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Georgia" pitchFamily="18" charset="0"/>
              </a:rPr>
              <a:t>критерії</a:t>
            </a:r>
            <a:r>
              <a:rPr lang="ru-RU" sz="36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Georgia" pitchFamily="18" charset="0"/>
              </a:rPr>
              <a:t> </a:t>
            </a:r>
            <a:r>
              <a:rPr lang="ru-RU" sz="3600" i="1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Georgia" pitchFamily="18" charset="0"/>
              </a:rPr>
              <a:t>лідерської</a:t>
            </a:r>
            <a:r>
              <a:rPr lang="ru-RU" sz="36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Georgia" pitchFamily="18" charset="0"/>
              </a:rPr>
              <a:t> </a:t>
            </a:r>
            <a:r>
              <a:rPr lang="ru-RU" sz="3600" i="1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Georgia" pitchFamily="18" charset="0"/>
              </a:rPr>
              <a:t>обдарованості</a:t>
            </a:r>
            <a:r>
              <a:rPr lang="ru-RU" sz="36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Georgia" pitchFamily="18" charset="0"/>
              </a:rPr>
              <a:t> </a:t>
            </a:r>
            <a:r>
              <a:rPr lang="ru-RU" sz="3600" i="1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Georgia" pitchFamily="18" charset="0"/>
              </a:rPr>
              <a:t>вихованців</a:t>
            </a:r>
            <a:r>
              <a:rPr lang="ru-RU" sz="36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Georgia" pitchFamily="18" charset="0"/>
              </a:rPr>
              <a:t> у </a:t>
            </a:r>
            <a:r>
              <a:rPr lang="ru-RU" sz="3600" i="1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Georgia" pitchFamily="18" charset="0"/>
              </a:rPr>
              <a:t>центрі</a:t>
            </a:r>
            <a:r>
              <a:rPr lang="ru-RU" sz="36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Georgia" pitchFamily="18" charset="0"/>
              </a:rPr>
              <a:t> </a:t>
            </a:r>
            <a:r>
              <a:rPr lang="ru-RU" sz="3600" i="1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Georgia" pitchFamily="18" charset="0"/>
              </a:rPr>
              <a:t>молодіжних</a:t>
            </a:r>
            <a:r>
              <a:rPr lang="ru-RU" sz="36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Georgia" pitchFamily="18" charset="0"/>
              </a:rPr>
              <a:t> та </a:t>
            </a:r>
            <a:r>
              <a:rPr lang="ru-RU" sz="3600" i="1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Georgia" pitchFamily="18" charset="0"/>
              </a:rPr>
              <a:t>лідерських</a:t>
            </a:r>
            <a:r>
              <a:rPr lang="ru-RU" sz="36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Georgia" pitchFamily="18" charset="0"/>
              </a:rPr>
              <a:t> </a:t>
            </a:r>
            <a:r>
              <a:rPr lang="ru-RU" sz="3600" i="1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Georgia" pitchFamily="18" charset="0"/>
              </a:rPr>
              <a:t>ініціатив</a:t>
            </a:r>
            <a:r>
              <a:rPr lang="ru-RU" sz="36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Georgia" pitchFamily="18" charset="0"/>
              </a:rPr>
              <a:t>.</a:t>
            </a:r>
            <a:endParaRPr lang="ru-RU" sz="3600" i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Georgia" pitchFamily="18" charset="0"/>
            </a:endParaRPr>
          </a:p>
        </p:txBody>
      </p:sp>
      <p:pic>
        <p:nvPicPr>
          <p:cNvPr id="8197" name="Picture 4" descr="C:\Users\Iryna Marach\Desktop\ЛІДЕРИ\logo_bez_fona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4869160"/>
            <a:ext cx="1907180" cy="1876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9219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uk-UA" smtClean="0"/>
          </a:p>
        </p:txBody>
      </p:sp>
      <p:pic>
        <p:nvPicPr>
          <p:cNvPr id="9220" name="Picture 2" descr="D:\documents\картинки\фони\фони нові\0035136_www.nevseoboi.com.u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950" y="-100013"/>
            <a:ext cx="9331325" cy="712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2483767" y="2284451"/>
            <a:ext cx="6398223" cy="4296540"/>
          </a:xfrm>
          <a:prstGeom prst="rect">
            <a:avLst/>
          </a:prstGeom>
        </p:spPr>
        <p:txBody>
          <a:bodyPr anchor="ctr">
            <a:normAutofit fontScale="25000" lnSpcReduction="2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uk-UA" sz="620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Book Antiqua" pitchFamily="18" charset="0"/>
              </a:rPr>
              <a:t/>
            </a:r>
            <a:br>
              <a:rPr lang="uk-UA" sz="620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Book Antiqua" pitchFamily="18" charset="0"/>
              </a:rPr>
            </a:br>
            <a:r>
              <a:rPr lang="uk-UA" sz="62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Book Antiqua" pitchFamily="18" charset="0"/>
              </a:rPr>
              <a:t/>
            </a:r>
            <a:br>
              <a:rPr lang="uk-UA" sz="62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Book Antiqua" pitchFamily="18" charset="0"/>
              </a:rPr>
            </a:br>
            <a:r>
              <a:rPr lang="uk-UA" sz="12800" b="0" i="1" dirty="0" smtClean="0">
                <a:ln w="63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1902 рік - Ч.Х.Кулі .</a:t>
            </a:r>
            <a:br>
              <a:rPr lang="uk-UA" sz="12800" b="0" i="1" dirty="0" smtClean="0">
                <a:ln w="63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</a:br>
            <a:r>
              <a:rPr lang="uk-UA" sz="12800" b="0" i="1" dirty="0" smtClean="0">
                <a:ln w="63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 Лідерство – це фокус групових процесів.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uk-UA" sz="12800" b="0" i="1" dirty="0" smtClean="0">
                <a:ln w="63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/>
            </a:r>
            <a:br>
              <a:rPr lang="uk-UA" sz="12800" b="0" i="1" dirty="0" smtClean="0">
                <a:ln w="63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</a:br>
            <a:r>
              <a:rPr lang="uk-UA" sz="12800" b="0" i="1" dirty="0" smtClean="0">
                <a:ln w="63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 1911 рік. М.</a:t>
            </a:r>
            <a:r>
              <a:rPr lang="uk-UA" sz="12800" b="0" i="1" dirty="0" err="1" smtClean="0">
                <a:ln w="63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Блекнер</a:t>
            </a:r>
            <a:r>
              <a:rPr lang="uk-UA" sz="12800" b="0" i="1" dirty="0" smtClean="0">
                <a:ln w="63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.</a:t>
            </a:r>
            <a:br>
              <a:rPr lang="uk-UA" sz="12800" b="0" i="1" dirty="0" smtClean="0">
                <a:ln w="63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</a:br>
            <a:r>
              <a:rPr lang="uk-UA" sz="12800" b="0" i="1" dirty="0" smtClean="0">
                <a:ln w="63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  Лідерства –  це централізація зусиль в одній особистості як виявлення влади всіх. </a:t>
            </a:r>
            <a:r>
              <a:rPr lang="ru-RU" sz="16000" b="0" i="1" dirty="0" smtClean="0">
                <a:ln w="63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/>
            </a:r>
            <a:br>
              <a:rPr lang="ru-RU" sz="16000" b="0" i="1" dirty="0" smtClean="0">
                <a:ln w="63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</a:br>
            <a:r>
              <a:rPr lang="uk-UA" sz="8500" b="0" i="1" dirty="0" smtClean="0">
                <a:ln w="63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/>
            </a:r>
            <a:br>
              <a:rPr lang="uk-UA" sz="8500" b="0" i="1" dirty="0" smtClean="0">
                <a:ln w="63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</a:br>
            <a:r>
              <a:rPr lang="uk-UA" sz="8500" b="0" i="1" dirty="0" smtClean="0">
                <a:ln w="63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/>
            </a:r>
            <a:br>
              <a:rPr lang="uk-UA" sz="8500" b="0" i="1" dirty="0" smtClean="0">
                <a:ln w="63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</a:br>
            <a:r>
              <a:rPr lang="uk-UA" b="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eorgia" pitchFamily="18" charset="0"/>
              </a:rPr>
              <a:t/>
            </a:r>
            <a:br>
              <a:rPr lang="uk-UA" b="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eorgia" pitchFamily="18" charset="0"/>
              </a:rPr>
            </a:br>
            <a:r>
              <a:rPr lang="uk-UA" b="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eorgia" pitchFamily="18" charset="0"/>
              </a:rPr>
              <a:t/>
            </a:r>
            <a:br>
              <a:rPr lang="uk-UA" b="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eorgia" pitchFamily="18" charset="0"/>
              </a:rPr>
            </a:br>
            <a:endParaRPr lang="ru-RU" b="0" i="1" dirty="0">
              <a:solidFill>
                <a:schemeClr val="accent6">
                  <a:lumMod val="60000"/>
                  <a:lumOff val="40000"/>
                </a:schemeClr>
              </a:solidFill>
              <a:latin typeface="Georgia" pitchFamily="18" charset="0"/>
            </a:endParaRPr>
          </a:p>
        </p:txBody>
      </p:sp>
      <p:sp>
        <p:nvSpPr>
          <p:cNvPr id="7" name="Прямокутник 6"/>
          <p:cNvSpPr/>
          <p:nvPr/>
        </p:nvSpPr>
        <p:spPr>
          <a:xfrm>
            <a:off x="472843" y="188640"/>
            <a:ext cx="823998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800" b="1" i="1" dirty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Georgia" pitchFamily="18" charset="0"/>
                <a:cs typeface="+mn-cs"/>
              </a:rPr>
              <a:t>Перші визначення поняття “лідерство”</a:t>
            </a:r>
            <a:endParaRPr lang="uk-UA" sz="4800" b="1" i="1" dirty="0"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Georgia" pitchFamily="18" charset="0"/>
              <a:cs typeface="+mn-cs"/>
            </a:endParaRPr>
          </a:p>
        </p:txBody>
      </p:sp>
      <p:pic>
        <p:nvPicPr>
          <p:cNvPr id="9223" name="Picture 2" descr="C:\Users\Iryna Marach\Desktop\ЛІДЕРИ\adf57feb4f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2997200"/>
            <a:ext cx="3136900" cy="308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1024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uk-UA" smtClean="0"/>
          </a:p>
        </p:txBody>
      </p:sp>
      <p:pic>
        <p:nvPicPr>
          <p:cNvPr id="10244" name="Picture 2" descr="D:\documents\картинки\фони\фони нові\0035136_www.nevseoboi.com.u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950" y="-100013"/>
            <a:ext cx="9331325" cy="712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2"/>
          <p:cNvSpPr/>
          <p:nvPr/>
        </p:nvSpPr>
        <p:spPr>
          <a:xfrm>
            <a:off x="395536" y="620688"/>
            <a:ext cx="5184576" cy="584775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i="1" dirty="0" err="1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Georgia" pitchFamily="18" charset="0"/>
                <a:cs typeface="+mn-cs"/>
              </a:rPr>
              <a:t>Лідерство</a:t>
            </a:r>
            <a:r>
              <a:rPr lang="ru-RU" sz="5400" b="1" i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Georgia" pitchFamily="18" charset="0"/>
                <a:cs typeface="+mn-cs"/>
              </a:rPr>
              <a:t> </a:t>
            </a:r>
            <a:r>
              <a:rPr lang="ru-RU" sz="3600" b="1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Georgia" pitchFamily="18" charset="0"/>
                <a:cs typeface="+mn-cs"/>
              </a:rPr>
              <a:t>–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i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Georgia" pitchFamily="18" charset="0"/>
                <a:cs typeface="+mn-cs"/>
              </a:rPr>
              <a:t>це</a:t>
            </a:r>
            <a:r>
              <a:rPr lang="ru-RU" sz="4000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Georgia" pitchFamily="18" charset="0"/>
                <a:cs typeface="+mn-cs"/>
              </a:rPr>
              <a:t> </a:t>
            </a:r>
            <a:r>
              <a:rPr lang="ru-RU" sz="4000" i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Georgia" pitchFamily="18" charset="0"/>
                <a:cs typeface="+mn-cs"/>
              </a:rPr>
              <a:t>вплив</a:t>
            </a:r>
            <a:r>
              <a:rPr lang="ru-RU" sz="4000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Georgia" pitchFamily="18" charset="0"/>
                <a:cs typeface="+mn-cs"/>
              </a:rPr>
              <a:t> </a:t>
            </a:r>
            <a:r>
              <a:rPr lang="ru-RU" sz="4000" i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Georgia" pitchFamily="18" charset="0"/>
                <a:cs typeface="+mn-cs"/>
              </a:rPr>
              <a:t>стосунків</a:t>
            </a:r>
            <a:r>
              <a:rPr lang="ru-RU" sz="4000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Georgia" pitchFamily="18" charset="0"/>
                <a:cs typeface="+mn-cs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Georgia" pitchFamily="18" charset="0"/>
                <a:cs typeface="+mn-cs"/>
              </a:rPr>
              <a:t>у </a:t>
            </a:r>
            <a:r>
              <a:rPr lang="ru-RU" sz="4000" i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Georgia" pitchFamily="18" charset="0"/>
                <a:cs typeface="+mn-cs"/>
              </a:rPr>
              <a:t>процесі</a:t>
            </a:r>
            <a:r>
              <a:rPr lang="ru-RU" sz="4000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Georgia" pitchFamily="18" charset="0"/>
                <a:cs typeface="+mn-cs"/>
              </a:rPr>
              <a:t> </a:t>
            </a:r>
            <a:r>
              <a:rPr lang="ru-RU" sz="4000" i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Georgia" pitchFamily="18" charset="0"/>
                <a:cs typeface="+mn-cs"/>
              </a:rPr>
              <a:t>взаємодії</a:t>
            </a:r>
            <a:r>
              <a:rPr lang="ru-RU" sz="4000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Georgia" pitchFamily="18" charset="0"/>
                <a:cs typeface="+mn-cs"/>
              </a:rPr>
              <a:t>, що </a:t>
            </a:r>
            <a:r>
              <a:rPr lang="ru-RU" sz="4000" i="1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Georgia" pitchFamily="18" charset="0"/>
                <a:cs typeface="+mn-cs"/>
              </a:rPr>
              <a:t>ґрунтується</a:t>
            </a:r>
            <a:r>
              <a:rPr lang="ru-RU" sz="40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Georgia" pitchFamily="18" charset="0"/>
                <a:cs typeface="+mn-cs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Georgia" pitchFamily="18" charset="0"/>
                <a:cs typeface="+mn-cs"/>
              </a:rPr>
              <a:t>на </a:t>
            </a:r>
            <a:r>
              <a:rPr lang="ru-RU" sz="4000" i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Georgia" pitchFamily="18" charset="0"/>
                <a:cs typeface="+mn-cs"/>
              </a:rPr>
              <a:t>особистісних</a:t>
            </a:r>
            <a:r>
              <a:rPr lang="ru-RU" sz="4000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Georgia" pitchFamily="18" charset="0"/>
                <a:cs typeface="+mn-cs"/>
              </a:rPr>
              <a:t> характеристиках, де </a:t>
            </a:r>
            <a:r>
              <a:rPr lang="ru-RU" sz="4000" i="1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Georgia" pitchFamily="18" charset="0"/>
                <a:cs typeface="+mn-cs"/>
              </a:rPr>
              <a:t>простежуються</a:t>
            </a:r>
            <a:r>
              <a:rPr lang="ru-RU" sz="40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Georgia" pitchFamily="18" charset="0"/>
                <a:cs typeface="+mn-cs"/>
              </a:rPr>
              <a:t> </a:t>
            </a:r>
            <a:r>
              <a:rPr lang="ru-RU" sz="4000" i="1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Georgia" pitchFamily="18" charset="0"/>
                <a:cs typeface="+mn-cs"/>
              </a:rPr>
              <a:t>факти</a:t>
            </a:r>
            <a:r>
              <a:rPr lang="ru-RU" sz="40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Georgia" pitchFamily="18" charset="0"/>
                <a:cs typeface="+mn-cs"/>
              </a:rPr>
              <a:t> </a:t>
            </a:r>
            <a:r>
              <a:rPr lang="ru-RU" sz="4000" i="1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Georgia" pitchFamily="18" charset="0"/>
                <a:cs typeface="+mn-cs"/>
              </a:rPr>
              <a:t>домінування</a:t>
            </a:r>
            <a:endParaRPr lang="ru-RU" sz="4000" i="1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Georgia" pitchFamily="18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Georgia" pitchFamily="18" charset="0"/>
                <a:cs typeface="+mn-cs"/>
              </a:rPr>
              <a:t> </a:t>
            </a:r>
            <a:r>
              <a:rPr lang="ru-RU" sz="4000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Georgia" pitchFamily="18" charset="0"/>
                <a:cs typeface="+mn-cs"/>
              </a:rPr>
              <a:t>і </a:t>
            </a:r>
            <a:r>
              <a:rPr lang="ru-RU" sz="4000" i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Georgia" pitchFamily="18" charset="0"/>
                <a:cs typeface="+mn-cs"/>
              </a:rPr>
              <a:t>підкорення</a:t>
            </a:r>
            <a:r>
              <a:rPr lang="ru-RU" sz="4000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Georgia" pitchFamily="18" charset="0"/>
                <a:cs typeface="+mn-cs"/>
              </a:rPr>
              <a:t>. </a:t>
            </a:r>
          </a:p>
        </p:txBody>
      </p:sp>
      <p:pic>
        <p:nvPicPr>
          <p:cNvPr id="3" name="Picture 4" descr="C:\Users\Iryna Marach\Desktop\ЛІДЕРИ\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460201" y="1399964"/>
            <a:ext cx="3497114" cy="42892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11267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uk-UA" smtClean="0"/>
          </a:p>
        </p:txBody>
      </p:sp>
      <p:pic>
        <p:nvPicPr>
          <p:cNvPr id="11268" name="Picture 2" descr="D:\documents\картинки\фони\фони нові\0035136_www.nevseoboi.com.u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950" y="-9525"/>
            <a:ext cx="9331325" cy="712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422030" y="32976"/>
            <a:ext cx="8721970" cy="1523815"/>
          </a:xfrm>
          <a:prstGeom prst="rect">
            <a:avLst/>
          </a:prstGeom>
        </p:spPr>
        <p:txBody>
          <a:bodyPr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uk-UA" sz="4800" i="1" dirty="0" smtClean="0">
                <a:ln w="6350"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Особливості лідерства:</a:t>
            </a:r>
            <a:endParaRPr lang="ru-RU" sz="4800" i="1" dirty="0">
              <a:ln w="6350">
                <a:solidFill>
                  <a:schemeClr val="bg1"/>
                </a:solidFill>
              </a:ln>
              <a:solidFill>
                <a:srgbClr val="FFFF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6" name="Подзаголовок 4"/>
          <p:cNvSpPr txBox="1">
            <a:spLocks/>
          </p:cNvSpPr>
          <p:nvPr/>
        </p:nvSpPr>
        <p:spPr>
          <a:xfrm>
            <a:off x="0" y="1844824"/>
            <a:ext cx="5400600" cy="4680520"/>
          </a:xfrm>
          <a:prstGeom prst="rect">
            <a:avLst/>
          </a:prstGeom>
        </p:spPr>
        <p:txBody>
          <a:bodyPr>
            <a:normAutofit fontScale="40000" lnSpcReduction="20000"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uk-UA" sz="3200" dirty="0" smtClean="0">
                <a:latin typeface="Book Antiqua" pitchFamily="18" charset="0"/>
              </a:rPr>
              <a:t> </a:t>
            </a:r>
            <a:r>
              <a:rPr lang="uk-UA" sz="67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Georgia" pitchFamily="18" charset="0"/>
              </a:rPr>
              <a:t>це специфічний тип стосунків , який базується більш на взаємодії;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sz="67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Georgia" pitchFamily="18" charset="0"/>
              </a:rPr>
              <a:t>міжособистісна взаємодія, яка проявляється в конкретній ситуації за  допомогою комунікативного процесу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uk-UA" sz="67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Georgia" pitchFamily="18" charset="0"/>
              </a:rPr>
              <a:t>     і направлена на досягнення цілей;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sz="67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Georgia" pitchFamily="18" charset="0"/>
              </a:rPr>
              <a:t>відносинами «лідер-послідовник»;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5800" i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Georgia" pitchFamily="18" charset="0"/>
            </a:endParaRPr>
          </a:p>
        </p:txBody>
      </p:sp>
      <p:pic>
        <p:nvPicPr>
          <p:cNvPr id="11269" name="Picture 5" descr="C:\Users\Iryna Marach\Desktop\ЛІДЕРИ\project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436096" y="2132856"/>
            <a:ext cx="3506702" cy="35067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Overr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Апекс">
    <a:majorFont>
      <a:latin typeface="Lucida Sans"/>
      <a:ea typeface=""/>
      <a:cs typeface=""/>
      <a:font script="Grek" typeface="Arial"/>
      <a:font script="Cyrl" typeface="Arial"/>
      <a:font script="Jpan" typeface="HG丸ｺﾞｼｯｸM-PRO"/>
      <a:font script="Hang" typeface="휴먼옛체"/>
      <a:font script="Hans" typeface="黑体"/>
      <a:font script="Hant" typeface="微軟正黑體"/>
      <a:font script="Arab" typeface="Tahoma"/>
      <a:font script="Hebr" typeface="Levenim MT"/>
      <a:font script="Thai" typeface="Frees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Book Antiqua"/>
      <a:ea typeface=""/>
      <a:cs typeface=""/>
      <a:font script="Grek" typeface="Times New Roman"/>
      <a:font script="Cyrl" typeface="Times New Roman"/>
      <a:font script="Jpan" typeface="HG明朝B"/>
      <a:font script="Hang" typeface="돋움"/>
      <a:font script="Hans" typeface="宋体"/>
      <a:font script="Hant" typeface="新細明體"/>
      <a:font script="Arab" typeface="Times New Roman"/>
      <a:font script="Hebr" typeface="David"/>
      <a:font script="Thai" typeface="Eucrosia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Апекс">
    <a:fillStyleLst>
      <a:solidFill>
        <a:schemeClr val="phClr"/>
      </a:solidFill>
      <a:gradFill rotWithShape="1">
        <a:gsLst>
          <a:gs pos="20000">
            <a:schemeClr val="phClr">
              <a:tint val="9000"/>
            </a:schemeClr>
          </a:gs>
          <a:gs pos="100000">
            <a:schemeClr val="phClr">
              <a:tint val="70000"/>
              <a:satMod val="100000"/>
            </a:schemeClr>
          </a:gs>
        </a:gsLst>
        <a:path path="circle">
          <a:fillToRect l="-15000" t="-15000" r="115000" b="115000"/>
        </a:path>
      </a:gradFill>
      <a:gradFill rotWithShape="1">
        <a:gsLst>
          <a:gs pos="0">
            <a:schemeClr val="phClr">
              <a:shade val="60000"/>
            </a:schemeClr>
          </a:gs>
          <a:gs pos="33000">
            <a:schemeClr val="phClr">
              <a:tint val="86500"/>
            </a:schemeClr>
          </a:gs>
          <a:gs pos="46750">
            <a:schemeClr val="phClr">
              <a:tint val="71000"/>
              <a:satMod val="112000"/>
            </a:schemeClr>
          </a:gs>
          <a:gs pos="53000">
            <a:schemeClr val="phClr">
              <a:tint val="71000"/>
              <a:satMod val="112000"/>
            </a:schemeClr>
          </a:gs>
          <a:gs pos="68000">
            <a:schemeClr val="phClr">
              <a:tint val="86000"/>
            </a:schemeClr>
          </a:gs>
          <a:gs pos="100000">
            <a:schemeClr val="phClr">
              <a:shade val="60000"/>
            </a:schemeClr>
          </a:gs>
        </a:gsLst>
        <a:lin ang="8350000" scaled="1"/>
      </a:gradFill>
    </a:fillStyleLst>
    <a:lnStyleLst>
      <a:ln w="9525" cap="flat" cmpd="sng" algn="ctr">
        <a:solidFill>
          <a:schemeClr val="phClr">
            <a:shade val="48000"/>
            <a:satMod val="110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130000" dist="101600" dir="2700000" algn="tl" rotWithShape="0">
            <a:srgbClr val="000000">
              <a:alpha val="35000"/>
            </a:srgbClr>
          </a:outerShdw>
        </a:effectLst>
      </a:effectStyle>
      <a:effectStyle>
        <a:effectLst>
          <a:outerShdw blurRad="190500" dist="228600" dir="2700000" sy="90000" rotWithShape="0">
            <a:srgbClr val="000000">
              <a:alpha val="25500"/>
            </a:srgbClr>
          </a:outerShdw>
        </a:effectLst>
      </a:effectStyle>
      <a:effectStyle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50000"/>
              <a:satMod val="180000"/>
            </a:schemeClr>
          </a:gs>
          <a:gs pos="100000">
            <a:schemeClr val="phClr">
              <a:shade val="45000"/>
              <a:satMod val="120000"/>
            </a:schemeClr>
          </a:gs>
        </a:gsLst>
        <a:path path="circle">
          <a:fillToRect r="100000" b="100000"/>
        </a:path>
      </a:gradFill>
      <a:blipFill>
        <a:blip xmlns:r="http://schemas.openxmlformats.org/officeDocument/2006/relationships" r:embed="rId1">
          <a:duotone>
            <a:schemeClr val="phClr">
              <a:shade val="3000"/>
              <a:satMod val="110000"/>
            </a:schemeClr>
            <a:schemeClr val="phClr">
              <a:tint val="60000"/>
              <a:satMod val="425000"/>
            </a:schemeClr>
          </a:duotone>
        </a:blip>
        <a:stretch>
          <a:fillRect/>
        </a:stretch>
      </a:blip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Апекс">
    <a:majorFont>
      <a:latin typeface="Lucida Sans"/>
      <a:ea typeface=""/>
      <a:cs typeface=""/>
      <a:font script="Grek" typeface="Arial"/>
      <a:font script="Cyrl" typeface="Arial"/>
      <a:font script="Jpan" typeface="HG丸ｺﾞｼｯｸM-PRO"/>
      <a:font script="Hang" typeface="휴먼옛체"/>
      <a:font script="Hans" typeface="黑体"/>
      <a:font script="Hant" typeface="微軟正黑體"/>
      <a:font script="Arab" typeface="Tahoma"/>
      <a:font script="Hebr" typeface="Levenim MT"/>
      <a:font script="Thai" typeface="Frees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Book Antiqua"/>
      <a:ea typeface=""/>
      <a:cs typeface=""/>
      <a:font script="Grek" typeface="Times New Roman"/>
      <a:font script="Cyrl" typeface="Times New Roman"/>
      <a:font script="Jpan" typeface="HG明朝B"/>
      <a:font script="Hang" typeface="돋움"/>
      <a:font script="Hans" typeface="宋体"/>
      <a:font script="Hant" typeface="新細明體"/>
      <a:font script="Arab" typeface="Times New Roman"/>
      <a:font script="Hebr" typeface="David"/>
      <a:font script="Thai" typeface="Eucrosia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Апекс">
    <a:fillStyleLst>
      <a:solidFill>
        <a:schemeClr val="phClr"/>
      </a:solidFill>
      <a:gradFill rotWithShape="1">
        <a:gsLst>
          <a:gs pos="20000">
            <a:schemeClr val="phClr">
              <a:tint val="9000"/>
            </a:schemeClr>
          </a:gs>
          <a:gs pos="100000">
            <a:schemeClr val="phClr">
              <a:tint val="70000"/>
              <a:satMod val="100000"/>
            </a:schemeClr>
          </a:gs>
        </a:gsLst>
        <a:path path="circle">
          <a:fillToRect l="-15000" t="-15000" r="115000" b="115000"/>
        </a:path>
      </a:gradFill>
      <a:gradFill rotWithShape="1">
        <a:gsLst>
          <a:gs pos="0">
            <a:schemeClr val="phClr">
              <a:shade val="60000"/>
            </a:schemeClr>
          </a:gs>
          <a:gs pos="33000">
            <a:schemeClr val="phClr">
              <a:tint val="86500"/>
            </a:schemeClr>
          </a:gs>
          <a:gs pos="46750">
            <a:schemeClr val="phClr">
              <a:tint val="71000"/>
              <a:satMod val="112000"/>
            </a:schemeClr>
          </a:gs>
          <a:gs pos="53000">
            <a:schemeClr val="phClr">
              <a:tint val="71000"/>
              <a:satMod val="112000"/>
            </a:schemeClr>
          </a:gs>
          <a:gs pos="68000">
            <a:schemeClr val="phClr">
              <a:tint val="86000"/>
            </a:schemeClr>
          </a:gs>
          <a:gs pos="100000">
            <a:schemeClr val="phClr">
              <a:shade val="60000"/>
            </a:schemeClr>
          </a:gs>
        </a:gsLst>
        <a:lin ang="8350000" scaled="1"/>
      </a:gradFill>
    </a:fillStyleLst>
    <a:lnStyleLst>
      <a:ln w="9525" cap="flat" cmpd="sng" algn="ctr">
        <a:solidFill>
          <a:schemeClr val="phClr">
            <a:shade val="48000"/>
            <a:satMod val="110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130000" dist="101600" dir="2700000" algn="tl" rotWithShape="0">
            <a:srgbClr val="000000">
              <a:alpha val="35000"/>
            </a:srgbClr>
          </a:outerShdw>
        </a:effectLst>
      </a:effectStyle>
      <a:effectStyle>
        <a:effectLst>
          <a:outerShdw blurRad="190500" dist="228600" dir="2700000" sy="90000" rotWithShape="0">
            <a:srgbClr val="000000">
              <a:alpha val="25500"/>
            </a:srgbClr>
          </a:outerShdw>
        </a:effectLst>
      </a:effectStyle>
      <a:effectStyle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50000"/>
              <a:satMod val="180000"/>
            </a:schemeClr>
          </a:gs>
          <a:gs pos="100000">
            <a:schemeClr val="phClr">
              <a:shade val="45000"/>
              <a:satMod val="120000"/>
            </a:schemeClr>
          </a:gs>
        </a:gsLst>
        <a:path path="circle">
          <a:fillToRect r="100000" b="100000"/>
        </a:path>
      </a:gradFill>
      <a:blipFill>
        <a:blip xmlns:r="http://schemas.openxmlformats.org/officeDocument/2006/relationships" r:embed="rId1">
          <a:duotone>
            <a:schemeClr val="phClr">
              <a:shade val="3000"/>
              <a:satMod val="110000"/>
            </a:schemeClr>
            <a:schemeClr val="phClr">
              <a:tint val="60000"/>
              <a:satMod val="425000"/>
            </a:schemeClr>
          </a:duotone>
        </a:blip>
        <a:stretch>
          <a:fillRect/>
        </a:stretch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1004</TotalTime>
  <Words>759</Words>
  <Application>Microsoft Office PowerPoint</Application>
  <PresentationFormat>Экран (4:3)</PresentationFormat>
  <Paragraphs>170</Paragraphs>
  <Slides>42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Апекс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 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юзер</cp:lastModifiedBy>
  <cp:revision>125</cp:revision>
  <dcterms:created xsi:type="dcterms:W3CDTF">2013-01-14T10:31:36Z</dcterms:created>
  <dcterms:modified xsi:type="dcterms:W3CDTF">2014-01-14T15:37:46Z</dcterms:modified>
</cp:coreProperties>
</file>