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годин</c:v>
                </c:pt>
              </c:strCache>
            </c:strRef>
          </c:tx>
          <c:marker>
            <c:symbol val="none"/>
          </c:marker>
          <c:cat>
            <c:numRef>
              <c:f>Лист1!$A$2:$A$9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  <c:pt idx="4">
                  <c:v>3</c:v>
                </c:pt>
                <c:pt idx="5">
                  <c:v>5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</c:ser>
        <c:marker val="1"/>
        <c:axId val="84600320"/>
        <c:axId val="84601856"/>
      </c:lineChart>
      <c:catAx>
        <c:axId val="84600320"/>
        <c:scaling>
          <c:orientation val="minMax"/>
        </c:scaling>
        <c:axPos val="b"/>
        <c:numFmt formatCode="General" sourceLinked="1"/>
        <c:tickLblPos val="nextTo"/>
        <c:crossAx val="84601856"/>
        <c:crosses val="autoZero"/>
        <c:auto val="1"/>
        <c:lblAlgn val="ctr"/>
        <c:lblOffset val="100"/>
      </c:catAx>
      <c:valAx>
        <c:axId val="84601856"/>
        <c:scaling>
          <c:orientation val="minMax"/>
        </c:scaling>
        <c:axPos val="l"/>
        <c:majorGridlines/>
        <c:numFmt formatCode="General" sourceLinked="1"/>
        <c:tickLblPos val="nextTo"/>
        <c:crossAx val="8460032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годин</c:v>
                </c:pt>
              </c:strCache>
            </c:strRef>
          </c:tx>
          <c:cat>
            <c:numRef>
              <c:f>Лист1!$A$2:$A$9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  <c:pt idx="4">
                  <c:v>3</c:v>
                </c:pt>
                <c:pt idx="5">
                  <c:v>5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</c:ser>
        <c:axId val="78281728"/>
        <c:axId val="78283520"/>
      </c:barChart>
      <c:catAx>
        <c:axId val="78281728"/>
        <c:scaling>
          <c:orientation val="minMax"/>
        </c:scaling>
        <c:axPos val="b"/>
        <c:numFmt formatCode="General" sourceLinked="1"/>
        <c:tickLblPos val="nextTo"/>
        <c:crossAx val="78283520"/>
        <c:crosses val="autoZero"/>
        <c:auto val="1"/>
        <c:lblAlgn val="ctr"/>
        <c:lblOffset val="100"/>
      </c:catAx>
      <c:valAx>
        <c:axId val="78283520"/>
        <c:scaling>
          <c:orientation val="minMax"/>
        </c:scaling>
        <c:axPos val="l"/>
        <c:majorGridlines/>
        <c:numFmt formatCode="General" sourceLinked="1"/>
        <c:tickLblPos val="nextTo"/>
        <c:crossAx val="782817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годин</c:v>
                </c:pt>
              </c:strCache>
            </c:strRef>
          </c:tx>
          <c:cat>
            <c:numRef>
              <c:f>Лист1!$A$2:$A$9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  <c:pt idx="4">
                  <c:v>3</c:v>
                </c:pt>
                <c:pt idx="5">
                  <c:v>5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Презентація на тему:</a:t>
            </a:r>
            <a:br>
              <a:rPr lang="uk-UA" dirty="0" smtClean="0"/>
            </a:br>
            <a:r>
              <a:rPr lang="uk-UA" dirty="0" smtClean="0"/>
              <a:t>Статистика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9304" y="4572008"/>
            <a:ext cx="7854696" cy="1752600"/>
          </a:xfrm>
        </p:spPr>
        <p:txBody>
          <a:bodyPr/>
          <a:lstStyle/>
          <a:p>
            <a:r>
              <a:rPr lang="uk-UA" dirty="0" smtClean="0">
                <a:solidFill>
                  <a:srgbClr val="FFC000"/>
                </a:solidFill>
              </a:rPr>
              <a:t>Підготував </a:t>
            </a:r>
          </a:p>
          <a:p>
            <a:r>
              <a:rPr lang="uk-UA" dirty="0" smtClean="0">
                <a:solidFill>
                  <a:srgbClr val="FFC000"/>
                </a:solidFill>
              </a:rPr>
              <a:t>Учень 11-Б класу</a:t>
            </a:r>
          </a:p>
          <a:p>
            <a:r>
              <a:rPr lang="uk-UA" dirty="0" smtClean="0">
                <a:solidFill>
                  <a:srgbClr val="FFC000"/>
                </a:solidFill>
              </a:rPr>
              <a:t>Павлюк Олександр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6143644"/>
            <a:ext cx="9144000" cy="523220"/>
          </a:xfrm>
          <a:prstGeom prst="rect">
            <a:avLst/>
          </a:prstGeom>
        </p:spPr>
        <p:style>
          <a:lnRef idx="1">
            <a:schemeClr val="dk1"/>
          </a:lnRef>
          <a:fillRef idx="1003">
            <a:schemeClr val="dk2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solidFill>
                  <a:srgbClr val="FFC000"/>
                </a:solidFill>
              </a:rPr>
              <a:t>2014</a:t>
            </a:r>
            <a:endParaRPr lang="ru-RU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7772400" cy="1362456"/>
          </a:xfrm>
        </p:spPr>
        <p:txBody>
          <a:bodyPr/>
          <a:lstStyle/>
          <a:p>
            <a:r>
              <a:rPr lang="uk-UA" sz="3200" dirty="0" smtClean="0"/>
              <a:t>Я зробив дослідження за темою:скільки годин в день проводять опитані мною учні 11-го класу в Інтернеті.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2214554"/>
            <a:ext cx="8001056" cy="3286148"/>
          </a:xfrm>
        </p:spPr>
        <p:txBody>
          <a:bodyPr>
            <a:normAutofit fontScale="92500"/>
          </a:bodyPr>
          <a:lstStyle/>
          <a:p>
            <a:r>
              <a:rPr lang="en-US" sz="4000" dirty="0" smtClean="0">
                <a:solidFill>
                  <a:srgbClr val="00B0F0"/>
                </a:solidFill>
              </a:rPr>
              <a:t>I</a:t>
            </a:r>
            <a:r>
              <a:rPr lang="uk-UA" sz="4000" dirty="0" smtClean="0">
                <a:solidFill>
                  <a:srgbClr val="00B0F0"/>
                </a:solidFill>
              </a:rPr>
              <a:t> Вибіркова перевірка:</a:t>
            </a:r>
          </a:p>
          <a:p>
            <a:r>
              <a:rPr lang="uk-UA" sz="4000" dirty="0" smtClean="0">
                <a:solidFill>
                  <a:srgbClr val="FFC000"/>
                </a:solidFill>
              </a:rPr>
              <a:t>6,6,4,2,7,8,6,5,5,2,5,3,7,3,6,4,4,4,1,2,6.</a:t>
            </a:r>
          </a:p>
          <a:p>
            <a:r>
              <a:rPr lang="en-US" sz="4000" dirty="0" smtClean="0">
                <a:solidFill>
                  <a:srgbClr val="00B0F0"/>
                </a:solidFill>
              </a:rPr>
              <a:t>II</a:t>
            </a:r>
            <a:r>
              <a:rPr lang="uk-UA" sz="4000" dirty="0" smtClean="0">
                <a:solidFill>
                  <a:srgbClr val="00B0F0"/>
                </a:solidFill>
              </a:rPr>
              <a:t> </a:t>
            </a:r>
            <a:r>
              <a:rPr lang="uk-UA" sz="4000" dirty="0" err="1" smtClean="0">
                <a:solidFill>
                  <a:srgbClr val="00B0F0"/>
                </a:solidFill>
              </a:rPr>
              <a:t>Ранжований</a:t>
            </a:r>
            <a:r>
              <a:rPr lang="uk-UA" sz="4000" dirty="0" smtClean="0">
                <a:solidFill>
                  <a:srgbClr val="00B0F0"/>
                </a:solidFill>
              </a:rPr>
              <a:t> ряд:</a:t>
            </a:r>
          </a:p>
          <a:p>
            <a:r>
              <a:rPr lang="uk-UA" sz="4000" dirty="0" smtClean="0">
                <a:solidFill>
                  <a:srgbClr val="FFC000"/>
                </a:solidFill>
              </a:rPr>
              <a:t>1,2,2,2,3,3,4,4,4,4,5,5,5,6,6,6,6,6,7,7,8.</a:t>
            </a:r>
          </a:p>
          <a:p>
            <a:endParaRPr lang="uk-UA" sz="4000" dirty="0" smtClean="0">
              <a:solidFill>
                <a:srgbClr val="00B0F0"/>
              </a:solidFill>
            </a:endParaRPr>
          </a:p>
          <a:p>
            <a:endParaRPr lang="uk-UA" sz="4000" dirty="0" smtClean="0">
              <a:solidFill>
                <a:srgbClr val="00B0F0"/>
              </a:solidFill>
            </a:endParaRPr>
          </a:p>
          <a:p>
            <a:endParaRPr lang="ru-RU" sz="4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214478" y="1643050"/>
            <a:ext cx="898376" cy="103614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42852"/>
            <a:ext cx="7772400" cy="1509712"/>
          </a:xfrm>
        </p:spPr>
        <p:txBody>
          <a:bodyPr>
            <a:normAutofit/>
          </a:bodyPr>
          <a:lstStyle/>
          <a:p>
            <a:r>
              <a:rPr lang="en-US" sz="3700" dirty="0" smtClean="0">
                <a:solidFill>
                  <a:srgbClr val="00B0F0"/>
                </a:solidFill>
              </a:rPr>
              <a:t>III</a:t>
            </a:r>
            <a:r>
              <a:rPr lang="uk-UA" sz="3700" dirty="0" smtClean="0">
                <a:solidFill>
                  <a:srgbClr val="00B0F0"/>
                </a:solidFill>
              </a:rPr>
              <a:t> Частотна таблиця: </a:t>
            </a:r>
            <a:r>
              <a:rPr lang="pl-PL" sz="3700" dirty="0" smtClean="0">
                <a:solidFill>
                  <a:srgbClr val="00B0F0"/>
                </a:solidFill>
              </a:rPr>
              <a:t>n=</a:t>
            </a:r>
            <a:r>
              <a:rPr lang="pl-PL" sz="4000" dirty="0" smtClean="0">
                <a:solidFill>
                  <a:srgbClr val="00B0F0"/>
                </a:solidFill>
              </a:rPr>
              <a:t>21</a:t>
            </a:r>
            <a:endParaRPr lang="uk-UA" sz="4000" dirty="0" smtClean="0">
              <a:solidFill>
                <a:srgbClr val="00B0F0"/>
              </a:solidFill>
            </a:endParaRPr>
          </a:p>
          <a:p>
            <a:endParaRPr lang="ru-RU" sz="3700" dirty="0">
              <a:solidFill>
                <a:srgbClr val="00B0F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2844" y="1428735"/>
          <a:ext cx="8786876" cy="3357588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1340373"/>
                <a:gridCol w="1042511"/>
                <a:gridCol w="1042511"/>
                <a:gridCol w="893580"/>
                <a:gridCol w="819114"/>
                <a:gridCol w="968045"/>
                <a:gridCol w="1042511"/>
                <a:gridCol w="893580"/>
                <a:gridCol w="744651"/>
              </a:tblGrid>
              <a:tr h="1093954">
                <a:tc>
                  <a:txBody>
                    <a:bodyPr/>
                    <a:lstStyle/>
                    <a:p>
                      <a:r>
                        <a:rPr lang="uk-UA" dirty="0" smtClean="0"/>
                        <a:t>Кількість</a:t>
                      </a:r>
                    </a:p>
                    <a:p>
                      <a:r>
                        <a:rPr lang="uk-UA" dirty="0" smtClean="0"/>
                        <a:t>годин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8</a:t>
                      </a:r>
                      <a:endParaRPr lang="ru-RU" sz="2400" dirty="0"/>
                    </a:p>
                  </a:txBody>
                  <a:tcPr/>
                </a:tc>
              </a:tr>
              <a:tr h="1331549">
                <a:tc>
                  <a:txBody>
                    <a:bodyPr/>
                    <a:lstStyle/>
                    <a:p>
                      <a:r>
                        <a:rPr lang="uk-UA" dirty="0" smtClean="0"/>
                        <a:t>Кількість </a:t>
                      </a:r>
                    </a:p>
                    <a:p>
                      <a:r>
                        <a:rPr lang="uk-UA" dirty="0" smtClean="0"/>
                        <a:t>учнів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</a:tr>
              <a:tr h="932085">
                <a:tc>
                  <a:txBody>
                    <a:bodyPr/>
                    <a:lstStyle/>
                    <a:p>
                      <a:r>
                        <a:rPr lang="uk-UA" dirty="0" smtClean="0"/>
                        <a:t>Відносна</a:t>
                      </a:r>
                    </a:p>
                    <a:p>
                      <a:r>
                        <a:rPr lang="uk-UA" dirty="0" smtClean="0"/>
                        <a:t>частота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dirty="0" smtClean="0"/>
                        <a:t>1/21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dirty="0" smtClean="0"/>
                        <a:t>3/21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dirty="0" smtClean="0"/>
                        <a:t>2/21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dirty="0" smtClean="0"/>
                        <a:t>4/21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dirty="0" smtClean="0"/>
                        <a:t>3/21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dirty="0" smtClean="0"/>
                        <a:t>5/21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dirty="0" smtClean="0"/>
                        <a:t>2/21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dirty="0" smtClean="0"/>
                        <a:t>1/21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214478" y="1571612"/>
            <a:ext cx="612624" cy="25487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44" y="142852"/>
            <a:ext cx="8072494" cy="5857916"/>
          </a:xfrm>
        </p:spPr>
        <p:txBody>
          <a:bodyPr>
            <a:normAutofit/>
          </a:bodyPr>
          <a:lstStyle/>
          <a:p>
            <a:r>
              <a:rPr lang="en-US" sz="3700" dirty="0" smtClean="0">
                <a:solidFill>
                  <a:srgbClr val="00B0F0"/>
                </a:solidFill>
              </a:rPr>
              <a:t>IV</a:t>
            </a:r>
            <a:r>
              <a:rPr lang="uk-UA" sz="3700" dirty="0" smtClean="0">
                <a:solidFill>
                  <a:srgbClr val="00B0F0"/>
                </a:solidFill>
              </a:rPr>
              <a:t> Центральні тенденції:</a:t>
            </a:r>
          </a:p>
          <a:p>
            <a:r>
              <a:rPr lang="en-US" sz="3500" dirty="0" smtClean="0">
                <a:solidFill>
                  <a:srgbClr val="FFC000"/>
                </a:solidFill>
              </a:rPr>
              <a:t>M</a:t>
            </a:r>
            <a:r>
              <a:rPr lang="en-US" sz="3500" baseline="-25000" dirty="0" smtClean="0">
                <a:solidFill>
                  <a:srgbClr val="FFC000"/>
                </a:solidFill>
              </a:rPr>
              <a:t>o</a:t>
            </a:r>
            <a:r>
              <a:rPr lang="en-US" sz="3500" dirty="0" smtClean="0">
                <a:solidFill>
                  <a:srgbClr val="FFC000"/>
                </a:solidFill>
              </a:rPr>
              <a:t>=6</a:t>
            </a:r>
            <a:endParaRPr lang="uk-UA" sz="3500" dirty="0" smtClean="0">
              <a:solidFill>
                <a:srgbClr val="FFC000"/>
              </a:solidFill>
            </a:endParaRPr>
          </a:p>
          <a:p>
            <a:endParaRPr lang="en-US" sz="3500" dirty="0" smtClean="0">
              <a:solidFill>
                <a:srgbClr val="FFC000"/>
              </a:solidFill>
            </a:endParaRPr>
          </a:p>
          <a:p>
            <a:r>
              <a:rPr lang="en-US" sz="3500" dirty="0" smtClean="0">
                <a:solidFill>
                  <a:srgbClr val="FFC000"/>
                </a:solidFill>
              </a:rPr>
              <a:t>M</a:t>
            </a:r>
            <a:r>
              <a:rPr lang="en-US" sz="3500" baseline="-25000" dirty="0" smtClean="0">
                <a:solidFill>
                  <a:srgbClr val="FFC000"/>
                </a:solidFill>
              </a:rPr>
              <a:t>e</a:t>
            </a:r>
            <a:r>
              <a:rPr lang="uk-UA" sz="3500" dirty="0" smtClean="0">
                <a:solidFill>
                  <a:srgbClr val="FFC000"/>
                </a:solidFill>
              </a:rPr>
              <a:t>=5</a:t>
            </a:r>
          </a:p>
          <a:p>
            <a:endParaRPr lang="uk-UA" sz="3500" dirty="0" smtClean="0">
              <a:solidFill>
                <a:srgbClr val="FFC000"/>
              </a:solidFill>
            </a:endParaRPr>
          </a:p>
          <a:p>
            <a:r>
              <a:rPr lang="en-US" sz="3200" dirty="0" smtClean="0">
                <a:solidFill>
                  <a:srgbClr val="FFC000"/>
                </a:solidFill>
              </a:rPr>
              <a:t>X </a:t>
            </a:r>
            <a:r>
              <a:rPr lang="uk-UA" sz="3200" dirty="0" smtClean="0">
                <a:solidFill>
                  <a:srgbClr val="FFC000"/>
                </a:solidFill>
              </a:rPr>
              <a:t>=(1+2*3+3*2+4*4+5*3+6*5+7*2+8)</a:t>
            </a:r>
            <a:r>
              <a:rPr lang="en-US" sz="3200" dirty="0" smtClean="0">
                <a:solidFill>
                  <a:srgbClr val="FFC000"/>
                </a:solidFill>
              </a:rPr>
              <a:t>/21</a:t>
            </a:r>
            <a:r>
              <a:rPr lang="uk-UA" sz="3200" dirty="0" smtClean="0">
                <a:solidFill>
                  <a:srgbClr val="FFC000"/>
                </a:solidFill>
              </a:rPr>
              <a:t>     </a:t>
            </a:r>
            <a:r>
              <a:rPr lang="en-US" sz="3200" dirty="0" smtClean="0">
                <a:solidFill>
                  <a:schemeClr val="accent1"/>
                </a:solidFill>
              </a:rPr>
              <a:t>4</a:t>
            </a:r>
            <a:r>
              <a:rPr lang="uk-UA" sz="3200" dirty="0" smtClean="0">
                <a:solidFill>
                  <a:schemeClr val="accent1"/>
                </a:solidFill>
              </a:rPr>
              <a:t>,57</a:t>
            </a:r>
          </a:p>
          <a:p>
            <a:endParaRPr lang="uk-UA" sz="3200" dirty="0" smtClean="0">
              <a:solidFill>
                <a:schemeClr val="accent1"/>
              </a:solidFill>
            </a:endParaRPr>
          </a:p>
          <a:p>
            <a:r>
              <a:rPr lang="uk-UA" sz="3200" dirty="0" smtClean="0">
                <a:solidFill>
                  <a:srgbClr val="FFC000"/>
                </a:solidFill>
              </a:rPr>
              <a:t>Розмах: 8-1=7</a:t>
            </a:r>
            <a:endParaRPr lang="ru-RU" sz="3200" dirty="0" smtClean="0">
              <a:solidFill>
                <a:srgbClr val="FFC000"/>
              </a:solidFill>
            </a:endParaRPr>
          </a:p>
          <a:p>
            <a:r>
              <a:rPr lang="en-US" sz="3200" baseline="30000" dirty="0" smtClean="0"/>
              <a:t>  </a:t>
            </a:r>
            <a:endParaRPr lang="ru-RU" sz="4800" dirty="0" smtClean="0">
              <a:solidFill>
                <a:srgbClr val="FFC000"/>
              </a:solidFill>
            </a:endParaRPr>
          </a:p>
          <a:p>
            <a:endParaRPr lang="ru-RU" sz="3200" dirty="0" smtClean="0"/>
          </a:p>
          <a:p>
            <a:endParaRPr lang="ru-RU" sz="3200" dirty="0" smtClean="0"/>
          </a:p>
          <a:p>
            <a:endParaRPr lang="ru-RU" sz="3200" dirty="0" smtClean="0"/>
          </a:p>
          <a:p>
            <a:endParaRPr lang="en-US" sz="3200" dirty="0" smtClean="0">
              <a:solidFill>
                <a:srgbClr val="FFC000"/>
              </a:solidFill>
            </a:endParaRPr>
          </a:p>
          <a:p>
            <a:endParaRPr lang="en-US" sz="3500" dirty="0" smtClean="0">
              <a:solidFill>
                <a:srgbClr val="FFC000"/>
              </a:solidFill>
            </a:endParaRPr>
          </a:p>
          <a:p>
            <a:endParaRPr lang="en-US" sz="3200" dirty="0" smtClean="0">
              <a:solidFill>
                <a:srgbClr val="FFC000"/>
              </a:solidFill>
            </a:endParaRPr>
          </a:p>
          <a:p>
            <a:endParaRPr lang="ru-RU" sz="2400" dirty="0">
              <a:solidFill>
                <a:srgbClr val="FFC000"/>
              </a:solidFill>
            </a:endParaRPr>
          </a:p>
        </p:txBody>
      </p:sp>
      <p:sp>
        <p:nvSpPr>
          <p:cNvPr id="5" name="Волна 4"/>
          <p:cNvSpPr/>
          <p:nvPr/>
        </p:nvSpPr>
        <p:spPr>
          <a:xfrm>
            <a:off x="6929454" y="3571876"/>
            <a:ext cx="357190" cy="142876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6" name="Волна 5"/>
          <p:cNvSpPr/>
          <p:nvPr/>
        </p:nvSpPr>
        <p:spPr>
          <a:xfrm>
            <a:off x="6929454" y="3714752"/>
            <a:ext cx="357190" cy="142876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214478" y="1357298"/>
            <a:ext cx="684062" cy="1834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42852"/>
            <a:ext cx="8858280" cy="1509712"/>
          </a:xfrm>
        </p:spPr>
        <p:txBody>
          <a:bodyPr>
            <a:normAutofit/>
          </a:bodyPr>
          <a:lstStyle/>
          <a:p>
            <a:r>
              <a:rPr lang="en-US" sz="3700" dirty="0" smtClean="0">
                <a:solidFill>
                  <a:srgbClr val="00B0F0"/>
                </a:solidFill>
              </a:rPr>
              <a:t>V</a:t>
            </a:r>
            <a:r>
              <a:rPr lang="uk-UA" sz="3700" dirty="0" smtClean="0">
                <a:solidFill>
                  <a:srgbClr val="00B0F0"/>
                </a:solidFill>
              </a:rPr>
              <a:t> Графічне зображення дослідження:</a:t>
            </a:r>
          </a:p>
          <a:p>
            <a:r>
              <a:rPr lang="uk-UA" sz="3700" dirty="0" smtClean="0">
                <a:solidFill>
                  <a:srgbClr val="FFC000"/>
                </a:solidFill>
              </a:rPr>
              <a:t>1.Полігон</a:t>
            </a:r>
          </a:p>
          <a:p>
            <a:endParaRPr lang="ru-RU" sz="3700" dirty="0">
              <a:solidFill>
                <a:srgbClr val="00B0F0"/>
              </a:solidFill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785786" y="1428736"/>
          <a:ext cx="7500990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12690" y="1428736"/>
            <a:ext cx="1112690" cy="32631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7772400" cy="1509712"/>
          </a:xfrm>
        </p:spPr>
        <p:txBody>
          <a:bodyPr>
            <a:normAutofit/>
          </a:bodyPr>
          <a:lstStyle/>
          <a:p>
            <a:r>
              <a:rPr lang="uk-UA" sz="3700" dirty="0" smtClean="0">
                <a:solidFill>
                  <a:srgbClr val="FFC000"/>
                </a:solidFill>
              </a:rPr>
              <a:t>2.Гістограма</a:t>
            </a:r>
            <a:endParaRPr lang="ru-RU" sz="3700" dirty="0">
              <a:solidFill>
                <a:srgbClr val="FFC000"/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642910" y="1000108"/>
          <a:ext cx="7572428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28726" y="1571612"/>
            <a:ext cx="684062" cy="112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7772400" cy="1509712"/>
          </a:xfrm>
        </p:spPr>
        <p:txBody>
          <a:bodyPr>
            <a:normAutofit/>
          </a:bodyPr>
          <a:lstStyle/>
          <a:p>
            <a:r>
              <a:rPr lang="uk-UA" sz="3700" dirty="0" smtClean="0">
                <a:solidFill>
                  <a:srgbClr val="FFC000"/>
                </a:solidFill>
              </a:rPr>
              <a:t>3.Кругова діаграма</a:t>
            </a:r>
            <a:endParaRPr lang="ru-RU" sz="3700" dirty="0">
              <a:solidFill>
                <a:srgbClr val="FFC000"/>
              </a:solidFill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142976" y="1397000"/>
          <a:ext cx="7143800" cy="51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43040" y="1643050"/>
            <a:ext cx="826938" cy="397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42852"/>
            <a:ext cx="8072494" cy="3000396"/>
          </a:xfrm>
        </p:spPr>
        <p:txBody>
          <a:bodyPr>
            <a:normAutofit fontScale="62500" lnSpcReduction="20000"/>
          </a:bodyPr>
          <a:lstStyle/>
          <a:p>
            <a:r>
              <a:rPr lang="en-US" sz="3700" dirty="0" smtClean="0">
                <a:solidFill>
                  <a:srgbClr val="00B0F0"/>
                </a:solidFill>
              </a:rPr>
              <a:t>VI</a:t>
            </a:r>
            <a:r>
              <a:rPr lang="uk-UA" sz="3700" dirty="0" smtClean="0">
                <a:solidFill>
                  <a:srgbClr val="00B0F0"/>
                </a:solidFill>
              </a:rPr>
              <a:t> Висновок:</a:t>
            </a:r>
          </a:p>
          <a:p>
            <a:r>
              <a:rPr lang="uk-UA" sz="3400" dirty="0" smtClean="0">
                <a:solidFill>
                  <a:srgbClr val="FFC000"/>
                </a:solidFill>
              </a:rPr>
              <a:t>Основна маса учнів проводить в Інтернеті в день 6 годин,а законодавцем моди є 4,5 години.</a:t>
            </a:r>
          </a:p>
          <a:p>
            <a:endParaRPr lang="uk-UA" sz="3400" dirty="0" smtClean="0">
              <a:solidFill>
                <a:srgbClr val="FFC000"/>
              </a:solidFill>
            </a:endParaRPr>
          </a:p>
          <a:p>
            <a:r>
              <a:rPr lang="en-US" sz="3700" dirty="0" smtClean="0">
                <a:solidFill>
                  <a:srgbClr val="00B0F0"/>
                </a:solidFill>
              </a:rPr>
              <a:t>VII</a:t>
            </a:r>
            <a:r>
              <a:rPr lang="uk-UA" sz="3700" dirty="0" smtClean="0">
                <a:solidFill>
                  <a:srgbClr val="00B0F0"/>
                </a:solidFill>
              </a:rPr>
              <a:t> Рекомендації:</a:t>
            </a:r>
          </a:p>
          <a:p>
            <a:r>
              <a:rPr lang="uk-UA" sz="3400" dirty="0" smtClean="0">
                <a:solidFill>
                  <a:srgbClr val="FFC000"/>
                </a:solidFill>
              </a:rPr>
              <a:t>Більшість знає,що Інтернет – </a:t>
            </a:r>
            <a:r>
              <a:rPr lang="ru-RU" sz="3400" dirty="0" err="1" smtClean="0">
                <a:solidFill>
                  <a:srgbClr val="FFC000"/>
                </a:solidFill>
              </a:rPr>
              <a:t>шкідливий</a:t>
            </a:r>
            <a:r>
              <a:rPr lang="ru-RU" sz="3400" dirty="0" smtClean="0">
                <a:solidFill>
                  <a:srgbClr val="FFC000"/>
                </a:solidFill>
              </a:rPr>
              <a:t> для </a:t>
            </a:r>
            <a:r>
              <a:rPr lang="ru-RU" sz="3400" dirty="0" err="1" smtClean="0">
                <a:solidFill>
                  <a:srgbClr val="FFC000"/>
                </a:solidFill>
              </a:rPr>
              <a:t>здоров’я</a:t>
            </a:r>
            <a:r>
              <a:rPr lang="ru-RU" sz="3400" dirty="0" smtClean="0">
                <a:solidFill>
                  <a:srgbClr val="FFC000"/>
                </a:solidFill>
              </a:rPr>
              <a:t>, </a:t>
            </a:r>
            <a:r>
              <a:rPr lang="ru-RU" sz="3400" dirty="0" err="1" smtClean="0">
                <a:solidFill>
                  <a:srgbClr val="FFC000"/>
                </a:solidFill>
              </a:rPr>
              <a:t>якщо</a:t>
            </a:r>
            <a:r>
              <a:rPr lang="ru-RU" sz="3400" dirty="0" smtClean="0">
                <a:solidFill>
                  <a:srgbClr val="FFC000"/>
                </a:solidFill>
              </a:rPr>
              <a:t>  </a:t>
            </a:r>
            <a:r>
              <a:rPr lang="ru-RU" sz="3400" dirty="0" err="1" smtClean="0">
                <a:solidFill>
                  <a:srgbClr val="FFC000"/>
                </a:solidFill>
              </a:rPr>
              <a:t>проводити</a:t>
            </a:r>
            <a:r>
              <a:rPr lang="ru-RU" sz="3400" dirty="0" smtClean="0">
                <a:solidFill>
                  <a:srgbClr val="FFC000"/>
                </a:solidFill>
              </a:rPr>
              <a:t> в </a:t>
            </a:r>
            <a:r>
              <a:rPr lang="ru-RU" sz="3400" dirty="0" err="1" smtClean="0">
                <a:solidFill>
                  <a:srgbClr val="FFC000"/>
                </a:solidFill>
              </a:rPr>
              <a:t>ньому</a:t>
            </a:r>
            <a:r>
              <a:rPr lang="ru-RU" sz="3400" dirty="0" smtClean="0">
                <a:solidFill>
                  <a:srgbClr val="FFC000"/>
                </a:solidFill>
              </a:rPr>
              <a:t> </a:t>
            </a:r>
            <a:r>
              <a:rPr lang="ru-RU" sz="3400" dirty="0" err="1" smtClean="0">
                <a:solidFill>
                  <a:srgbClr val="FFC000"/>
                </a:solidFill>
              </a:rPr>
              <a:t>довгий</a:t>
            </a:r>
            <a:r>
              <a:rPr lang="ru-RU" sz="3400" dirty="0" smtClean="0">
                <a:solidFill>
                  <a:srgbClr val="FFC000"/>
                </a:solidFill>
              </a:rPr>
              <a:t> час. Тому рекомендую </a:t>
            </a:r>
            <a:r>
              <a:rPr lang="ru-RU" sz="3400" dirty="0" err="1" smtClean="0">
                <a:solidFill>
                  <a:srgbClr val="FFC000"/>
                </a:solidFill>
              </a:rPr>
              <a:t>витрачати</a:t>
            </a:r>
            <a:r>
              <a:rPr lang="ru-RU" sz="3400" dirty="0" smtClean="0">
                <a:solidFill>
                  <a:srgbClr val="FFC000"/>
                </a:solidFill>
              </a:rPr>
              <a:t>  </a:t>
            </a:r>
            <a:r>
              <a:rPr lang="ru-RU" sz="3400" dirty="0" err="1" smtClean="0">
                <a:solidFill>
                  <a:srgbClr val="FFC000"/>
                </a:solidFill>
              </a:rPr>
              <a:t>свій</a:t>
            </a:r>
            <a:r>
              <a:rPr lang="ru-RU" sz="3400" dirty="0" smtClean="0">
                <a:solidFill>
                  <a:srgbClr val="FFC000"/>
                </a:solidFill>
              </a:rPr>
              <a:t> час на спорт </a:t>
            </a:r>
            <a:r>
              <a:rPr lang="ru-RU" sz="3400" dirty="0" err="1" smtClean="0">
                <a:solidFill>
                  <a:srgbClr val="FFC000"/>
                </a:solidFill>
              </a:rPr>
              <a:t>і</a:t>
            </a:r>
            <a:r>
              <a:rPr lang="ru-RU" sz="3400" dirty="0" smtClean="0">
                <a:solidFill>
                  <a:srgbClr val="FFC000"/>
                </a:solidFill>
              </a:rPr>
              <a:t> на </a:t>
            </a:r>
            <a:r>
              <a:rPr lang="ru-RU" sz="3400" dirty="0" err="1" smtClean="0">
                <a:solidFill>
                  <a:srgbClr val="FFC000"/>
                </a:solidFill>
              </a:rPr>
              <a:t>навчання</a:t>
            </a:r>
            <a:r>
              <a:rPr lang="ru-RU" sz="3400" dirty="0" smtClean="0">
                <a:solidFill>
                  <a:srgbClr val="FFC000"/>
                </a:solidFill>
              </a:rPr>
              <a:t>, а </a:t>
            </a:r>
            <a:r>
              <a:rPr lang="ru-RU" sz="3400" dirty="0" err="1" smtClean="0">
                <a:solidFill>
                  <a:srgbClr val="FFC000"/>
                </a:solidFill>
              </a:rPr>
              <a:t>Інтернет</a:t>
            </a:r>
            <a:r>
              <a:rPr lang="ru-RU" sz="3400" dirty="0" smtClean="0">
                <a:solidFill>
                  <a:srgbClr val="FFC000"/>
                </a:solidFill>
              </a:rPr>
              <a:t> </a:t>
            </a:r>
            <a:r>
              <a:rPr lang="ru-RU" sz="3400" dirty="0" err="1" smtClean="0">
                <a:solidFill>
                  <a:srgbClr val="FFC000"/>
                </a:solidFill>
              </a:rPr>
              <a:t>використовувати</a:t>
            </a:r>
            <a:r>
              <a:rPr lang="ru-RU" sz="3400" dirty="0" smtClean="0">
                <a:solidFill>
                  <a:srgbClr val="FFC000"/>
                </a:solidFill>
              </a:rPr>
              <a:t> </a:t>
            </a:r>
            <a:r>
              <a:rPr lang="ru-RU" sz="3400" dirty="0" err="1" smtClean="0">
                <a:solidFill>
                  <a:srgbClr val="FFC000"/>
                </a:solidFill>
              </a:rPr>
              <a:t>тільки</a:t>
            </a:r>
            <a:r>
              <a:rPr lang="ru-RU" sz="3400" dirty="0" smtClean="0">
                <a:solidFill>
                  <a:srgbClr val="FFC000"/>
                </a:solidFill>
              </a:rPr>
              <a:t> в </a:t>
            </a:r>
            <a:r>
              <a:rPr lang="ru-RU" sz="3400" dirty="0" err="1" smtClean="0">
                <a:solidFill>
                  <a:srgbClr val="FFC000"/>
                </a:solidFill>
              </a:rPr>
              <a:t>необхідному</a:t>
            </a:r>
            <a:r>
              <a:rPr lang="ru-RU" sz="3400" dirty="0" smtClean="0">
                <a:solidFill>
                  <a:srgbClr val="FFC000"/>
                </a:solidFill>
              </a:rPr>
              <a:t> </a:t>
            </a:r>
            <a:r>
              <a:rPr lang="ru-RU" sz="3400" dirty="0" err="1" smtClean="0">
                <a:solidFill>
                  <a:srgbClr val="FFC000"/>
                </a:solidFill>
              </a:rPr>
              <a:t>випадку</a:t>
            </a:r>
            <a:r>
              <a:rPr lang="ru-RU" sz="3400" dirty="0" smtClean="0">
                <a:solidFill>
                  <a:srgbClr val="FFC000"/>
                </a:solidFill>
              </a:rPr>
              <a:t>.</a:t>
            </a:r>
            <a:endParaRPr lang="uk-UA" sz="3400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</TotalTime>
  <Words>154</Words>
  <PresentationFormat>Экран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Презентація на тему: Статистика</vt:lpstr>
      <vt:lpstr>Я зробив дослідження за темою:скільки годин в день проводять опитані мною учні 11-го класу в Інтернеті.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</dc:title>
  <dc:creator>User</dc:creator>
  <cp:lastModifiedBy>User</cp:lastModifiedBy>
  <cp:revision>19</cp:revision>
  <dcterms:created xsi:type="dcterms:W3CDTF">2014-04-08T16:22:17Z</dcterms:created>
  <dcterms:modified xsi:type="dcterms:W3CDTF">2014-04-08T18:30:38Z</dcterms:modified>
</cp:coreProperties>
</file>