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9.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68" r:id="rId2"/>
  </p:sldMasterIdLst>
  <p:sldIdLst>
    <p:sldId id="256" r:id="rId3"/>
    <p:sldId id="257" r:id="rId4"/>
    <p:sldId id="258" r:id="rId5"/>
    <p:sldId id="259" r:id="rId6"/>
    <p:sldId id="260" r:id="rId7"/>
    <p:sldId id="261" r:id="rId8"/>
    <p:sldId id="262" r:id="rId9"/>
    <p:sldId id="263" r:id="rId10"/>
    <p:sldId id="264" r:id="rId11"/>
    <p:sldId id="265" r:id="rId12"/>
    <p:sldId id="266"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07DF"/>
    <a:srgbClr val="99CC00"/>
    <a:srgbClr val="FC8E2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5B106E36-FD25-4E2D-B0AA-010F637433A0}" type="datetimeFigureOut">
              <a:rPr lang="ru-RU" smtClean="0"/>
              <a:pPr/>
              <a:t>03.03.2012</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03.03.2012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5B106E36-FD25-4E2D-B0AA-010F637433A0}" type="datetimeFigureOut">
              <a:rPr lang="ru-RU" smtClean="0"/>
              <a:pPr/>
              <a:t>03.03.2012</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25C68B6-61C2-468F-89AB-4B9F7531AA6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5B106E36-FD25-4E2D-B0AA-010F637433A0}" type="datetimeFigureOut">
              <a:rPr lang="ru-RU" smtClean="0"/>
              <a:pPr/>
              <a:t>03.03.2012</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5B106E36-FD25-4E2D-B0AA-010F637433A0}" type="datetimeFigureOut">
              <a:rPr lang="ru-RU" smtClean="0"/>
              <a:pPr/>
              <a:t>03.03.2012</a:t>
            </a:fld>
            <a:endParaRPr lang="ru-RU"/>
          </a:p>
        </p:txBody>
      </p:sp>
      <p:sp>
        <p:nvSpPr>
          <p:cNvPr id="9" name="Номер слайда 8"/>
          <p:cNvSpPr>
            <a:spLocks noGrp="1"/>
          </p:cNvSpPr>
          <p:nvPr>
            <p:ph type="sldNum" sz="quarter" idx="15"/>
          </p:nvPr>
        </p:nvSpPr>
        <p:spPr/>
        <p:txBody>
          <a:bodyPr rtlCol="0"/>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5B106E36-FD25-4E2D-B0AA-010F637433A0}" type="datetimeFigureOut">
              <a:rPr lang="ru-RU" smtClean="0"/>
              <a:pPr/>
              <a:t>03.03.2012</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03.03.2012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03.03.2012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5B106E36-FD25-4E2D-B0AA-010F637433A0}" type="datetimeFigureOut">
              <a:rPr lang="ru-RU" smtClean="0"/>
              <a:pPr/>
              <a:t>03.03.2012</a:t>
            </a:fld>
            <a:endParaRPr lang="ru-RU"/>
          </a:p>
        </p:txBody>
      </p:sp>
      <p:sp>
        <p:nvSpPr>
          <p:cNvPr id="7" name="Номер слайда 6"/>
          <p:cNvSpPr>
            <a:spLocks noGrp="1"/>
          </p:cNvSpPr>
          <p:nvPr>
            <p:ph type="sldNum" sz="quarter" idx="11"/>
          </p:nvPr>
        </p:nvSpPr>
        <p:spPr/>
        <p:txBody>
          <a:bodyPr rtlCol="0"/>
          <a:lstStyle/>
          <a:p>
            <a:fld id="{725C68B6-61C2-468F-89AB-4B9F7531AA68}"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03.03.2012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5B106E36-FD25-4E2D-B0AA-010F637433A0}" type="datetimeFigureOut">
              <a:rPr lang="ru-RU" smtClean="0"/>
              <a:pPr/>
              <a:t>03.03.2012</a:t>
            </a:fld>
            <a:endParaRPr lang="ru-RU"/>
          </a:p>
        </p:txBody>
      </p:sp>
      <p:sp>
        <p:nvSpPr>
          <p:cNvPr id="22" name="Номер слайда 21"/>
          <p:cNvSpPr>
            <a:spLocks noGrp="1"/>
          </p:cNvSpPr>
          <p:nvPr>
            <p:ph type="sldNum" sz="quarter" idx="15"/>
          </p:nvPr>
        </p:nvSpPr>
        <p:spPr/>
        <p:txBody>
          <a:bodyPr rtlCol="0"/>
          <a:lstStyle/>
          <a:p>
            <a:fld id="{725C68B6-61C2-468F-89AB-4B9F7531AA68}"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03.03.2012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5B106E36-FD25-4E2D-B0AA-010F637433A0}" type="datetimeFigureOut">
              <a:rPr lang="ru-RU" smtClean="0"/>
              <a:pPr/>
              <a:t>03.03.2012</a:t>
            </a:fld>
            <a:endParaRPr lang="ru-RU"/>
          </a:p>
        </p:txBody>
      </p:sp>
      <p:sp>
        <p:nvSpPr>
          <p:cNvPr id="18" name="Номер слайда 17"/>
          <p:cNvSpPr>
            <a:spLocks noGrp="1"/>
          </p:cNvSpPr>
          <p:nvPr>
            <p:ph type="sldNum" sz="quarter" idx="11"/>
          </p:nvPr>
        </p:nvSpPr>
        <p:spPr/>
        <p:txBody>
          <a:bodyPr rtlCol="0"/>
          <a:lstStyle/>
          <a:p>
            <a:fld id="{725C68B6-61C2-468F-89AB-4B9F7531AA68}"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03.03.2012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03.03.2012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5B106E36-FD25-4E2D-B0AA-010F637433A0}" type="datetimeFigureOut">
              <a:rPr lang="ru-RU" smtClean="0"/>
              <a:pPr/>
              <a:t>03.03.2012</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03.03.2012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03.03.2012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03.03.2012</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5B106E36-FD25-4E2D-B0AA-010F637433A0}" type="datetimeFigureOut">
              <a:rPr lang="ru-RU" smtClean="0"/>
              <a:pPr/>
              <a:t>03.03.2012</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03.03.2012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5B106E36-FD25-4E2D-B0AA-010F637433A0}" type="datetimeFigureOut">
              <a:rPr lang="ru-RU" smtClean="0"/>
              <a:pPr/>
              <a:t>03.03.2012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5B106E36-FD25-4E2D-B0AA-010F637433A0}" type="datetimeFigureOut">
              <a:rPr lang="ru-RU" smtClean="0"/>
              <a:pPr/>
              <a:t>03.03.2012</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B106E36-FD25-4E2D-B0AA-010F637433A0}" type="datetimeFigureOut">
              <a:rPr lang="ru-RU" smtClean="0"/>
              <a:pPr/>
              <a:t>03.03.2012</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audio" Target="file:///C:\Documents%20and%20Settings\Admin\&#1052;&#1086;&#1080;%20&#1076;&#1086;&#1082;&#1091;&#1084;&#1077;&#1085;&#1090;&#1099;\Downloads\Colors%20Of%20The%20Wind_upload%20by%20khaterehkh.mp3"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714612" y="0"/>
            <a:ext cx="6429388" cy="4071942"/>
          </a:xfrm>
        </p:spPr>
        <p:txBody>
          <a:bodyPr>
            <a:scene3d>
              <a:camera prst="orthographicFront"/>
              <a:lightRig rig="glow" dir="tl">
                <a:rot lat="0" lon="0" rev="5400000"/>
              </a:lightRig>
            </a:scene3d>
            <a:sp3d extrusionH="57150" contourW="12700">
              <a:bevelT w="25400" h="25400" prst="angle"/>
              <a:contourClr>
                <a:schemeClr val="accent6">
                  <a:shade val="73000"/>
                </a:schemeClr>
              </a:contourClr>
            </a:sp3d>
          </a:bodyPr>
          <a:lstStyle/>
          <a:p>
            <a:r>
              <a:rPr lang="en-US" sz="7200" cap="none"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bg1">
                      <a:lumMod val="50000"/>
                      <a:alpha val="40000"/>
                    </a:schemeClr>
                  </a:glow>
                  <a:outerShdw blurRad="80000" dist="40000" dir="5040000" algn="tl">
                    <a:srgbClr val="000000">
                      <a:alpha val="30000"/>
                    </a:srgbClr>
                  </a:outerShdw>
                </a:effectLst>
              </a:rPr>
              <a:t>Parks and gardens in England</a:t>
            </a:r>
            <a:endParaRPr lang="ru-RU" sz="7200" cap="none"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bg1">
                    <a:lumMod val="50000"/>
                    <a:alpha val="40000"/>
                  </a:schemeClr>
                </a:glow>
                <a:outerShdw blurRad="80000" dist="40000" dir="5040000" algn="tl">
                  <a:srgbClr val="000000">
                    <a:alpha val="30000"/>
                  </a:srgbClr>
                </a:outerShdw>
              </a:effectLst>
            </a:endParaRPr>
          </a:p>
        </p:txBody>
      </p:sp>
      <p:sp>
        <p:nvSpPr>
          <p:cNvPr id="3" name="Подзаголовок 2"/>
          <p:cNvSpPr>
            <a:spLocks noGrp="1"/>
          </p:cNvSpPr>
          <p:nvPr>
            <p:ph type="subTitle" idx="1"/>
          </p:nvPr>
        </p:nvSpPr>
        <p:spPr>
          <a:xfrm>
            <a:off x="5643570" y="6357934"/>
            <a:ext cx="3500430" cy="500066"/>
          </a:xfrm>
        </p:spPr>
        <p:txBody>
          <a:bodyPr/>
          <a:lstStyle/>
          <a:p>
            <a:r>
              <a:rPr lang="ru-RU" dirty="0" smtClean="0"/>
              <a:t>Подготовила Колпакчи Я.</a:t>
            </a:r>
            <a:endParaRPr lang="ru-RU" dirty="0"/>
          </a:p>
        </p:txBody>
      </p:sp>
      <p:pic>
        <p:nvPicPr>
          <p:cNvPr id="4" name="Colors Of The Wind_upload by khaterehkh.mp3">
            <a:hlinkClick r:id="" action="ppaction://media"/>
          </p:cNvPr>
          <p:cNvPicPr>
            <a:picLocks noRot="1" noChangeAspect="1"/>
          </p:cNvPicPr>
          <p:nvPr>
            <a:audioFile r:link="rId1"/>
          </p:nvPr>
        </p:nvPicPr>
        <p:blipFill>
          <a:blip r:embed="rId3"/>
          <a:stretch>
            <a:fillRect/>
          </a:stretch>
        </p:blipFill>
        <p:spPr>
          <a:xfrm>
            <a:off x="285720" y="6357958"/>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7" repeatCount="indefinite"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488992"/>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Royal Botanic Gardens in  Kew</a:t>
            </a:r>
            <a:endParaRPr lang="ru-RU"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Содержимое 2"/>
          <p:cNvSpPr>
            <a:spLocks noGrp="1"/>
          </p:cNvSpPr>
          <p:nvPr>
            <p:ph sz="quarter" idx="1"/>
          </p:nvPr>
        </p:nvSpPr>
        <p:spPr>
          <a:xfrm>
            <a:off x="0" y="5572140"/>
            <a:ext cx="9144000" cy="1285860"/>
          </a:xfrm>
        </p:spPr>
        <p:txBody>
          <a:bodyPr>
            <a:normAutofit fontScale="92500"/>
          </a:bodyPr>
          <a:lstStyle/>
          <a:p>
            <a:r>
              <a:rPr lang="ru-RU" dirty="0" smtClean="0"/>
              <a:t> </a:t>
            </a:r>
            <a:r>
              <a:rPr lang="en-US" dirty="0" smtClean="0"/>
              <a:t> </a:t>
            </a:r>
            <a:r>
              <a:rPr lang="en-US" dirty="0" smtClean="0"/>
              <a:t>Are </a:t>
            </a:r>
            <a:r>
              <a:rPr lang="en-US" dirty="0" smtClean="0"/>
              <a:t>long gardens and greenhouses, which are located near Richmond in south-west London. Now the director is Professor Stephen D. Hopper, who replaced Professor Sir Peter Crane.</a:t>
            </a:r>
            <a:endParaRPr lang="ru-RU" dirty="0"/>
          </a:p>
        </p:txBody>
      </p:sp>
      <p:pic>
        <p:nvPicPr>
          <p:cNvPr id="4" name="Рисунок 3" descr="44981021_1244671195_23.jpg"/>
          <p:cNvPicPr>
            <a:picLocks noChangeAspect="1"/>
          </p:cNvPicPr>
          <p:nvPr/>
        </p:nvPicPr>
        <p:blipFill>
          <a:blip r:embed="rId2"/>
          <a:stretch>
            <a:fillRect/>
          </a:stretch>
        </p:blipFill>
        <p:spPr>
          <a:xfrm>
            <a:off x="4286248" y="571480"/>
            <a:ext cx="4857752" cy="4872038"/>
          </a:xfrm>
          <a:prstGeom prst="rect">
            <a:avLst/>
          </a:prstGeom>
        </p:spPr>
      </p:pic>
      <p:pic>
        <p:nvPicPr>
          <p:cNvPr id="5" name="Рисунок 4" descr="1cee07.jpg"/>
          <p:cNvPicPr>
            <a:picLocks noChangeAspect="1"/>
          </p:cNvPicPr>
          <p:nvPr/>
        </p:nvPicPr>
        <p:blipFill>
          <a:blip r:embed="rId3"/>
          <a:stretch>
            <a:fillRect/>
          </a:stretch>
        </p:blipFill>
        <p:spPr>
          <a:xfrm>
            <a:off x="0" y="571480"/>
            <a:ext cx="3929058" cy="48577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0" y="5429264"/>
            <a:ext cx="9144000" cy="1428736"/>
          </a:xfrm>
        </p:spPr>
        <p:txBody>
          <a:bodyPr/>
          <a:lstStyle/>
          <a:p>
            <a:r>
              <a:rPr lang="en-US" dirty="0" smtClean="0"/>
              <a:t>Is not it nature very beautiful? So in England am not only «famous» </a:t>
            </a:r>
            <a:r>
              <a:rPr lang="en-US" dirty="0" smtClean="0"/>
              <a:t>misty Albion but </a:t>
            </a:r>
            <a:r>
              <a:rPr lang="en-US" dirty="0" smtClean="0"/>
              <a:t>also wonderful  parks and </a:t>
            </a:r>
            <a:r>
              <a:rPr lang="en-US" dirty="0" smtClean="0"/>
              <a:t>gardens!!!!</a:t>
            </a:r>
            <a:endParaRPr lang="ru-RU" dirty="0"/>
          </a:p>
        </p:txBody>
      </p:sp>
      <p:pic>
        <p:nvPicPr>
          <p:cNvPr id="4" name="Рисунок 3" descr="0_298c5_7b7ac5d_XL.jpg"/>
          <p:cNvPicPr>
            <a:picLocks noChangeAspect="1"/>
          </p:cNvPicPr>
          <p:nvPr/>
        </p:nvPicPr>
        <p:blipFill>
          <a:blip r:embed="rId2"/>
          <a:stretch>
            <a:fillRect/>
          </a:stretch>
        </p:blipFill>
        <p:spPr>
          <a:xfrm>
            <a:off x="285720" y="0"/>
            <a:ext cx="8572560" cy="5429263"/>
          </a:xfrm>
          <a:prstGeom prst="rect">
            <a:avLst/>
          </a:prstGeom>
          <a:ln w="76200">
            <a:solidFill>
              <a:srgbClr val="99CC00"/>
            </a:solid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The Cascades at Chatsworth_ Derbyshire_ as seen from the First Floor of the House_O.jpg"/>
          <p:cNvPicPr>
            <a:picLocks noChangeAspect="1"/>
          </p:cNvPicPr>
          <p:nvPr/>
        </p:nvPicPr>
        <p:blipFill>
          <a:blip r:embed="rId2"/>
          <a:stretch>
            <a:fillRect/>
          </a:stretch>
        </p:blipFill>
        <p:spPr>
          <a:xfrm>
            <a:off x="3428992" y="951990"/>
            <a:ext cx="5520350" cy="590601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prst="coolSlant"/>
            <a:contourClr>
              <a:srgbClr val="C0C0C0"/>
            </a:contourClr>
          </a:sp3d>
        </p:spPr>
      </p:pic>
      <p:sp>
        <p:nvSpPr>
          <p:cNvPr id="2" name="Заголовок 1"/>
          <p:cNvSpPr>
            <a:spLocks noGrp="1"/>
          </p:cNvSpPr>
          <p:nvPr>
            <p:ph type="title"/>
          </p:nvPr>
        </p:nvSpPr>
        <p:spPr>
          <a:xfrm>
            <a:off x="500034" y="0"/>
            <a:ext cx="7467600" cy="785794"/>
          </a:xfrm>
        </p:spPr>
        <p:txBody>
          <a:bodyPr>
            <a:noAutofit/>
          </a:bodyPr>
          <a:lstStyle/>
          <a:p>
            <a:r>
              <a:rPr lang="en-US" sz="5400" b="1" cap="none" dirty="0" smtClean="0">
                <a:ln w="3810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Beauty of nature</a:t>
            </a:r>
            <a:endParaRPr lang="ru-RU" sz="5400" b="1" cap="none" dirty="0">
              <a:ln w="3810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Содержимое 2"/>
          <p:cNvSpPr>
            <a:spLocks noGrp="1"/>
          </p:cNvSpPr>
          <p:nvPr>
            <p:ph sz="quarter" idx="1"/>
          </p:nvPr>
        </p:nvSpPr>
        <p:spPr>
          <a:xfrm>
            <a:off x="0" y="857232"/>
            <a:ext cx="5786446" cy="6000768"/>
          </a:xfrm>
        </p:spPr>
        <p:txBody>
          <a:bodyPr>
            <a:normAutofit/>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Many, very much many people dream about a trip to England. From that there </a:t>
            </a:r>
            <a:r>
              <a:rPr lang="en-US"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Tauer</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bridge, Big-Ben and many other sights, but small part of these people understands only, that also there are beautiful parks, </a:t>
            </a:r>
            <a:r>
              <a:rPr lang="en-US"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alei</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gardens, flowerbeds and simply beautiful plants. But such beauty under a hour is more important than any picture or sculpture! That is why today we will depart in an imaginary round on «natural sights» of England.</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4929190" cy="857232"/>
          </a:xfrm>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ru-RU"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ru-RU"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endParaRPr lang="ru-RU"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Содержимое 2"/>
          <p:cNvSpPr>
            <a:spLocks noGrp="1"/>
          </p:cNvSpPr>
          <p:nvPr>
            <p:ph sz="quarter" idx="1"/>
          </p:nvPr>
        </p:nvSpPr>
        <p:spPr>
          <a:xfrm>
            <a:off x="0" y="5572140"/>
            <a:ext cx="9144000" cy="1285860"/>
          </a:xfrm>
        </p:spPr>
        <p:txBody>
          <a:bodyPr>
            <a:normAutofit fontScale="92500" lnSpcReduction="2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b="1" dirty="0" smtClean="0">
                <a:ln/>
                <a:solidFill>
                  <a:schemeClr val="accent3"/>
                </a:solidFill>
              </a:rPr>
              <a:t>The park of Victoria is sometimes named Park of </a:t>
            </a:r>
            <a:r>
              <a:rPr lang="en-US" b="1" dirty="0" err="1" smtClean="0">
                <a:ln/>
                <a:solidFill>
                  <a:schemeClr val="accent3"/>
                </a:solidFill>
              </a:rPr>
              <a:t>Viki.He</a:t>
            </a:r>
            <a:r>
              <a:rPr lang="en-US" b="1" dirty="0" smtClean="0">
                <a:ln/>
                <a:solidFill>
                  <a:schemeClr val="accent3"/>
                </a:solidFill>
              </a:rPr>
              <a:t> is an enormous ground under open-skies, which is located from the east side of London. A park belongs to territory of London small Town of Towers of </a:t>
            </a:r>
            <a:r>
              <a:rPr lang="en-US" b="1" dirty="0" err="1" smtClean="0">
                <a:ln/>
                <a:solidFill>
                  <a:schemeClr val="accent3"/>
                </a:solidFill>
              </a:rPr>
              <a:t>Gamlet</a:t>
            </a:r>
            <a:r>
              <a:rPr lang="en-US" b="1" dirty="0" smtClean="0">
                <a:ln/>
                <a:solidFill>
                  <a:schemeClr val="accent3"/>
                </a:solidFill>
              </a:rPr>
              <a:t>  </a:t>
            </a:r>
            <a:endParaRPr lang="ru-RU" b="1" dirty="0" smtClean="0">
              <a:ln/>
              <a:solidFill>
                <a:schemeClr val="accent3"/>
              </a:solidFill>
            </a:endParaRPr>
          </a:p>
          <a:p>
            <a:endParaRPr lang="ru-RU" b="1" dirty="0">
              <a:ln/>
              <a:solidFill>
                <a:schemeClr val="accent3"/>
              </a:solidFill>
            </a:endParaRPr>
          </a:p>
        </p:txBody>
      </p:sp>
      <p:pic>
        <p:nvPicPr>
          <p:cNvPr id="5" name="Рисунок 4" descr="1ac86731b937.jpg"/>
          <p:cNvPicPr>
            <a:picLocks noChangeAspect="1"/>
          </p:cNvPicPr>
          <p:nvPr/>
        </p:nvPicPr>
        <p:blipFill>
          <a:blip r:embed="rId2"/>
          <a:stretch>
            <a:fillRect/>
          </a:stretch>
        </p:blipFill>
        <p:spPr>
          <a:xfrm>
            <a:off x="4714876" y="285728"/>
            <a:ext cx="4429124" cy="5244695"/>
          </a:xfrm>
          <a:prstGeom prst="rect">
            <a:avLst/>
          </a:prstGeom>
          <a:ln w="6350" cap="sq" cmpd="thickThin">
            <a:solidFill>
              <a:srgbClr val="000000"/>
            </a:solidFill>
            <a:prstDash val="solid"/>
            <a:miter lim="800000"/>
          </a:ln>
          <a:effectLst>
            <a:innerShdw blurRad="76200">
              <a:srgbClr val="000000"/>
            </a:innerShdw>
          </a:effectLst>
        </p:spPr>
      </p:pic>
      <p:pic>
        <p:nvPicPr>
          <p:cNvPr id="4" name="Рисунок 3" descr="victoria_park.jpg"/>
          <p:cNvPicPr>
            <a:picLocks noChangeAspect="1"/>
          </p:cNvPicPr>
          <p:nvPr/>
        </p:nvPicPr>
        <p:blipFill>
          <a:blip r:embed="rId3"/>
          <a:stretch>
            <a:fillRect/>
          </a:stretch>
        </p:blipFill>
        <p:spPr>
          <a:xfrm>
            <a:off x="0" y="500042"/>
            <a:ext cx="4500562" cy="5072098"/>
          </a:xfrm>
          <a:prstGeom prst="rect">
            <a:avLst/>
          </a:prstGeom>
          <a:ln w="28575"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Прямоугольник 5"/>
          <p:cNvSpPr/>
          <p:nvPr/>
        </p:nvSpPr>
        <p:spPr>
          <a:xfrm>
            <a:off x="0" y="0"/>
            <a:ext cx="3357554" cy="369332"/>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Park of Victoria</a:t>
            </a:r>
            <a:endParaRPr lang="ru-RU"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3857620" cy="714356"/>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b="1" cap="none" dirty="0" smtClean="0">
                <a:ln/>
                <a:solidFill>
                  <a:schemeClr val="accent3"/>
                </a:solidFill>
              </a:rPr>
              <a:t>Regent park</a:t>
            </a:r>
            <a:endParaRPr lang="ru-RU" b="1" cap="none" dirty="0">
              <a:ln/>
              <a:solidFill>
                <a:schemeClr val="accent3"/>
              </a:solidFill>
            </a:endParaRPr>
          </a:p>
        </p:txBody>
      </p:sp>
      <p:pic>
        <p:nvPicPr>
          <p:cNvPr id="4" name="Рисунок 3" descr="avenue_gardens_regents_park.jpg"/>
          <p:cNvPicPr>
            <a:picLocks noChangeAspect="1"/>
          </p:cNvPicPr>
          <p:nvPr/>
        </p:nvPicPr>
        <p:blipFill>
          <a:blip r:embed="rId2"/>
          <a:stretch>
            <a:fillRect/>
          </a:stretch>
        </p:blipFill>
        <p:spPr>
          <a:xfrm>
            <a:off x="0" y="714356"/>
            <a:ext cx="5214942" cy="49292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descr="0_7ed47_1a9e0036_XL.jpg"/>
          <p:cNvPicPr>
            <a:picLocks noChangeAspect="1"/>
          </p:cNvPicPr>
          <p:nvPr/>
        </p:nvPicPr>
        <p:blipFill>
          <a:blip r:embed="rId3"/>
          <a:stretch>
            <a:fillRect/>
          </a:stretch>
        </p:blipFill>
        <p:spPr>
          <a:xfrm>
            <a:off x="5072066" y="714356"/>
            <a:ext cx="4500594" cy="4765570"/>
          </a:xfrm>
          <a:prstGeom prst="flowChartInputOutput">
            <a:avLst/>
          </a:prstGeom>
          <a:solidFill>
            <a:srgbClr val="FFFFFF">
              <a:shade val="85000"/>
            </a:srgbClr>
          </a:solidFill>
          <a:ln>
            <a:noFill/>
          </a:ln>
          <a:effectLst>
            <a:glow rad="228600">
              <a:schemeClr val="accent6">
                <a:satMod val="175000"/>
                <a:alpha val="40000"/>
              </a:schemeClr>
            </a:glow>
          </a:effectLst>
          <a:scene3d>
            <a:camera prst="orthographicFront"/>
            <a:lightRig rig="threePt" dir="t"/>
          </a:scene3d>
          <a:sp3d>
            <a:bevelT w="114300" prst="artDeco"/>
          </a:sp3d>
        </p:spPr>
      </p:pic>
      <p:sp>
        <p:nvSpPr>
          <p:cNvPr id="6" name="Прямоугольник 5"/>
          <p:cNvSpPr/>
          <p:nvPr/>
        </p:nvSpPr>
        <p:spPr>
          <a:xfrm>
            <a:off x="0" y="6211669"/>
            <a:ext cx="9144000" cy="646331"/>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b="1" dirty="0" smtClean="0">
                <a:ln/>
                <a:solidFill>
                  <a:schemeClr val="accent3"/>
                </a:solidFill>
              </a:rPr>
              <a:t>Regents Park is a member of the Royal Parks of London. It is located in the north of the city center, partly in Westminster and partly in Camden.</a:t>
            </a:r>
            <a:endParaRPr lang="ru-RU" b="1" dirty="0">
              <a:ln/>
              <a:solidFill>
                <a:schemeClr val="accent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gardens06.jpg">
            <a:hlinkClick r:id="" action="ppaction://hlinkshowjump?jump=firstslide" highlightClick="1"/>
          </p:cNvPr>
          <p:cNvPicPr>
            <a:picLocks noChangeAspect="1"/>
          </p:cNvPicPr>
          <p:nvPr/>
        </p:nvPicPr>
        <p:blipFill>
          <a:blip r:embed="rId2"/>
          <a:stretch>
            <a:fillRect/>
          </a:stretch>
        </p:blipFill>
        <p:spPr>
          <a:xfrm>
            <a:off x="0" y="500042"/>
            <a:ext cx="4429124" cy="4500594"/>
          </a:xfrm>
          <a:prstGeom prst="rect">
            <a:avLst/>
          </a:prstGeom>
          <a:effectLst>
            <a:glow rad="228600">
              <a:schemeClr val="accent5">
                <a:satMod val="175000"/>
                <a:alpha val="40000"/>
              </a:schemeClr>
            </a:glow>
          </a:effectLst>
        </p:spPr>
      </p:pic>
      <p:pic>
        <p:nvPicPr>
          <p:cNvPr id="5" name="Рисунок 4" descr="article-0-0B78ED4500000578-330_470x626.jpg"/>
          <p:cNvPicPr>
            <a:picLocks noChangeAspect="1"/>
          </p:cNvPicPr>
          <p:nvPr/>
        </p:nvPicPr>
        <p:blipFill>
          <a:blip r:embed="rId3"/>
          <a:stretch>
            <a:fillRect/>
          </a:stretch>
        </p:blipFill>
        <p:spPr>
          <a:xfrm>
            <a:off x="4572000" y="0"/>
            <a:ext cx="4572000" cy="6858000"/>
          </a:xfrm>
          <a:prstGeom prst="rect">
            <a:avLst/>
          </a:prstGeom>
          <a:ln w="6350" cap="flat">
            <a:solidFill>
              <a:srgbClr val="99CC00"/>
            </a:solidFill>
            <a:miter lim="800000"/>
          </a:ln>
        </p:spPr>
      </p:pic>
      <p:sp>
        <p:nvSpPr>
          <p:cNvPr id="2" name="Заголовок 1"/>
          <p:cNvSpPr>
            <a:spLocks noGrp="1"/>
          </p:cNvSpPr>
          <p:nvPr>
            <p:ph type="title"/>
          </p:nvPr>
        </p:nvSpPr>
        <p:spPr>
          <a:xfrm>
            <a:off x="0" y="0"/>
            <a:ext cx="3143240" cy="500042"/>
          </a:xfrm>
        </p:spPr>
        <p:txBody>
          <a:bodyPr>
            <a:normAutofit fontScale="90000"/>
          </a:bodyPr>
          <a:lstStyle/>
          <a:p>
            <a:r>
              <a:rPr lang="en-US" b="1" cap="none" dirty="0" smtClean="0">
                <a:ln w="19050">
                  <a:solidFill>
                    <a:srgbClr val="C00000"/>
                  </a:solidFill>
                  <a:prstDash val="solid"/>
                </a:ln>
                <a:solidFill>
                  <a:schemeClr val="accent3"/>
                </a:solidFill>
                <a:effectLst>
                  <a:outerShdw blurRad="50000" dist="50800" dir="7500000" algn="tl">
                    <a:srgbClr val="000000">
                      <a:shade val="5000"/>
                      <a:alpha val="35000"/>
                    </a:srgbClr>
                  </a:outerShdw>
                </a:effectLst>
              </a:rPr>
              <a:t>Park Richmond</a:t>
            </a:r>
            <a:endParaRPr lang="ru-RU" b="1" cap="none" dirty="0">
              <a:ln w="19050">
                <a:solidFill>
                  <a:srgbClr val="C00000"/>
                </a:solidFill>
                <a:prstDash val="solid"/>
              </a:ln>
              <a:solidFill>
                <a:schemeClr val="accent3"/>
              </a:solidFill>
              <a:effectLst>
                <a:outerShdw blurRad="50000" dist="50800" dir="7500000" algn="tl">
                  <a:srgbClr val="000000">
                    <a:shade val="5000"/>
                    <a:alpha val="35000"/>
                  </a:srgbClr>
                </a:outerShdw>
              </a:effectLst>
            </a:endParaRPr>
          </a:p>
        </p:txBody>
      </p:sp>
      <p:sp>
        <p:nvSpPr>
          <p:cNvPr id="3" name="Содержимое 2"/>
          <p:cNvSpPr>
            <a:spLocks noGrp="1"/>
          </p:cNvSpPr>
          <p:nvPr>
            <p:ph sz="quarter" idx="1"/>
          </p:nvPr>
        </p:nvSpPr>
        <p:spPr>
          <a:xfrm>
            <a:off x="0" y="5000636"/>
            <a:ext cx="9144000" cy="1857364"/>
          </a:xfrm>
        </p:spPr>
        <p:txBody>
          <a:bodyPr>
            <a:normAutofit lnSpcReduction="10000"/>
          </a:bodyPr>
          <a:lstStyle/>
          <a:p>
            <a:r>
              <a:rPr lang="en-US" dirty="0" smtClean="0">
                <a:solidFill>
                  <a:srgbClr val="FF0000"/>
                </a:solidFill>
              </a:rPr>
              <a:t>Territory of Park Richmond is exceeded by 900 hectares and behaves to the city domains of London. The size of this park is exceeded by the area of Central Park of New York almost in three times, he is the greatest English enclosed park and the largest from Royal Parks which are in London. </a:t>
            </a:r>
            <a:endParaRPr lang="ru-RU"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10765.jpg"/>
          <p:cNvPicPr>
            <a:picLocks noChangeAspect="1"/>
          </p:cNvPicPr>
          <p:nvPr/>
        </p:nvPicPr>
        <p:blipFill>
          <a:blip r:embed="rId2"/>
          <a:stretch>
            <a:fillRect/>
          </a:stretch>
        </p:blipFill>
        <p:spPr>
          <a:xfrm>
            <a:off x="0" y="0"/>
            <a:ext cx="4572000" cy="5643578"/>
          </a:xfrm>
          <a:prstGeom prst="rect">
            <a:avLst/>
          </a:prstGeom>
          <a:ln>
            <a:noFill/>
          </a:ln>
          <a:effectLst>
            <a:softEdge rad="112500"/>
          </a:effectLst>
        </p:spPr>
      </p:pic>
      <p:sp>
        <p:nvSpPr>
          <p:cNvPr id="2" name="Заголовок 1"/>
          <p:cNvSpPr>
            <a:spLocks noGrp="1"/>
          </p:cNvSpPr>
          <p:nvPr>
            <p:ph type="title"/>
          </p:nvPr>
        </p:nvSpPr>
        <p:spPr>
          <a:xfrm>
            <a:off x="0" y="0"/>
            <a:ext cx="3257544" cy="71438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b="1" cap="none" dirty="0" smtClean="0">
                <a:ln w="11430"/>
                <a:solidFill>
                  <a:srgbClr val="FF0000"/>
                </a:solidFill>
                <a:effectLst>
                  <a:outerShdw blurRad="50800" dist="39000" dir="5460000" algn="tl">
                    <a:srgbClr val="000000">
                      <a:alpha val="38000"/>
                    </a:srgbClr>
                  </a:outerShdw>
                </a:effectLst>
              </a:rPr>
              <a:t>Баттерси Парк</a:t>
            </a:r>
            <a:endParaRPr lang="ru-RU" b="1" cap="none" dirty="0">
              <a:ln w="11430"/>
              <a:solidFill>
                <a:srgbClr val="FF0000"/>
              </a:solidFill>
              <a:effectLst>
                <a:outerShdw blurRad="50800" dist="39000" dir="5460000" algn="tl">
                  <a:srgbClr val="000000">
                    <a:alpha val="38000"/>
                  </a:srgbClr>
                </a:outerShdw>
              </a:effectLst>
            </a:endParaRPr>
          </a:p>
        </p:txBody>
      </p:sp>
      <p:sp>
        <p:nvSpPr>
          <p:cNvPr id="3" name="Содержимое 2"/>
          <p:cNvSpPr>
            <a:spLocks noGrp="1"/>
          </p:cNvSpPr>
          <p:nvPr>
            <p:ph sz="quarter" idx="1"/>
          </p:nvPr>
        </p:nvSpPr>
        <p:spPr>
          <a:xfrm>
            <a:off x="0" y="5286388"/>
            <a:ext cx="9144000" cy="1571612"/>
          </a:xfrm>
        </p:spPr>
        <p:txBody>
          <a:bodyPr>
            <a:normAutofit fontScale="92500" lnSpcReduction="20000"/>
          </a:bodyPr>
          <a:lstStyle/>
          <a:p>
            <a:r>
              <a:rPr lang="ru-RU" dirty="0" smtClean="0">
                <a:solidFill>
                  <a:srgbClr val="FF0000"/>
                </a:solidFill>
              </a:rPr>
              <a:t>Территория Баттерси Парка составляет около двухсот акров зеленой зоны Баттерси. Этот парк находится на южном берегу Темзы. Его открыли в середине XIX века. Земли парка представляют собой болотистую местность, которая часто привлекает местных жителей.</a:t>
            </a:r>
            <a:endParaRPr lang="ru-RU" dirty="0">
              <a:solidFill>
                <a:srgbClr val="FF0000"/>
              </a:solidFill>
            </a:endParaRPr>
          </a:p>
        </p:txBody>
      </p:sp>
      <p:pic>
        <p:nvPicPr>
          <p:cNvPr id="4" name="Рисунок 3" descr="0_50133_1c0dc4c6_XL.jpg"/>
          <p:cNvPicPr>
            <a:picLocks noChangeAspect="1"/>
          </p:cNvPicPr>
          <p:nvPr/>
        </p:nvPicPr>
        <p:blipFill>
          <a:blip r:embed="rId3"/>
          <a:stretch>
            <a:fillRect/>
          </a:stretch>
        </p:blipFill>
        <p:spPr>
          <a:xfrm>
            <a:off x="4572001" y="0"/>
            <a:ext cx="4571999" cy="53578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greenwich-park.jpg"/>
          <p:cNvPicPr>
            <a:picLocks noChangeAspect="1"/>
          </p:cNvPicPr>
          <p:nvPr/>
        </p:nvPicPr>
        <p:blipFill>
          <a:blip r:embed="rId2"/>
          <a:stretch>
            <a:fillRect/>
          </a:stretch>
        </p:blipFill>
        <p:spPr>
          <a:xfrm>
            <a:off x="0" y="0"/>
            <a:ext cx="4500562" cy="57150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Рисунок 3" descr="259370034_48eKY-M.jpg"/>
          <p:cNvPicPr>
            <a:picLocks noChangeAspect="1"/>
          </p:cNvPicPr>
          <p:nvPr/>
        </p:nvPicPr>
        <p:blipFill>
          <a:blip r:embed="rId3"/>
          <a:stretch>
            <a:fillRect/>
          </a:stretch>
        </p:blipFill>
        <p:spPr>
          <a:xfrm>
            <a:off x="4500562" y="0"/>
            <a:ext cx="4643438" cy="5786454"/>
          </a:xfrm>
          <a:prstGeom prst="round2DiagRect">
            <a:avLst/>
          </a:prstGeom>
          <a:ln w="28575">
            <a:solidFill>
              <a:srgbClr val="99CC00"/>
            </a:solidFill>
          </a:ln>
        </p:spPr>
      </p:pic>
      <p:sp>
        <p:nvSpPr>
          <p:cNvPr id="2" name="Заголовок 1"/>
          <p:cNvSpPr>
            <a:spLocks noGrp="1"/>
          </p:cNvSpPr>
          <p:nvPr>
            <p:ph type="title"/>
          </p:nvPr>
        </p:nvSpPr>
        <p:spPr>
          <a:xfrm>
            <a:off x="0" y="0"/>
            <a:ext cx="3500430" cy="631844"/>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Greenwich-park</a:t>
            </a:r>
            <a:endParaRPr lang="ru-RU"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Содержимое 2"/>
          <p:cNvSpPr>
            <a:spLocks noGrp="1"/>
          </p:cNvSpPr>
          <p:nvPr>
            <p:ph sz="quarter" idx="1"/>
          </p:nvPr>
        </p:nvSpPr>
        <p:spPr>
          <a:xfrm>
            <a:off x="0" y="5000636"/>
            <a:ext cx="9144000" cy="1857364"/>
          </a:xfrm>
        </p:spPr>
        <p:txBody>
          <a:bodyPr>
            <a:normAutofit fontScale="85000" lnSpcReduction="10000"/>
          </a:bodyPr>
          <a:lstStyle/>
          <a:p>
            <a:r>
              <a:rPr lang="en-US" dirty="0" smtClean="0">
                <a:solidFill>
                  <a:srgbClr val="FFC000"/>
                </a:solidFill>
              </a:rPr>
              <a:t>A Greenwich-park is a former hunting </a:t>
            </a:r>
            <a:r>
              <a:rPr lang="en-US" dirty="0" smtClean="0">
                <a:solidFill>
                  <a:srgbClr val="4507DF"/>
                </a:solidFill>
              </a:rPr>
              <a:t>park </a:t>
            </a:r>
            <a:r>
              <a:rPr lang="en-US" dirty="0" smtClean="0">
                <a:solidFill>
                  <a:srgbClr val="4507DF"/>
                </a:solidFill>
              </a:rPr>
              <a:t>in Greenwich. Now he is </a:t>
            </a:r>
            <a:r>
              <a:rPr lang="en-US" dirty="0" smtClean="0">
                <a:solidFill>
                  <a:srgbClr val="FFC000"/>
                </a:solidFill>
              </a:rPr>
              <a:t>included </a:t>
            </a:r>
            <a:r>
              <a:rPr lang="en-US" dirty="0" smtClean="0">
                <a:solidFill>
                  <a:srgbClr val="FFC000"/>
                </a:solidFill>
              </a:rPr>
              <a:t>in the list of the greatest green </a:t>
            </a:r>
            <a:r>
              <a:rPr lang="en-US" dirty="0" smtClean="0">
                <a:solidFill>
                  <a:srgbClr val="4507DF"/>
                </a:solidFill>
              </a:rPr>
              <a:t>belts which are located on the southeast of London. Greenwich park - it one of Royal Parks of city. He was enclosed as early as 1433. A Greenwich-park is included in the complement of World Legacy of Greenwich. Visiting here, it is possible to see chic kinds on Thames, Island of Dogs and central part of London.</a:t>
            </a:r>
            <a:endParaRPr lang="ru-RU" dirty="0">
              <a:solidFill>
                <a:srgbClr val="4507D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geles.jpg"/>
          <p:cNvPicPr>
            <a:picLocks noChangeAspect="1"/>
          </p:cNvPicPr>
          <p:nvPr/>
        </p:nvPicPr>
        <p:blipFill>
          <a:blip r:embed="rId2"/>
          <a:stretch>
            <a:fillRect/>
          </a:stretch>
        </p:blipFill>
        <p:spPr>
          <a:xfrm>
            <a:off x="4357686" y="0"/>
            <a:ext cx="4786314" cy="5715016"/>
          </a:xfrm>
          <a:prstGeom prst="rect">
            <a:avLst/>
          </a:prstGeom>
        </p:spPr>
      </p:pic>
      <p:pic>
        <p:nvPicPr>
          <p:cNvPr id="4" name="Рисунок 3" descr="0_22883_f5c9238e_XL.jpg"/>
          <p:cNvPicPr>
            <a:picLocks noChangeAspect="1"/>
          </p:cNvPicPr>
          <p:nvPr/>
        </p:nvPicPr>
        <p:blipFill>
          <a:blip r:embed="rId3"/>
          <a:stretch>
            <a:fillRect/>
          </a:stretch>
        </p:blipFill>
        <p:spPr>
          <a:xfrm>
            <a:off x="-1" y="0"/>
            <a:ext cx="4357687" cy="5715016"/>
          </a:xfrm>
          <a:prstGeom prst="rect">
            <a:avLst/>
          </a:prstGeom>
          <a:ln>
            <a:noFill/>
          </a:ln>
          <a:effectLst>
            <a:softEdge rad="112500"/>
          </a:effectLst>
        </p:spPr>
      </p:pic>
      <p:sp>
        <p:nvSpPr>
          <p:cNvPr id="2" name="Заголовок 1"/>
          <p:cNvSpPr>
            <a:spLocks noGrp="1"/>
          </p:cNvSpPr>
          <p:nvPr>
            <p:ph type="title"/>
          </p:nvPr>
        </p:nvSpPr>
        <p:spPr>
          <a:xfrm>
            <a:off x="0" y="0"/>
            <a:ext cx="4329114" cy="560406"/>
          </a:xfrm>
        </p:spPr>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dirty="0" smtClean="0">
                <a:solidFill>
                  <a:srgbClr val="FFFF00"/>
                </a:solidFill>
              </a:rPr>
              <a:t>Holland Park</a:t>
            </a:r>
            <a:endParaRPr lang="ru-RU" b="1" cap="none"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Содержимое 2"/>
          <p:cNvSpPr>
            <a:spLocks noGrp="1"/>
          </p:cNvSpPr>
          <p:nvPr>
            <p:ph sz="quarter" idx="1"/>
          </p:nvPr>
        </p:nvSpPr>
        <p:spPr>
          <a:xfrm>
            <a:off x="0" y="5214950"/>
            <a:ext cx="9144000" cy="1643050"/>
          </a:xfrm>
        </p:spPr>
        <p:txBody>
          <a:bodyPr>
            <a:normAutofit/>
          </a:bodyPr>
          <a:lstStyle/>
          <a:p>
            <a:r>
              <a:rPr lang="en-US" dirty="0" smtClean="0">
                <a:solidFill>
                  <a:srgbClr val="FFFF00"/>
                </a:solidFill>
              </a:rPr>
              <a:t>Holland Park is </a:t>
            </a:r>
            <a:r>
              <a:rPr lang="en-US" dirty="0" smtClean="0">
                <a:solidFill>
                  <a:srgbClr val="FFFF00"/>
                </a:solidFill>
              </a:rPr>
              <a:t>not </a:t>
            </a:r>
            <a:r>
              <a:rPr lang="en-US" dirty="0" smtClean="0">
                <a:solidFill>
                  <a:srgbClr val="FFFF00"/>
                </a:solidFill>
              </a:rPr>
              <a:t>simply </a:t>
            </a:r>
            <a:r>
              <a:rPr lang="en-US" dirty="0" smtClean="0">
                <a:solidFill>
                  <a:srgbClr val="FFFF00"/>
                </a:solidFill>
              </a:rPr>
              <a:t>a park, but also the area which </a:t>
            </a:r>
            <a:r>
              <a:rPr lang="en-US" dirty="0" smtClean="0">
                <a:solidFill>
                  <a:schemeClr val="tx1">
                    <a:lumMod val="95000"/>
                    <a:lumOff val="5000"/>
                  </a:schemeClr>
                </a:solidFill>
              </a:rPr>
              <a:t>lies to the west of central London. Holland Park is a popular romantic spot in London, because it is filled with beautiful vegetation and secluded corners.</a:t>
            </a:r>
            <a:endParaRPr lang="ru-RU" dirty="0">
              <a:solidFill>
                <a:schemeClr val="tx1">
                  <a:lumMod val="95000"/>
                  <a:lumOff val="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4429124" cy="928670"/>
          </a:xfrm>
        </p:spPr>
        <p:txBody>
          <a:bodyPr>
            <a:normAutofit fontScale="9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b="1" cap="none" dirty="0" smtClean="0">
                <a:ln/>
                <a:solidFill>
                  <a:schemeClr val="accent3"/>
                </a:solidFill>
              </a:rPr>
              <a:t>Kensington Gardens </a:t>
            </a:r>
            <a:r>
              <a:rPr lang="ru-RU" b="1" cap="none" dirty="0" smtClean="0">
                <a:ln/>
                <a:solidFill>
                  <a:schemeClr val="accent3"/>
                </a:solidFill>
              </a:rPr>
              <a:t/>
            </a:r>
            <a:br>
              <a:rPr lang="ru-RU" b="1" cap="none" dirty="0" smtClean="0">
                <a:ln/>
                <a:solidFill>
                  <a:schemeClr val="accent3"/>
                </a:solidFill>
              </a:rPr>
            </a:br>
            <a:endParaRPr lang="ru-RU" b="1" cap="none" dirty="0">
              <a:ln/>
              <a:solidFill>
                <a:schemeClr val="accent3"/>
              </a:solidFill>
            </a:endParaRPr>
          </a:p>
        </p:txBody>
      </p:sp>
      <p:sp>
        <p:nvSpPr>
          <p:cNvPr id="3" name="Содержимое 2"/>
          <p:cNvSpPr>
            <a:spLocks noGrp="1"/>
          </p:cNvSpPr>
          <p:nvPr>
            <p:ph sz="quarter" idx="1"/>
          </p:nvPr>
        </p:nvSpPr>
        <p:spPr>
          <a:xfrm>
            <a:off x="0" y="5572140"/>
            <a:ext cx="9144000" cy="1285860"/>
          </a:xfrm>
        </p:spPr>
        <p:txBody>
          <a:bodyPr>
            <a:normAutofit fontScale="92500"/>
          </a:bodyPr>
          <a:lstStyle/>
          <a:p>
            <a:r>
              <a:rPr lang="en-US" dirty="0" smtClean="0"/>
              <a:t>The gardens of </a:t>
            </a:r>
            <a:r>
              <a:rPr lang="en-US" dirty="0" err="1" smtClean="0"/>
              <a:t>Kensingtona</a:t>
            </a:r>
            <a:r>
              <a:rPr lang="en-US" dirty="0" smtClean="0"/>
              <a:t> before entered in the complement of private gardens of Palace </a:t>
            </a:r>
            <a:r>
              <a:rPr lang="en-US" dirty="0" err="1" smtClean="0"/>
              <a:t>Kensingtona</a:t>
            </a:r>
            <a:r>
              <a:rPr lang="en-US" dirty="0" smtClean="0"/>
              <a:t>. Now they are one of Royal Parks of London which is to the west of Hyde Park. </a:t>
            </a:r>
            <a:endParaRPr lang="ru-RU" dirty="0"/>
          </a:p>
        </p:txBody>
      </p:sp>
      <p:pic>
        <p:nvPicPr>
          <p:cNvPr id="4" name="Рисунок 3" descr="london_kensington1.jpg"/>
          <p:cNvPicPr>
            <a:picLocks noChangeAspect="1"/>
          </p:cNvPicPr>
          <p:nvPr/>
        </p:nvPicPr>
        <p:blipFill>
          <a:blip r:embed="rId2"/>
          <a:stretch>
            <a:fillRect/>
          </a:stretch>
        </p:blipFill>
        <p:spPr>
          <a:xfrm>
            <a:off x="0" y="428604"/>
            <a:ext cx="4563950" cy="5143536"/>
          </a:xfrm>
          <a:prstGeom prst="rect">
            <a:avLst/>
          </a:prstGeom>
          <a:ln>
            <a:noFill/>
          </a:ln>
          <a:effectLst>
            <a:outerShdw blurRad="190500" algn="tl" rotWithShape="0">
              <a:srgbClr val="000000">
                <a:alpha val="70000"/>
              </a:srgbClr>
            </a:outerShdw>
          </a:effectLst>
        </p:spPr>
      </p:pic>
      <p:pic>
        <p:nvPicPr>
          <p:cNvPr id="5" name="Рисунок 4" descr="london_kensington5.jpg"/>
          <p:cNvPicPr>
            <a:picLocks noChangeAspect="1"/>
          </p:cNvPicPr>
          <p:nvPr/>
        </p:nvPicPr>
        <p:blipFill>
          <a:blip r:embed="rId3"/>
          <a:stretch>
            <a:fillRect/>
          </a:stretch>
        </p:blipFill>
        <p:spPr>
          <a:xfrm>
            <a:off x="4572000" y="285728"/>
            <a:ext cx="4572000" cy="5214974"/>
          </a:xfrm>
          <a:prstGeom prst="rect">
            <a:avLst/>
          </a:prstGeom>
          <a:scene3d>
            <a:camera prst="perspectiveLeft"/>
            <a:lightRig rig="threePt" dir="t"/>
          </a:scene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Изящная">
  <a:themeElements>
    <a:clrScheme name="Другая 10">
      <a:dk1>
        <a:srgbClr val="2BF53E"/>
      </a:dk1>
      <a:lt1>
        <a:srgbClr val="009900"/>
      </a:lt1>
      <a:dk2>
        <a:srgbClr val="92D050"/>
      </a:dk2>
      <a:lt2>
        <a:srgbClr val="59E58E"/>
      </a:lt2>
      <a:accent1>
        <a:srgbClr val="B83D68"/>
      </a:accent1>
      <a:accent2>
        <a:srgbClr val="AC66BB"/>
      </a:accent2>
      <a:accent3>
        <a:srgbClr val="DE6C36"/>
      </a:accent3>
      <a:accent4>
        <a:srgbClr val="F9B639"/>
      </a:accent4>
      <a:accent5>
        <a:srgbClr val="CF6DA4"/>
      </a:accent5>
      <a:accent6>
        <a:srgbClr val="FA8D3D"/>
      </a:accent6>
      <a:hlink>
        <a:srgbClr val="DFFDF1"/>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92</TotalTime>
  <Words>459</Words>
  <PresentationFormat>Экран (4:3)</PresentationFormat>
  <Paragraphs>22</Paragraphs>
  <Slides>11</Slides>
  <Notes>0</Notes>
  <HiddenSlides>0</HiddenSlides>
  <MMClips>1</MMClips>
  <ScaleCrop>false</ScaleCrop>
  <HeadingPairs>
    <vt:vector size="4" baseType="variant">
      <vt:variant>
        <vt:lpstr>Тема</vt:lpstr>
      </vt:variant>
      <vt:variant>
        <vt:i4>2</vt:i4>
      </vt:variant>
      <vt:variant>
        <vt:lpstr>Заголовки слайдов</vt:lpstr>
      </vt:variant>
      <vt:variant>
        <vt:i4>11</vt:i4>
      </vt:variant>
    </vt:vector>
  </HeadingPairs>
  <TitlesOfParts>
    <vt:vector size="13" baseType="lpstr">
      <vt:lpstr>Изящная</vt:lpstr>
      <vt:lpstr>Эркер</vt:lpstr>
      <vt:lpstr>Parks and gardens in England</vt:lpstr>
      <vt:lpstr>Beauty of nature</vt:lpstr>
      <vt:lpstr> </vt:lpstr>
      <vt:lpstr>Regent park</vt:lpstr>
      <vt:lpstr>Park Richmond</vt:lpstr>
      <vt:lpstr>Баттерси Парк</vt:lpstr>
      <vt:lpstr>Greenwich-park</vt:lpstr>
      <vt:lpstr>Holland Park</vt:lpstr>
      <vt:lpstr>Kensington Gardens  </vt:lpstr>
      <vt:lpstr>Royal Botanic Gardens in  Kew</vt:lpstr>
      <vt:lpstr>Слайд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Сады и парки Англии</dc:title>
  <cp:lastModifiedBy>Admin</cp:lastModifiedBy>
  <cp:revision>13</cp:revision>
  <dcterms:modified xsi:type="dcterms:W3CDTF">2012-03-03T09:11:50Z</dcterms:modified>
</cp:coreProperties>
</file>