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  <p:sldMasterId id="2147483682" r:id="rId3"/>
  </p:sldMasterIdLst>
  <p:notesMasterIdLst>
    <p:notesMasterId r:id="rId18"/>
  </p:notesMasterIdLst>
  <p:handoutMasterIdLst>
    <p:handoutMasterId r:id="rId19"/>
  </p:handoutMasterIdLst>
  <p:sldIdLst>
    <p:sldId id="275" r:id="rId4"/>
    <p:sldId id="269" r:id="rId5"/>
    <p:sldId id="268" r:id="rId6"/>
    <p:sldId id="257" r:id="rId7"/>
    <p:sldId id="261" r:id="rId8"/>
    <p:sldId id="260" r:id="rId9"/>
    <p:sldId id="259" r:id="rId10"/>
    <p:sldId id="262" r:id="rId11"/>
    <p:sldId id="263" r:id="rId12"/>
    <p:sldId id="264" r:id="rId13"/>
    <p:sldId id="270" r:id="rId14"/>
    <p:sldId id="276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41C4847-CC48-4E25-999C-6BFC73FB0C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486AE59-4A32-414D-8238-B3844A9A4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5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E4DF158-A53A-4F28-9887-7326D3DFC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E178-1ED7-40A2-8EAF-0014869DB7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60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CD4-92AC-4AB0-A67D-0C60DA50D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429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E4DF158-A53A-4F28-9887-7326D3DFC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456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7DC0-E8BB-48F5-980F-B8B63E0DD9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6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47F2-571E-42A1-AC3B-24B6783B47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735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57C8-20AD-40F4-B31B-AA8443516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650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509-824D-4D8D-851B-93EE6DC385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22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2FF5-F4E7-458B-9B47-14858C6FB1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294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35F-D641-4310-90C2-C0627A510D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28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8F0D-E08D-4970-AAFC-30135CF5C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483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7DC0-E8BB-48F5-980F-B8B63E0DD9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75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EA0-7F86-4952-B9FB-AFFF223F43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516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E178-1ED7-40A2-8EAF-0014869DB7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153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CD4-92AC-4AB0-A67D-0C60DA50DE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64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47F2-571E-42A1-AC3B-24B6783B47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35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57C8-20AD-40F4-B31B-AA84435164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6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509-824D-4D8D-851B-93EE6DC38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0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2FF5-F4E7-458B-9B47-14858C6FB1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6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35F-D641-4310-90C2-C0627A510D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2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8F0D-E08D-4970-AAFC-30135CF5C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4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EA0-7F86-4952-B9FB-AFFF223F4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1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060FFA2-6842-49F9-978D-3B6634D156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060FFA2-6842-49F9-978D-3B6634D156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Загрузки\eng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2023120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4581128"/>
            <a:ext cx="3312368" cy="20162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Роботу виконав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err="1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Кійко</a:t>
            </a:r>
            <a:r>
              <a:rPr lang="uk-UA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 Едуард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Науковий керівник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err="1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Шатохіна</a:t>
            </a:r>
            <a:r>
              <a:rPr lang="uk-UA" dirty="0" smtClean="0">
                <a:solidFill>
                  <a:schemeClr val="accent3"/>
                </a:solidFill>
                <a:latin typeface="Monotype Corsiva" panose="03010101010201010101" pitchFamily="66" charset="0"/>
              </a:rPr>
              <a:t> Н. М.</a:t>
            </a:r>
          </a:p>
          <a:p>
            <a:pPr marL="0" indent="0">
              <a:buNone/>
            </a:pP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3965" y="1802433"/>
            <a:ext cx="6841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Англ</a:t>
            </a:r>
            <a:r>
              <a:rPr lang="uk-UA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ійський</a:t>
            </a:r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гумор </a:t>
            </a:r>
            <a:endParaRPr lang="uk-U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E:\1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3140968"/>
            <a:ext cx="1398504" cy="1432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14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Сфера Застосування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JM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>
                <a:latin typeface="Monotype Corsiva" panose="03010101010201010101" pitchFamily="66" charset="0"/>
              </a:rPr>
              <a:t>Ділові відносини.</a:t>
            </a:r>
          </a:p>
          <a:p>
            <a:pPr algn="r">
              <a:lnSpc>
                <a:spcPct val="100000"/>
              </a:lnSpc>
            </a:pPr>
            <a:r>
              <a:rPr lang="uk-UA" sz="2800" dirty="0">
                <a:latin typeface="Monotype Corsiva" panose="03010101010201010101" pitchFamily="66" charset="0"/>
              </a:rPr>
              <a:t>Публіцистична стаття.</a:t>
            </a:r>
          </a:p>
          <a:p>
            <a:pPr algn="r">
              <a:lnSpc>
                <a:spcPct val="100000"/>
              </a:lnSpc>
            </a:pPr>
            <a:r>
              <a:rPr lang="uk-UA" sz="2800" dirty="0">
                <a:latin typeface="Monotype Corsiva" panose="03010101010201010101" pitchFamily="66" charset="0"/>
              </a:rPr>
              <a:t>Спілкування:</a:t>
            </a:r>
          </a:p>
          <a:p>
            <a:pPr algn="r">
              <a:lnSpc>
                <a:spcPct val="100000"/>
              </a:lnSpc>
              <a:buNone/>
            </a:pPr>
            <a:r>
              <a:rPr lang="uk-UA" sz="2800" dirty="0">
                <a:latin typeface="Monotype Corsiva" panose="03010101010201010101" pitchFamily="66" charset="0"/>
              </a:rPr>
              <a:t>    </a:t>
            </a:r>
            <a:r>
              <a:rPr lang="uk-UA" sz="2800" dirty="0" err="1">
                <a:latin typeface="Monotype Corsiva" panose="03010101010201010101" pitchFamily="66" charset="0"/>
              </a:rPr>
              <a:t>-побутове</a:t>
            </a:r>
            <a:r>
              <a:rPr lang="uk-UA" sz="2800" dirty="0" smtClean="0">
                <a:latin typeface="Monotype Corsiva" panose="03010101010201010101" pitchFamily="66" charset="0"/>
              </a:rPr>
              <a:t>;</a:t>
            </a:r>
            <a:endParaRPr lang="uk-UA" sz="2800" dirty="0">
              <a:latin typeface="Monotype Corsiva" panose="03010101010201010101" pitchFamily="66" charset="0"/>
            </a:endParaRPr>
          </a:p>
          <a:p>
            <a:pPr algn="r">
              <a:lnSpc>
                <a:spcPct val="100000"/>
              </a:lnSpc>
              <a:buNone/>
            </a:pPr>
            <a:r>
              <a:rPr lang="uk-UA" sz="2800" dirty="0">
                <a:latin typeface="Monotype Corsiva" panose="03010101010201010101" pitchFamily="66" charset="0"/>
              </a:rPr>
              <a:t>    </a:t>
            </a:r>
            <a:r>
              <a:rPr lang="uk-UA" sz="2800" dirty="0" err="1">
                <a:latin typeface="Monotype Corsiva" panose="03010101010201010101" pitchFamily="66" charset="0"/>
              </a:rPr>
              <a:t>-дипломатичне</a:t>
            </a:r>
            <a:r>
              <a:rPr lang="uk-UA" sz="2800" dirty="0">
                <a:latin typeface="Monotype Corsiva" panose="03010101010201010101" pitchFamily="66" charset="0"/>
              </a:rPr>
              <a:t>;</a:t>
            </a:r>
          </a:p>
          <a:p>
            <a:pPr algn="r">
              <a:lnSpc>
                <a:spcPct val="100000"/>
              </a:lnSpc>
              <a:buNone/>
            </a:pPr>
            <a:r>
              <a:rPr lang="uk-UA" sz="2800" dirty="0">
                <a:latin typeface="Monotype Corsiva" panose="03010101010201010101" pitchFamily="66" charset="0"/>
              </a:rPr>
              <a:t>    </a:t>
            </a:r>
            <a:r>
              <a:rPr lang="uk-UA" sz="2800" dirty="0" err="1">
                <a:latin typeface="Monotype Corsiva" panose="03010101010201010101" pitchFamily="66" charset="0"/>
              </a:rPr>
              <a:t>-професійне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2" name="Picture 2" descr="C:\Users\ПК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783013" cy="3998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31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7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Висновки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Monotype Corsiva" panose="03010101010201010101" pitchFamily="66" charset="0"/>
              </a:rPr>
              <a:t>Наше дослідження ще раз довело: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Monotype Corsiva" panose="03010101010201010101" pitchFamily="66" charset="0"/>
              </a:rPr>
              <a:t>Гумор є національно неповторним явищем;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Monotype Corsiva" panose="03010101010201010101" pitchFamily="66" charset="0"/>
              </a:rPr>
              <a:t>Оригінальність гумору є історично непостійною;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Monotype Corsiva" panose="03010101010201010101" pitchFamily="66" charset="0"/>
              </a:rPr>
              <a:t>Багаті джерела національної ідентичності гумору закладені мовою</a:t>
            </a:r>
            <a:endParaRPr lang="uk-UA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1248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840760" cy="54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uk-UA" sz="2800" dirty="0" err="1">
                <a:latin typeface="Monotype Corsiva" panose="03010101010201010101" pitchFamily="66" charset="0"/>
                <a:cs typeface="Arial" pitchFamily="34" charset="0"/>
              </a:rPr>
              <a:t>Поцепцов</a:t>
            </a:r>
            <a:r>
              <a:rPr lang="uk-UA" sz="2800" dirty="0">
                <a:latin typeface="Monotype Corsiva" panose="03010101010201010101" pitchFamily="66" charset="0"/>
                <a:cs typeface="Arial" pitchFamily="34" charset="0"/>
              </a:rPr>
              <a:t> Г.Г. Язик и </a:t>
            </a:r>
            <a:r>
              <a:rPr lang="uk-UA" sz="2800" dirty="0" err="1">
                <a:latin typeface="Monotype Corsiva" panose="03010101010201010101" pitchFamily="66" charset="0"/>
                <a:cs typeface="Arial" pitchFamily="34" charset="0"/>
              </a:rPr>
              <a:t>юмор</a:t>
            </a:r>
            <a:r>
              <a:rPr lang="uk-UA" sz="2800" dirty="0">
                <a:latin typeface="Monotype Corsiva" panose="03010101010201010101" pitchFamily="66" charset="0"/>
                <a:cs typeface="Arial" pitchFamily="34" charset="0"/>
              </a:rPr>
              <a:t>. – К.,1990</a:t>
            </a:r>
          </a:p>
          <a:p>
            <a:pPr lvl="0">
              <a:lnSpc>
                <a:spcPct val="100000"/>
              </a:lnSpc>
            </a:pPr>
            <a:r>
              <a:rPr lang="uk-UA" sz="2800" dirty="0">
                <a:latin typeface="Monotype Corsiva" panose="03010101010201010101" pitchFamily="66" charset="0"/>
                <a:cs typeface="Arial" pitchFamily="34" charset="0"/>
              </a:rPr>
              <a:t>Гамбург Л. 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" Сэр Джон </a:t>
            </a:r>
            <a:r>
              <a:rPr lang="ru-RU" sz="2800" dirty="0" err="1">
                <a:latin typeface="Monotype Corsiva" panose="03010101010201010101" pitchFamily="66" charset="0"/>
                <a:cs typeface="Arial" pitchFamily="34" charset="0"/>
              </a:rPr>
              <a:t>Фальстав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, мистер Пиквик, </a:t>
            </a:r>
            <a:r>
              <a:rPr lang="ru-RU" sz="2800" dirty="0" err="1">
                <a:latin typeface="Monotype Corsiva" panose="03010101010201010101" pitchFamily="66" charset="0"/>
                <a:cs typeface="Arial" pitchFamily="34" charset="0"/>
              </a:rPr>
              <a:t>Дживс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 и все-все-все…" К., Грамота, 2003. – 272 </a:t>
            </a:r>
            <a:r>
              <a:rPr lang="ru-RU" sz="2800" dirty="0" err="1">
                <a:latin typeface="Monotype Corsiva" panose="03010101010201010101" pitchFamily="66" charset="0"/>
                <a:cs typeface="Arial" pitchFamily="34" charset="0"/>
              </a:rPr>
              <a:t>с.:ил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.</a:t>
            </a:r>
            <a:endParaRPr lang="uk-UA" sz="28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Английские рассказы. – М., </a:t>
            </a:r>
            <a:r>
              <a:rPr lang="ru-RU" sz="2800" dirty="0" err="1">
                <a:latin typeface="Monotype Corsiva" panose="03010101010201010101" pitchFamily="66" charset="0"/>
                <a:cs typeface="Arial" pitchFamily="34" charset="0"/>
              </a:rPr>
              <a:t>Высш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  <a:cs typeface="Arial" pitchFamily="34" charset="0"/>
              </a:rPr>
              <a:t>шк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., 1993. – 94с.</a:t>
            </a:r>
            <a:endParaRPr lang="uk-UA" sz="28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800" dirty="0" err="1">
                <a:latin typeface="Monotype Corsiva" panose="03010101010201010101" pitchFamily="66" charset="0"/>
                <a:cs typeface="Arial" pitchFamily="34" charset="0"/>
              </a:rPr>
              <a:t>Pocheptsov</a:t>
            </a:r>
            <a:r>
              <a:rPr lang="en-US" sz="2800" dirty="0">
                <a:latin typeface="Monotype Corsiva" panose="03010101010201010101" pitchFamily="66" charset="0"/>
                <a:cs typeface="Arial" pitchFamily="34" charset="0"/>
              </a:rPr>
              <a:t> G.G. Language and humor. – Kiev. – </a:t>
            </a:r>
            <a:r>
              <a:rPr lang="en-US" sz="2800" dirty="0" err="1">
                <a:latin typeface="Monotype Corsiva" panose="03010101010201010101" pitchFamily="66" charset="0"/>
                <a:cs typeface="Arial" pitchFamily="34" charset="0"/>
              </a:rPr>
              <a:t>vysha</a:t>
            </a:r>
            <a:r>
              <a:rPr lang="en-US" sz="2800" dirty="0">
                <a:latin typeface="Monotype Corsiva" panose="03010101010201010101" pitchFamily="66" charset="0"/>
                <a:cs typeface="Arial" pitchFamily="34" charset="0"/>
              </a:rPr>
              <a:t> </a:t>
            </a:r>
            <a:r>
              <a:rPr lang="en-US" sz="2800" dirty="0" err="1">
                <a:latin typeface="Monotype Corsiva" panose="03010101010201010101" pitchFamily="66" charset="0"/>
                <a:cs typeface="Arial" pitchFamily="34" charset="0"/>
              </a:rPr>
              <a:t>skola</a:t>
            </a:r>
            <a:r>
              <a:rPr lang="en-US" sz="2800" dirty="0">
                <a:latin typeface="Monotype Corsiva" panose="03010101010201010101" pitchFamily="66" charset="0"/>
                <a:cs typeface="Arial" pitchFamily="34" charset="0"/>
              </a:rPr>
              <a:t>. – 1990  </a:t>
            </a:r>
            <a:endParaRPr lang="uk-UA" sz="28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uk-UA" sz="2800" dirty="0">
                <a:latin typeface="Monotype Corsiva" panose="03010101010201010101" pitchFamily="66" charset="0"/>
                <a:cs typeface="Arial" pitchFamily="34" charset="0"/>
              </a:rPr>
              <a:t>В.</a:t>
            </a:r>
            <a:r>
              <a:rPr lang="ru-RU" sz="2800" dirty="0">
                <a:latin typeface="Monotype Corsiva" panose="03010101010201010101" pitchFamily="66" charset="0"/>
                <a:cs typeface="Arial" pitchFamily="34" charset="0"/>
              </a:rPr>
              <a:t>К. Мюллер. Большой англо-русский словарь. 250 000 слов и словосочетаний. Новая редакция. – М.: ООО " Дом Славянской книги", 2008. – 706с.</a:t>
            </a:r>
            <a:endParaRPr lang="uk-UA" sz="2800" dirty="0">
              <a:latin typeface="Monotype Corsiva" panose="03010101010201010101" pitchFamily="66" charset="0"/>
              <a:cs typeface="Arial" pitchFamily="34" charset="0"/>
            </a:endParaRPr>
          </a:p>
          <a:p>
            <a:endParaRPr lang="uk-UA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i="1" dirty="0" smtClean="0">
                <a:latin typeface="High Tower Text" panose="02040502050506030303" pitchFamily="18" charset="0"/>
              </a:rPr>
              <a:t>Thank You for Your </a:t>
            </a:r>
            <a:r>
              <a:rPr lang="uk-UA" i="1" dirty="0" smtClean="0">
                <a:latin typeface="High Tower Text" panose="02040502050506030303" pitchFamily="18" charset="0"/>
              </a:rPr>
              <a:t> </a:t>
            </a:r>
            <a:r>
              <a:rPr lang="en-JM" i="1" dirty="0" smtClean="0">
                <a:latin typeface="High Tower Text" panose="02040502050506030303" pitchFamily="18" charset="0"/>
              </a:rPr>
              <a:t>Kind Attention</a:t>
            </a:r>
            <a:endParaRPr lang="uk-UA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7463760" cy="2988912"/>
          </a:xfrm>
        </p:spPr>
      </p:pic>
    </p:spTree>
    <p:extLst>
      <p:ext uri="{BB962C8B-B14F-4D97-AF65-F5344CB8AC3E}">
        <p14:creationId xmlns:p14="http://schemas.microsoft.com/office/powerpoint/2010/main" val="40475955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49000"/>
                    </a14:imgEffect>
                    <a14:imgEffect>
                      <a14:colorTemperature colorTemp="5625"/>
                    </a14:imgEffect>
                    <a14:imgEffect>
                      <a14:saturation sat="170000"/>
                    </a14:imgEffect>
                    <a14:imgEffect>
                      <a14:brightnessContrast bright="-3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5695528"/>
          </a:xfrm>
        </p:spPr>
        <p:txBody>
          <a:bodyPr/>
          <a:lstStyle/>
          <a:p>
            <a:pPr algn="ctr"/>
            <a:r>
              <a:rPr lang="en-JM" sz="6000" i="1" dirty="0" smtClean="0">
                <a:latin typeface="High Tower Text" panose="02040502050506030303" pitchFamily="18" charset="0"/>
              </a:rPr>
              <a:t>I hope, you like</a:t>
            </a:r>
            <a:r>
              <a:rPr lang="ru-RU" sz="6000" i="1" smtClean="0">
                <a:latin typeface="High Tower Text" panose="02040502050506030303" pitchFamily="18" charset="0"/>
              </a:rPr>
              <a:t> </a:t>
            </a:r>
            <a:r>
              <a:rPr lang="ru-RU" sz="6000" i="1" dirty="0">
                <a:latin typeface="High Tower Text" panose="02040502050506030303" pitchFamily="18" charset="0"/>
              </a:rPr>
              <a:t/>
            </a:r>
            <a:br>
              <a:rPr lang="ru-RU" sz="6000" i="1" dirty="0">
                <a:latin typeface="High Tower Text" panose="02040502050506030303" pitchFamily="18" charset="0"/>
              </a:rPr>
            </a:br>
            <a:r>
              <a:rPr lang="ru-RU" sz="6000" i="1" dirty="0" smtClean="0">
                <a:latin typeface="High Tower Text" panose="02040502050506030303" pitchFamily="18" charset="0"/>
                <a:sym typeface="Wingdings" panose="05000000000000000000" pitchFamily="2" charset="2"/>
              </a:rPr>
              <a:t></a:t>
            </a:r>
            <a:endParaRPr lang="uk-UA" sz="6000" i="1" dirty="0"/>
          </a:p>
        </p:txBody>
      </p:sp>
    </p:spTree>
    <p:extLst>
      <p:ext uri="{BB962C8B-B14F-4D97-AF65-F5344CB8AC3E}">
        <p14:creationId xmlns:p14="http://schemas.microsoft.com/office/powerpoint/2010/main" val="723174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trans="26000" scaling="52"/>
                    </a14:imgEffect>
                    <a14:imgEffect>
                      <a14:sharpenSoften amount="-11000"/>
                    </a14:imgEffect>
                    <a14:imgEffect>
                      <a14:brightnessContrast bright="-3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144000" cy="1440160"/>
          </a:xfrm>
        </p:spPr>
        <p:txBody>
          <a:bodyPr/>
          <a:lstStyle/>
          <a:p>
            <a:r>
              <a:rPr lang="uk-UA" sz="5400" dirty="0" smtClean="0">
                <a:latin typeface="Monotype Corsiva" panose="03010101010201010101" pitchFamily="66" charset="0"/>
                <a:cs typeface="FreesiaUPC" panose="020B0604020202020204" pitchFamily="34" charset="-34"/>
              </a:rPr>
              <a:t>Актуальність Теми </a:t>
            </a:r>
            <a:endParaRPr lang="ru-RU" sz="6600" dirty="0">
              <a:latin typeface="Georgia" panose="02040502050405020303" pitchFamily="18" charset="0"/>
              <a:cs typeface="Andalus" panose="02020603050405020304" pitchFamily="18" charset="-78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772816"/>
            <a:ext cx="8496944" cy="4824536"/>
          </a:xfrm>
        </p:spPr>
        <p:txBody>
          <a:bodyPr/>
          <a:lstStyle/>
          <a:p>
            <a:r>
              <a:rPr lang="ru-RU" sz="2800" i="1" dirty="0" err="1">
                <a:latin typeface="Monotype Corsiva" pitchFamily="66" charset="0"/>
              </a:rPr>
              <a:t>Актуальність</a:t>
            </a:r>
            <a:r>
              <a:rPr lang="ru-RU" sz="2800" i="1" dirty="0">
                <a:latin typeface="Monotype Corsiva" pitchFamily="66" charset="0"/>
              </a:rPr>
              <a:t> теми </a:t>
            </a:r>
            <a:r>
              <a:rPr lang="ru-RU" sz="2800" i="1" dirty="0" err="1">
                <a:latin typeface="Monotype Corsiva" pitchFamily="66" charset="0"/>
              </a:rPr>
              <a:t>полягає</a:t>
            </a:r>
            <a:r>
              <a:rPr lang="ru-RU" sz="2800" i="1" dirty="0">
                <a:latin typeface="Monotype Corsiva" pitchFamily="66" charset="0"/>
              </a:rPr>
              <a:t> у тому, </a:t>
            </a:r>
            <a:r>
              <a:rPr lang="ru-RU" sz="2800" i="1" dirty="0" err="1">
                <a:latin typeface="Monotype Corsiva" pitchFamily="66" charset="0"/>
              </a:rPr>
              <a:t>що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гумор</a:t>
            </a:r>
            <a:r>
              <a:rPr lang="ru-RU" sz="2800" i="1" dirty="0">
                <a:latin typeface="Monotype Corsiva" pitchFamily="66" charset="0"/>
              </a:rPr>
              <a:t> і </a:t>
            </a:r>
            <a:r>
              <a:rPr lang="ru-RU" sz="2800" i="1" dirty="0" err="1">
                <a:latin typeface="Monotype Corsiva" pitchFamily="66" charset="0"/>
              </a:rPr>
              <a:t>жарти</a:t>
            </a:r>
            <a:r>
              <a:rPr lang="ru-RU" sz="2800" i="1" dirty="0">
                <a:latin typeface="Monotype Corsiva" pitchFamily="66" charset="0"/>
              </a:rPr>
              <a:t> є </a:t>
            </a:r>
            <a:r>
              <a:rPr lang="ru-RU" sz="2800" i="1" dirty="0" err="1">
                <a:latin typeface="Monotype Corsiva" pitchFamily="66" charset="0"/>
              </a:rPr>
              <a:t>необхідними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елементом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спілкування</a:t>
            </a:r>
            <a:r>
              <a:rPr lang="ru-RU" sz="2800" i="1" dirty="0">
                <a:latin typeface="Monotype Corsiva" pitchFamily="66" charset="0"/>
              </a:rPr>
              <a:t>, але </a:t>
            </a:r>
            <a:r>
              <a:rPr lang="ru-RU" sz="2800" i="1" dirty="0" err="1">
                <a:latin typeface="Monotype Corsiva" pitchFamily="66" charset="0"/>
              </a:rPr>
              <a:t>багато</a:t>
            </a:r>
            <a:r>
              <a:rPr lang="ru-RU" sz="2800" i="1" dirty="0">
                <a:latin typeface="Monotype Corsiva" pitchFamily="66" charset="0"/>
              </a:rPr>
              <a:t> характеристик </a:t>
            </a:r>
            <a:r>
              <a:rPr lang="ru-RU" sz="2800" i="1" dirty="0" err="1">
                <a:latin typeface="Monotype Corsiva" pitchFamily="66" charset="0"/>
              </a:rPr>
              <a:t>англійського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гумору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ще</a:t>
            </a:r>
            <a:r>
              <a:rPr lang="ru-RU" sz="2800" i="1" dirty="0">
                <a:latin typeface="Monotype Corsiva" pitchFamily="66" charset="0"/>
              </a:rPr>
              <a:t> не </a:t>
            </a:r>
            <a:r>
              <a:rPr lang="ru-RU" sz="2800" i="1" dirty="0" err="1">
                <a:latin typeface="Monotype Corsiva" pitchFamily="66" charset="0"/>
              </a:rPr>
              <a:t>вивчені</a:t>
            </a:r>
            <a:r>
              <a:rPr lang="ru-RU" sz="2800" i="1" dirty="0">
                <a:latin typeface="Monotype Corsiva" pitchFamily="66" charset="0"/>
              </a:rPr>
              <a:t>, як у </a:t>
            </a:r>
            <a:r>
              <a:rPr lang="ru-RU" sz="2800" i="1" dirty="0" err="1">
                <a:latin typeface="Monotype Corsiva" pitchFamily="66" charset="0"/>
              </a:rPr>
              <a:t>повсякденному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спілкуванні</a:t>
            </a:r>
            <a:r>
              <a:rPr lang="ru-RU" sz="2800" i="1" dirty="0">
                <a:latin typeface="Monotype Corsiva" pitchFamily="66" charset="0"/>
              </a:rPr>
              <a:t>, так і в </a:t>
            </a:r>
            <a:r>
              <a:rPr lang="ru-RU" sz="2800" i="1" dirty="0" err="1">
                <a:latin typeface="Monotype Corsiva" pitchFamily="66" charset="0"/>
              </a:rPr>
              <a:t>лінгвістичній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літературі</a:t>
            </a:r>
            <a:r>
              <a:rPr lang="ru-RU" sz="2800" i="1" dirty="0" smtClean="0">
                <a:latin typeface="Monotype Corsiva" pitchFamily="66" charset="0"/>
              </a:rPr>
              <a:t>.</a:t>
            </a:r>
          </a:p>
          <a:p>
            <a:endParaRPr lang="uk-UA" sz="2800" dirty="0">
              <a:latin typeface="Monotype Corsiva" pitchFamily="66" charset="0"/>
            </a:endParaRPr>
          </a:p>
          <a:p>
            <a:pPr algn="l"/>
            <a:r>
              <a:rPr lang="ru-RU" sz="2800" i="1" dirty="0" err="1">
                <a:latin typeface="Monotype Corsiva" pitchFamily="66" charset="0"/>
              </a:rPr>
              <a:t>Англійський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гумор</a:t>
            </a:r>
            <a:r>
              <a:rPr lang="ru-RU" sz="2800" i="1" dirty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такий</a:t>
            </a:r>
            <a:endParaRPr lang="uk-UA" sz="2800" dirty="0">
              <a:latin typeface="Monotype Corsiva" pitchFamily="66" charset="0"/>
            </a:endParaRPr>
          </a:p>
          <a:p>
            <a:pPr algn="l"/>
            <a:r>
              <a:rPr lang="ru-RU" sz="2800" i="1" dirty="0" err="1">
                <a:latin typeface="Monotype Corsiva" pitchFamily="66" charset="0"/>
              </a:rPr>
              <a:t>Англійський</a:t>
            </a:r>
            <a:r>
              <a:rPr lang="ru-RU" sz="2800" i="1" dirty="0">
                <a:latin typeface="Monotype Corsiva" pitchFamily="66" charset="0"/>
              </a:rPr>
              <a:t>…</a:t>
            </a:r>
            <a:endParaRPr lang="uk-UA" sz="2800" dirty="0">
              <a:latin typeface="Monotype Corsiva" pitchFamily="66" charset="0"/>
            </a:endParaRPr>
          </a:p>
          <a:p>
            <a:pPr>
              <a:lnSpc>
                <a:spcPct val="100000"/>
              </a:lnSpc>
            </a:pP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C:\Users\ПК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293096"/>
            <a:ext cx="42318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374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404664"/>
            <a:ext cx="8002587" cy="792088"/>
          </a:xfrm>
        </p:spPr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Теоретична Значущість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30300" y="1556792"/>
            <a:ext cx="7180263" cy="4826547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latin typeface="Monotype Corsiva" panose="03010101010201010101" pitchFamily="66" charset="0"/>
              </a:rPr>
              <a:t>Теоретична значущість моєї роботи відзначається тим, що ця робота робить певний внесок в розвиток теоретичного дискурсу теорії  в області гумористичного мовного дійства жанру</a:t>
            </a:r>
            <a:endParaRPr lang="uk-UA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Мета Роботи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077200" cy="4896544"/>
          </a:xfrm>
        </p:spPr>
        <p:txBody>
          <a:bodyPr/>
          <a:lstStyle/>
          <a:p>
            <a:pPr algn="ctr"/>
            <a:r>
              <a:rPr lang="en-JM" dirty="0" smtClean="0"/>
              <a:t>  </a:t>
            </a:r>
            <a:r>
              <a:rPr lang="uk-UA" dirty="0">
                <a:latin typeface="Monotype Corsiva" panose="03010101010201010101" pitchFamily="66" charset="0"/>
              </a:rPr>
              <a:t>Мета </a:t>
            </a:r>
            <a:r>
              <a:rPr lang="uk-UA" dirty="0" smtClean="0">
                <a:latin typeface="Monotype Corsiva" panose="03010101010201010101" pitchFamily="66" charset="0"/>
              </a:rPr>
              <a:t>моєї роботи </a:t>
            </a:r>
            <a:r>
              <a:rPr lang="uk-UA" dirty="0">
                <a:latin typeface="Monotype Corsiva" panose="03010101010201010101" pitchFamily="66" charset="0"/>
              </a:rPr>
              <a:t>полягає </a:t>
            </a:r>
            <a:r>
              <a:rPr lang="uk-UA" dirty="0" smtClean="0">
                <a:latin typeface="Monotype Corsiva" panose="03010101010201010101" pitchFamily="66" charset="0"/>
              </a:rPr>
              <a:t>у </a:t>
            </a:r>
            <a:r>
              <a:rPr lang="uk-UA" dirty="0">
                <a:latin typeface="Monotype Corsiva" panose="03010101010201010101" pitchFamily="66" charset="0"/>
              </a:rPr>
              <a:t>визначенні особливостей та помітних характеристик англійського гумору на основі різних жанрів анекдотів, повсякденних жартів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 descr="C:\Users\ПК\Desktop\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333750" cy="2219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750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077200" cy="914400"/>
          </a:xfrm>
        </p:spPr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Об</a:t>
            </a:r>
            <a:r>
              <a:rPr lang="en-JM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’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єкт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 Дослідження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sz="3600" i="1" dirty="0" smtClean="0">
                <a:latin typeface="Monotype Corsiva" panose="03010101010201010101" pitchFamily="66" charset="0"/>
              </a:rPr>
              <a:t>Об</a:t>
            </a:r>
            <a:r>
              <a:rPr lang="en-JM" sz="3600" i="1" dirty="0" smtClean="0">
                <a:latin typeface="Monotype Corsiva" panose="03010101010201010101" pitchFamily="66" charset="0"/>
              </a:rPr>
              <a:t>’</a:t>
            </a:r>
            <a:r>
              <a:rPr lang="uk-UA" sz="3600" i="1" dirty="0" err="1" smtClean="0">
                <a:latin typeface="Monotype Corsiva" panose="03010101010201010101" pitchFamily="66" charset="0"/>
              </a:rPr>
              <a:t>єктом</a:t>
            </a:r>
            <a:r>
              <a:rPr lang="uk-UA" sz="3600" i="1" dirty="0" smtClean="0">
                <a:latin typeface="Monotype Corsiva" panose="03010101010201010101" pitchFamily="66" charset="0"/>
              </a:rPr>
              <a:t> дослідження є англійські анекдоти та повсякденний сучасний жарт.</a:t>
            </a:r>
            <a:endParaRPr lang="ru-RU" sz="3600" i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ПК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34" y="3535595"/>
            <a:ext cx="4237682" cy="317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587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Завдання</a:t>
            </a:r>
            <a:endParaRPr lang="ru-RU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73075" y="1900238"/>
            <a:ext cx="8077200" cy="4495800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JM" dirty="0" smtClean="0"/>
              <a:t>  </a:t>
            </a:r>
            <a:r>
              <a:rPr lang="uk-UA" sz="2800" dirty="0" smtClean="0">
                <a:latin typeface="Monotype Corsiva" panose="03010101010201010101" pitchFamily="66" charset="0"/>
              </a:rPr>
              <a:t>Опрацювання літератури, </a:t>
            </a:r>
            <a:r>
              <a:rPr lang="uk-UA" sz="2800" dirty="0" err="1" smtClean="0">
                <a:latin typeface="Monotype Corsiva" panose="03010101010201010101" pitchFamily="66" charset="0"/>
              </a:rPr>
              <a:t>пов</a:t>
            </a:r>
            <a:r>
              <a:rPr lang="ru-RU" sz="2800" dirty="0">
                <a:latin typeface="Monotype Corsiva" panose="03010101010201010101" pitchFamily="66" charset="0"/>
              </a:rPr>
              <a:t>'</a:t>
            </a:r>
            <a:r>
              <a:rPr lang="uk-UA" sz="2800" dirty="0" err="1" smtClean="0">
                <a:latin typeface="Monotype Corsiva" panose="03010101010201010101" pitchFamily="66" charset="0"/>
              </a:rPr>
              <a:t>язаної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>
                <a:latin typeface="Monotype Corsiva" panose="03010101010201010101" pitchFamily="66" charset="0"/>
              </a:rPr>
              <a:t>з цією проблемою та з</a:t>
            </a:r>
            <a:r>
              <a:rPr lang="ru-RU" sz="2800" dirty="0">
                <a:latin typeface="Monotype Corsiva" panose="03010101010201010101" pitchFamily="66" charset="0"/>
              </a:rPr>
              <a:t>’</a:t>
            </a:r>
            <a:r>
              <a:rPr lang="uk-UA" sz="2800" dirty="0" err="1" smtClean="0">
                <a:latin typeface="Monotype Corsiva" panose="03010101010201010101" pitchFamily="66" charset="0"/>
              </a:rPr>
              <a:t>ясування</a:t>
            </a:r>
            <a:r>
              <a:rPr lang="uk-UA" sz="2800" dirty="0" smtClean="0">
                <a:latin typeface="Monotype Corsiva" panose="03010101010201010101" pitchFamily="66" charset="0"/>
              </a:rPr>
              <a:t> того, </a:t>
            </a:r>
            <a:r>
              <a:rPr lang="uk-UA" sz="2800" dirty="0">
                <a:latin typeface="Monotype Corsiva" panose="03010101010201010101" pitchFamily="66" charset="0"/>
              </a:rPr>
              <a:t>як автори трактують особливості англійського гумору;</a:t>
            </a:r>
          </a:p>
          <a:p>
            <a:pPr lvl="0" algn="ctr">
              <a:lnSpc>
                <a:spcPct val="100000"/>
              </a:lnSpc>
            </a:pPr>
            <a:r>
              <a:rPr lang="uk-UA" sz="2800" dirty="0" smtClean="0">
                <a:latin typeface="Monotype Corsiva" panose="03010101010201010101" pitchFamily="66" charset="0"/>
              </a:rPr>
              <a:t>Вивчення особливостей </a:t>
            </a:r>
            <a:r>
              <a:rPr lang="uk-UA" sz="2800" dirty="0">
                <a:latin typeface="Monotype Corsiva" panose="03010101010201010101" pitchFamily="66" charset="0"/>
              </a:rPr>
              <a:t>англійського гумору, як </a:t>
            </a:r>
            <a:r>
              <a:rPr lang="uk-UA" sz="2800" dirty="0" smtClean="0">
                <a:latin typeface="Monotype Corsiva" panose="03010101010201010101" pitchFamily="66" charset="0"/>
              </a:rPr>
              <a:t>одної </a:t>
            </a:r>
            <a:r>
              <a:rPr lang="uk-UA" sz="2800" dirty="0">
                <a:latin typeface="Monotype Corsiva" panose="03010101010201010101" pitchFamily="66" charset="0"/>
              </a:rPr>
              <a:t>з характеристик національного стереотипу;</a:t>
            </a:r>
          </a:p>
          <a:p>
            <a:pPr lvl="0" algn="ctr">
              <a:lnSpc>
                <a:spcPct val="100000"/>
              </a:lnSpc>
            </a:pPr>
            <a:r>
              <a:rPr lang="uk-UA" sz="2800" dirty="0" smtClean="0">
                <a:latin typeface="Monotype Corsiva" panose="03010101010201010101" pitchFamily="66" charset="0"/>
              </a:rPr>
              <a:t>Визначення особливостей </a:t>
            </a:r>
            <a:r>
              <a:rPr lang="uk-UA" sz="2800" dirty="0">
                <a:latin typeface="Monotype Corsiva" panose="03010101010201010101" pitchFamily="66" charset="0"/>
              </a:rPr>
              <a:t>англійського гумору в жартах, анекдотах та в гумористичному тексті;</a:t>
            </a:r>
          </a:p>
          <a:p>
            <a:pPr lvl="0" algn="ctr">
              <a:lnSpc>
                <a:spcPct val="100000"/>
              </a:lnSpc>
            </a:pPr>
            <a:r>
              <a:rPr lang="uk-UA" sz="2800" dirty="0" err="1" smtClean="0">
                <a:latin typeface="Monotype Corsiva" panose="03010101010201010101" pitchFamily="66" charset="0"/>
              </a:rPr>
              <a:t>Сформулювання</a:t>
            </a:r>
            <a:r>
              <a:rPr lang="uk-UA" sz="2800" smtClean="0">
                <a:latin typeface="Monotype Corsiva" panose="03010101010201010101" pitchFamily="66" charset="0"/>
              </a:rPr>
              <a:t> </a:t>
            </a:r>
            <a:r>
              <a:rPr lang="uk-UA" sz="2800" smtClean="0">
                <a:latin typeface="Monotype Corsiva" panose="03010101010201010101" pitchFamily="66" charset="0"/>
              </a:rPr>
              <a:t>відмінних </a:t>
            </a:r>
            <a:r>
              <a:rPr lang="uk-UA" sz="2800" smtClean="0">
                <a:latin typeface="Monotype Corsiva" panose="03010101010201010101" pitchFamily="66" charset="0"/>
              </a:rPr>
              <a:t>особливостей </a:t>
            </a:r>
            <a:r>
              <a:rPr lang="uk-UA" sz="2800" dirty="0">
                <a:latin typeface="Monotype Corsiva" panose="03010101010201010101" pitchFamily="66" charset="0"/>
              </a:rPr>
              <a:t>англійського гумору.</a:t>
            </a:r>
          </a:p>
          <a:p>
            <a:pPr marL="0" indent="0">
              <a:buNone/>
            </a:pPr>
            <a:endParaRPr lang="en-JM" i="1" dirty="0" smtClean="0">
              <a:latin typeface="High Tower Text" panose="0204050205050603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077200" cy="1051520"/>
          </a:xfrm>
        </p:spPr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Методи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Досліждення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077200" cy="469999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uk-UA" dirty="0">
                <a:latin typeface="Monotype Corsiva" panose="03010101010201010101" pitchFamily="66" charset="0"/>
              </a:rPr>
              <a:t>науково-теоретичний пошук;</a:t>
            </a:r>
          </a:p>
          <a:p>
            <a:pPr lvl="0">
              <a:lnSpc>
                <a:spcPct val="100000"/>
              </a:lnSpc>
            </a:pPr>
            <a:r>
              <a:rPr lang="uk-UA" dirty="0">
                <a:latin typeface="Monotype Corsiva" panose="03010101010201010101" pitchFamily="66" charset="0"/>
              </a:rPr>
              <a:t>аналіз науково-літературних, </a:t>
            </a:r>
            <a:r>
              <a:rPr lang="uk-UA" dirty="0" smtClean="0">
                <a:latin typeface="Monotype Corsiva" panose="03010101010201010101" pitchFamily="66" charset="0"/>
              </a:rPr>
              <a:t>              методичних  та </a:t>
            </a:r>
            <a:r>
              <a:rPr lang="uk-UA" dirty="0">
                <a:latin typeface="Monotype Corsiva" panose="03010101010201010101" pitchFamily="66" charset="0"/>
              </a:rPr>
              <a:t>критичних </a:t>
            </a:r>
            <a:r>
              <a:rPr lang="uk-UA" dirty="0" smtClean="0">
                <a:latin typeface="Monotype Corsiva" panose="03010101010201010101" pitchFamily="66" charset="0"/>
              </a:rPr>
              <a:t>                       джерел</a:t>
            </a:r>
            <a:r>
              <a:rPr lang="uk-UA" dirty="0">
                <a:latin typeface="Monotype Corsiva" panose="03010101010201010101" pitchFamily="66" charset="0"/>
              </a:rPr>
              <a:t>;</a:t>
            </a:r>
          </a:p>
          <a:p>
            <a:pPr lvl="0">
              <a:lnSpc>
                <a:spcPct val="100000"/>
              </a:lnSpc>
            </a:pPr>
            <a:r>
              <a:rPr lang="uk-UA" dirty="0">
                <a:latin typeface="Monotype Corsiva" panose="03010101010201010101" pitchFamily="66" charset="0"/>
              </a:rPr>
              <a:t>метод порівняння;</a:t>
            </a:r>
          </a:p>
          <a:p>
            <a:pPr lvl="0">
              <a:lnSpc>
                <a:spcPct val="100000"/>
              </a:lnSpc>
            </a:pPr>
            <a:r>
              <a:rPr lang="uk-UA" dirty="0">
                <a:latin typeface="Monotype Corsiva" panose="03010101010201010101" pitchFamily="66" charset="0"/>
              </a:rPr>
              <a:t>метод зіставлення.</a:t>
            </a:r>
          </a:p>
          <a:p>
            <a:pPr marL="0" indent="0" algn="ctr">
              <a:buNone/>
            </a:pPr>
            <a:endParaRPr lang="en-JM" i="1" dirty="0" smtClean="0">
              <a:latin typeface="High Tower Text" panose="02040502050506030303" pitchFamily="18" charset="0"/>
            </a:endParaRPr>
          </a:p>
        </p:txBody>
      </p:sp>
      <p:pic>
        <p:nvPicPr>
          <p:cNvPr id="2" name="Picture 2" descr="C:\Users\ПК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67970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 scaling="55"/>
                    </a14:imgEffect>
                    <a14:imgEffect>
                      <a14:sharpenSoften amount="-20000"/>
                    </a14:imgEffect>
                    <a14:imgEffect>
                      <a14:colorTemperature colorTemp="7125"/>
                    </a14:imgEffect>
                    <a14:imgEffect>
                      <a14:saturation sat="125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Новизна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5720" y="1785926"/>
            <a:ext cx="8572560" cy="4857784"/>
            <a:chOff x="285720" y="1785926"/>
            <a:chExt cx="8572560" cy="4857784"/>
          </a:xfrm>
        </p:grpSpPr>
        <p:sp>
          <p:nvSpPr>
            <p:cNvPr id="6" name="Овал 5"/>
            <p:cNvSpPr/>
            <p:nvPr/>
          </p:nvSpPr>
          <p:spPr>
            <a:xfrm>
              <a:off x="1214414" y="1785926"/>
              <a:ext cx="6286544" cy="1643074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</a:t>
              </a:r>
              <a:r>
                <a:rPr lang="uk-UA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иявлені </a:t>
              </a:r>
              <a:r>
                <a:rPr lang="uk-UA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нові характерні ознаки ситуацій англомовного  гумористичного спілкування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85720" y="4000504"/>
              <a:ext cx="4000528" cy="26432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uk-UA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омунікативний </a:t>
              </a:r>
              <a:r>
                <a:rPr lang="uk-UA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намір учасників спілкування уникнути серйозної розмови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857752" y="4000504"/>
              <a:ext cx="4000528" cy="264320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</a:t>
              </a:r>
              <a:r>
                <a:rPr lang="uk-UA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умористична </a:t>
              </a:r>
              <a:r>
                <a:rPr lang="uk-UA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тональність спілкування, тобто прагнення скоротити дистанцію та критичне переосмислення певної інформації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2172463">
              <a:off x="1609897" y="3306653"/>
              <a:ext cx="484632" cy="529952"/>
            </a:xfrm>
            <a:prstGeom prst="downArrow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 rot="19283793">
              <a:off x="6898954" y="3307972"/>
              <a:ext cx="484632" cy="529952"/>
            </a:xfrm>
            <a:prstGeom prst="downArrow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8612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S102808612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7398F-5CA5-4B53-8538-5B6A2EF113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TS102808612</Template>
  <TotalTime>729</TotalTime>
  <Words>391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TS102808612</vt:lpstr>
      <vt:lpstr>2_TS102808612</vt:lpstr>
      <vt:lpstr> </vt:lpstr>
      <vt:lpstr>I hope, you like  </vt:lpstr>
      <vt:lpstr>Актуальність Теми </vt:lpstr>
      <vt:lpstr>Теоретична Значущість</vt:lpstr>
      <vt:lpstr>Мета Роботи</vt:lpstr>
      <vt:lpstr>Об’єкт Дослідження</vt:lpstr>
      <vt:lpstr>Завдання</vt:lpstr>
      <vt:lpstr>Методи Досліждення</vt:lpstr>
      <vt:lpstr>Наукова Новизна</vt:lpstr>
      <vt:lpstr>Сфера Застосування</vt:lpstr>
      <vt:lpstr>Висновки</vt:lpstr>
      <vt:lpstr>Презентация PowerPoint</vt:lpstr>
      <vt:lpstr>Література</vt:lpstr>
      <vt:lpstr>Thank You for Your  Kind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Eduard Kiyko; ПК</dc:creator>
  <cp:lastModifiedBy>Asus</cp:lastModifiedBy>
  <cp:revision>90</cp:revision>
  <dcterms:created xsi:type="dcterms:W3CDTF">2013-10-10T15:41:54Z</dcterms:created>
  <dcterms:modified xsi:type="dcterms:W3CDTF">2014-02-15T12:25:37Z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