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2" autoAdjust="0"/>
  </p:normalViewPr>
  <p:slideViewPr>
    <p:cSldViewPr>
      <p:cViewPr varScale="1">
        <p:scale>
          <a:sx n="88" d="100"/>
          <a:sy n="88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4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8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4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9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7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2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4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1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3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6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20B2-9C7C-4DB7-B6BD-DC072D3016B3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AE5F-3D6A-4515-8080-F97D6B888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008313" cy="1162050"/>
          </a:xfr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" panose="02040604050505020304" pitchFamily="18" charset="0"/>
              </a:rPr>
              <a:t>Фредерік</a:t>
            </a:r>
            <a:r>
              <a:rPr lang="uk-UA" sz="2400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" panose="02040604050505020304" pitchFamily="18" charset="0"/>
              </a:rPr>
              <a:t> </a:t>
            </a:r>
            <a:r>
              <a:rPr lang="uk-UA" sz="2400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" panose="02040604050505020304" pitchFamily="18" charset="0"/>
              </a:rPr>
              <a:t>Лейтон</a:t>
            </a:r>
            <a:r>
              <a:rPr lang="uk-UA" b="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uk-UA" b="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b="0" dirty="0"/>
              <a:t> </a:t>
            </a:r>
            <a:r>
              <a:rPr lang="ru-RU" sz="1200" b="0" dirty="0">
                <a:latin typeface="Century" panose="02040604050505020304" pitchFamily="18" charset="0"/>
              </a:rPr>
              <a:t>3 </a:t>
            </a:r>
            <a:r>
              <a:rPr lang="ru-RU" sz="1200" b="0" dirty="0" err="1">
                <a:latin typeface="Century" panose="02040604050505020304" pitchFamily="18" charset="0"/>
              </a:rPr>
              <a:t>грудня</a:t>
            </a:r>
            <a:r>
              <a:rPr lang="ru-RU" sz="1200" b="0" dirty="0">
                <a:latin typeface="Century" panose="02040604050505020304" pitchFamily="18" charset="0"/>
              </a:rPr>
              <a:t> 1830 — </a:t>
            </a:r>
            <a:r>
              <a:rPr lang="ru-RU" sz="1200" b="0" dirty="0" smtClean="0">
                <a:latin typeface="Century" panose="02040604050505020304" pitchFamily="18" charset="0"/>
              </a:rPr>
              <a:t>25 </a:t>
            </a:r>
            <a:r>
              <a:rPr lang="ru-RU" sz="1200" b="0" dirty="0" err="1">
                <a:latin typeface="Century" panose="02040604050505020304" pitchFamily="18" charset="0"/>
              </a:rPr>
              <a:t>січня</a:t>
            </a:r>
            <a:r>
              <a:rPr lang="ru-RU" sz="1200" b="0" dirty="0">
                <a:latin typeface="Century" panose="02040604050505020304" pitchFamily="18" charset="0"/>
              </a:rPr>
              <a:t> </a:t>
            </a:r>
            <a:r>
              <a:rPr lang="ru-RU" sz="1200" b="0" dirty="0" smtClean="0">
                <a:latin typeface="Century" panose="02040604050505020304" pitchFamily="18" charset="0"/>
              </a:rPr>
              <a:t>1896</a:t>
            </a:r>
            <a:endParaRPr lang="ru-RU" sz="11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2"/>
            <a:ext cx="4226400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772816"/>
            <a:ext cx="3008313" cy="4360293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600" dirty="0" err="1">
                <a:latin typeface="Century" panose="02040604050505020304" pitchFamily="18" charset="0"/>
              </a:rPr>
              <a:t>А</a:t>
            </a:r>
            <a:r>
              <a:rPr lang="ru-RU" sz="1600" dirty="0" err="1" smtClean="0">
                <a:latin typeface="Century" panose="02040604050505020304" pitchFamily="18" charset="0"/>
              </a:rPr>
              <a:t>нглійський</a:t>
            </a:r>
            <a:r>
              <a:rPr lang="ru-RU" sz="1600" dirty="0" smtClean="0">
                <a:latin typeface="Century" panose="02040604050505020304" pitchFamily="18" charset="0"/>
              </a:rPr>
              <a:t> художник, </a:t>
            </a:r>
            <a:r>
              <a:rPr lang="ru-RU" sz="1600" dirty="0" err="1" smtClean="0">
                <a:latin typeface="Century" panose="02040604050505020304" pitchFamily="18" charset="0"/>
              </a:rPr>
              <a:t>яскравий</a:t>
            </a:r>
            <a:r>
              <a:rPr lang="ru-RU" sz="1600" dirty="0" smtClean="0">
                <a:latin typeface="Century" panose="02040604050505020304" pitchFamily="18" charset="0"/>
              </a:rPr>
              <a:t> </a:t>
            </a:r>
            <a:r>
              <a:rPr lang="ru-RU" sz="1600" dirty="0" err="1" smtClean="0">
                <a:latin typeface="Century" panose="02040604050505020304" pitchFamily="18" charset="0"/>
              </a:rPr>
              <a:t>представник</a:t>
            </a:r>
            <a:r>
              <a:rPr lang="ru-RU" sz="1600" dirty="0" smtClean="0">
                <a:latin typeface="Century" panose="02040604050505020304" pitchFamily="18" charset="0"/>
              </a:rPr>
              <a:t> </a:t>
            </a:r>
            <a:r>
              <a:rPr lang="ru-RU" sz="1600" dirty="0" err="1" smtClean="0">
                <a:latin typeface="Century" panose="02040604050505020304" pitchFamily="18" charset="0"/>
              </a:rPr>
              <a:t>вікторіанського</a:t>
            </a:r>
            <a:r>
              <a:rPr lang="ru-RU" sz="1600" dirty="0" smtClean="0">
                <a:latin typeface="Century" panose="02040604050505020304" pitchFamily="18" charset="0"/>
              </a:rPr>
              <a:t> </a:t>
            </a:r>
            <a:r>
              <a:rPr lang="ru-RU" sz="1600" dirty="0" err="1" smtClean="0">
                <a:latin typeface="Century" panose="02040604050505020304" pitchFamily="18" charset="0"/>
              </a:rPr>
              <a:t>академізму</a:t>
            </a:r>
            <a:r>
              <a:rPr lang="ru-RU" sz="1600" dirty="0" smtClean="0">
                <a:latin typeface="Century" panose="02040604050505020304" pitchFamily="18" charset="0"/>
              </a:rPr>
              <a:t> (салонного </a:t>
            </a:r>
            <a:r>
              <a:rPr lang="ru-RU" sz="1600" dirty="0" err="1" smtClean="0">
                <a:latin typeface="Century" panose="02040604050505020304" pitchFamily="18" charset="0"/>
              </a:rPr>
              <a:t>мистецтва</a:t>
            </a:r>
            <a:r>
              <a:rPr lang="ru-RU" sz="1600" dirty="0" smtClean="0">
                <a:latin typeface="Century" panose="02040604050505020304" pitchFamily="18" charset="0"/>
              </a:rPr>
              <a:t>), в </a:t>
            </a:r>
            <a:r>
              <a:rPr lang="ru-RU" sz="1600" dirty="0" err="1" smtClean="0">
                <a:latin typeface="Century" panose="02040604050505020304" pitchFamily="18" charset="0"/>
              </a:rPr>
              <a:t>деяких</a:t>
            </a:r>
            <a:r>
              <a:rPr lang="ru-RU" sz="1600" dirty="0" smtClean="0">
                <a:latin typeface="Century" panose="02040604050505020304" pitchFamily="18" charset="0"/>
              </a:rPr>
              <a:t> </a:t>
            </a:r>
            <a:r>
              <a:rPr lang="ru-RU" sz="1600" dirty="0" err="1" smtClean="0">
                <a:latin typeface="Century" panose="02040604050505020304" pitchFamily="18" charset="0"/>
              </a:rPr>
              <a:t>відносинах</a:t>
            </a:r>
            <a:r>
              <a:rPr lang="ru-RU" sz="1600" dirty="0" smtClean="0">
                <a:latin typeface="Century" panose="02040604050505020304" pitchFamily="18" charset="0"/>
              </a:rPr>
              <a:t> </a:t>
            </a:r>
            <a:r>
              <a:rPr lang="ru-RU" sz="1600" dirty="0" err="1" smtClean="0">
                <a:latin typeface="Century" panose="02040604050505020304" pitchFamily="18" charset="0"/>
              </a:rPr>
              <a:t>близький</a:t>
            </a:r>
            <a:r>
              <a:rPr lang="ru-RU" sz="1600" dirty="0" smtClean="0">
                <a:latin typeface="Century" panose="02040604050505020304" pitchFamily="18" charset="0"/>
              </a:rPr>
              <a:t> до </a:t>
            </a:r>
            <a:r>
              <a:rPr lang="ru-RU" sz="1600" dirty="0" err="1" smtClean="0">
                <a:latin typeface="Century" panose="02040604050505020304" pitchFamily="18" charset="0"/>
              </a:rPr>
              <a:t>прерафаелітів</a:t>
            </a:r>
            <a:r>
              <a:rPr lang="ru-RU" sz="1600" dirty="0" smtClean="0">
                <a:latin typeface="Century" panose="02040604050505020304" pitchFamily="18" charset="0"/>
              </a:rPr>
              <a:t>. </a:t>
            </a:r>
            <a:r>
              <a:rPr lang="ru-RU" sz="1600" dirty="0">
                <a:latin typeface="Century" panose="02040604050505020304" pitchFamily="18" charset="0"/>
              </a:rPr>
              <a:t>П</a:t>
            </a:r>
            <a:r>
              <a:rPr lang="ru-RU" sz="1600" dirty="0" smtClean="0">
                <a:latin typeface="Century" panose="02040604050505020304" pitchFamily="18" charset="0"/>
              </a:rPr>
              <a:t>резидент</a:t>
            </a:r>
            <a:r>
              <a:rPr lang="ru-RU" sz="1600" dirty="0">
                <a:latin typeface="Century" panose="02040604050505020304" pitchFamily="18" charset="0"/>
              </a:rPr>
              <a:t> </a:t>
            </a:r>
            <a:r>
              <a:rPr lang="ru-RU" sz="1600" dirty="0" err="1">
                <a:latin typeface="Century" panose="02040604050505020304" pitchFamily="18" charset="0"/>
              </a:rPr>
              <a:t>Королівської</a:t>
            </a:r>
            <a:r>
              <a:rPr lang="ru-RU" sz="1600" dirty="0">
                <a:latin typeface="Century" panose="02040604050505020304" pitchFamily="18" charset="0"/>
              </a:rPr>
              <a:t> </a:t>
            </a:r>
            <a:r>
              <a:rPr lang="ru-RU" sz="1600" dirty="0" err="1" smtClean="0">
                <a:latin typeface="Century" panose="02040604050505020304" pitchFamily="18" charset="0"/>
              </a:rPr>
              <a:t>академії</a:t>
            </a:r>
            <a:r>
              <a:rPr lang="ru-RU" sz="1600" dirty="0" smtClean="0">
                <a:latin typeface="Century" panose="02040604050505020304" pitchFamily="18" charset="0"/>
              </a:rPr>
              <a:t> </a:t>
            </a:r>
            <a:r>
              <a:rPr lang="ru-RU" sz="1600" dirty="0" err="1" smtClean="0">
                <a:latin typeface="Century" panose="02040604050505020304" pitchFamily="18" charset="0"/>
              </a:rPr>
              <a:t>мистецтв</a:t>
            </a:r>
            <a:r>
              <a:rPr lang="ru-RU" sz="1600" dirty="0" smtClean="0">
                <a:latin typeface="Century" panose="02040604050505020304" pitchFamily="18" charset="0"/>
              </a:rPr>
              <a:t>.</a:t>
            </a:r>
            <a:r>
              <a:rPr lang="ru-RU" sz="1600" dirty="0">
                <a:latin typeface="Century" panose="02040604050505020304" pitchFamily="18" charset="0"/>
              </a:rPr>
              <a:t> Маляр </a:t>
            </a:r>
            <a:r>
              <a:rPr lang="ru-RU" sz="1600" dirty="0" smtClean="0">
                <a:latin typeface="Century" panose="02040604050505020304" pitchFamily="18" charset="0"/>
              </a:rPr>
              <a:t>і</a:t>
            </a:r>
            <a:r>
              <a:rPr lang="ru-RU" sz="1600" dirty="0">
                <a:latin typeface="Century" panose="02040604050505020304" pitchFamily="18" charset="0"/>
              </a:rPr>
              <a:t> </a:t>
            </a:r>
            <a:r>
              <a:rPr lang="ru-RU" sz="1600" dirty="0" smtClean="0">
                <a:latin typeface="Century" panose="02040604050505020304" pitchFamily="18" charset="0"/>
              </a:rPr>
              <a:t/>
            </a:r>
            <a:br>
              <a:rPr lang="ru-RU" sz="1600" dirty="0" smtClean="0">
                <a:latin typeface="Century" panose="02040604050505020304" pitchFamily="18" charset="0"/>
              </a:rPr>
            </a:br>
            <a:r>
              <a:rPr lang="ru-RU" sz="1600" dirty="0" smtClean="0">
                <a:latin typeface="Century" panose="02040604050505020304" pitchFamily="18" charset="0"/>
              </a:rPr>
              <a:t>скул</a:t>
            </a:r>
            <a:r>
              <a:rPr lang="uk-UA" sz="1600" dirty="0" smtClean="0">
                <a:latin typeface="Century" panose="02040604050505020304" pitchFamily="18" charset="0"/>
              </a:rPr>
              <a:t>ь</a:t>
            </a:r>
            <a:r>
              <a:rPr lang="ru-RU" sz="1600" dirty="0" err="1" smtClean="0">
                <a:latin typeface="Century" panose="02040604050505020304" pitchFamily="18" charset="0"/>
              </a:rPr>
              <a:t>птор</a:t>
            </a:r>
            <a:r>
              <a:rPr lang="ru-RU" sz="1600" dirty="0" smtClean="0">
                <a:latin typeface="Century" panose="02040604050505020304" pitchFamily="18" charset="0"/>
              </a:rPr>
              <a:t>.</a:t>
            </a:r>
            <a:br>
              <a:rPr lang="ru-RU" sz="1600" dirty="0" smtClean="0">
                <a:latin typeface="Century" panose="02040604050505020304" pitchFamily="18" charset="0"/>
              </a:rPr>
            </a:br>
            <a:r>
              <a:rPr lang="ru-RU" sz="1600" dirty="0" smtClean="0">
                <a:latin typeface="Century" panose="02040604050505020304" pitchFamily="18" charset="0"/>
              </a:rPr>
              <a:t/>
            </a:r>
            <a:br>
              <a:rPr lang="ru-RU" sz="1600" dirty="0" smtClean="0">
                <a:latin typeface="Century" panose="02040604050505020304" pitchFamily="18" charset="0"/>
              </a:rPr>
            </a:br>
            <a:r>
              <a:rPr lang="ru-RU" sz="1600" dirty="0" smtClean="0">
                <a:latin typeface="Century" panose="02040604050505020304" pitchFamily="18" charset="0"/>
              </a:rPr>
              <a:t>Почав </a:t>
            </a:r>
            <a:r>
              <a:rPr lang="ru-RU" sz="1600" dirty="0" err="1" smtClean="0">
                <a:latin typeface="Century" panose="02040604050505020304" pitchFamily="18" charset="0"/>
              </a:rPr>
              <a:t>вивчати</a:t>
            </a:r>
            <a:r>
              <a:rPr lang="ru-RU" sz="1600" dirty="0" smtClean="0">
                <a:latin typeface="Century" panose="02040604050505020304" pitchFamily="18" charset="0"/>
              </a:rPr>
              <a:t> </a:t>
            </a:r>
            <a:r>
              <a:rPr lang="ru-RU" sz="1600" dirty="0" err="1" smtClean="0">
                <a:latin typeface="Century" panose="02040604050505020304" pitchFamily="18" charset="0"/>
              </a:rPr>
              <a:t>живопис</a:t>
            </a:r>
            <a:r>
              <a:rPr lang="ru-RU" sz="1600" dirty="0" smtClean="0">
                <a:latin typeface="Century" panose="02040604050505020304" pitchFamily="18" charset="0"/>
              </a:rPr>
              <a:t> у </a:t>
            </a:r>
            <a:r>
              <a:rPr lang="ru-RU" sz="1600" dirty="0" err="1" smtClean="0">
                <a:latin typeface="Century" panose="02040604050505020304" pitchFamily="18" charset="0"/>
              </a:rPr>
              <a:t>віці</a:t>
            </a:r>
            <a:r>
              <a:rPr lang="ru-RU" sz="1600" dirty="0" smtClean="0">
                <a:latin typeface="Century" panose="02040604050505020304" pitchFamily="18" charset="0"/>
              </a:rPr>
              <a:t> десяти </a:t>
            </a:r>
            <a:r>
              <a:rPr lang="ru-RU" sz="1600" dirty="0" err="1" smtClean="0">
                <a:latin typeface="Century" panose="02040604050505020304" pitchFamily="18" charset="0"/>
              </a:rPr>
              <a:t>років</a:t>
            </a:r>
            <a:r>
              <a:rPr lang="ru-RU" sz="1600" dirty="0">
                <a:latin typeface="Century" panose="02040604050505020304" pitchFamily="18" charset="0"/>
              </a:rPr>
              <a:t> </a:t>
            </a:r>
            <a:r>
              <a:rPr lang="ru-RU" sz="1600" dirty="0" smtClean="0">
                <a:latin typeface="Century" panose="02040604050505020304" pitchFamily="18" charset="0"/>
              </a:rPr>
              <a:t>в </a:t>
            </a:r>
            <a:r>
              <a:rPr lang="ru-RU" sz="1600" dirty="0" err="1" smtClean="0">
                <a:latin typeface="Century" panose="02040604050505020304" pitchFamily="18" charset="0"/>
              </a:rPr>
              <a:t>Римі</a:t>
            </a:r>
            <a:r>
              <a:rPr lang="ru-RU" sz="1600" dirty="0" smtClean="0">
                <a:latin typeface="Century" panose="02040604050505020304" pitchFamily="18" charset="0"/>
              </a:rPr>
              <a:t>, а </a:t>
            </a:r>
            <a:r>
              <a:rPr lang="ru-RU" sz="1600" dirty="0" err="1" smtClean="0">
                <a:latin typeface="Century" panose="02040604050505020304" pitchFamily="18" charset="0"/>
              </a:rPr>
              <a:t>пізніше</a:t>
            </a:r>
            <a:r>
              <a:rPr lang="ru-RU" sz="1600" dirty="0" smtClean="0">
                <a:latin typeface="Century" panose="02040604050505020304" pitchFamily="18" charset="0"/>
              </a:rPr>
              <a:t> в </a:t>
            </a:r>
            <a:r>
              <a:rPr lang="ru-RU" sz="1600" dirty="0" err="1" smtClean="0">
                <a:latin typeface="Century" panose="02040604050505020304" pitchFamily="18" charset="0"/>
              </a:rPr>
              <a:t>Лондоні</a:t>
            </a:r>
            <a:r>
              <a:rPr lang="ru-RU" sz="1600" dirty="0" smtClean="0">
                <a:latin typeface="Century" panose="02040604050505020304" pitchFamily="18" charset="0"/>
              </a:rPr>
              <a:t>.</a:t>
            </a:r>
            <a:br>
              <a:rPr lang="ru-RU" sz="1600" dirty="0" smtClean="0">
                <a:latin typeface="Century" panose="02040604050505020304" pitchFamily="18" charset="0"/>
              </a:rPr>
            </a:br>
            <a:r>
              <a:rPr lang="ru-RU" sz="1600" dirty="0" smtClean="0">
                <a:latin typeface="Century" panose="02040604050505020304" pitchFamily="18" charset="0"/>
              </a:rPr>
              <a:t/>
            </a:r>
            <a:br>
              <a:rPr lang="ru-RU" sz="1600" dirty="0" smtClean="0">
                <a:latin typeface="Century" panose="02040604050505020304" pitchFamily="18" charset="0"/>
              </a:rPr>
            </a:br>
            <a:r>
              <a:rPr lang="ru-RU" sz="1600" dirty="0">
                <a:latin typeface="Century" panose="02040604050505020304" pitchFamily="18" charset="0"/>
              </a:rPr>
              <a:t>Ж</a:t>
            </a:r>
            <a:r>
              <a:rPr lang="ru-RU" sz="1600" dirty="0" smtClean="0">
                <a:latin typeface="Century" panose="02040604050505020304" pitchFamily="18" charset="0"/>
              </a:rPr>
              <a:t>ив і творив в </a:t>
            </a:r>
            <a:r>
              <a:rPr lang="ru-RU" sz="1600" dirty="0" err="1" smtClean="0">
                <a:latin typeface="Century" panose="02040604050505020304" pitchFamily="18" charset="0"/>
              </a:rPr>
              <a:t>епоху</a:t>
            </a:r>
            <a:r>
              <a:rPr lang="ru-RU" sz="1600" dirty="0" smtClean="0">
                <a:latin typeface="Century" panose="02040604050505020304" pitchFamily="18" charset="0"/>
              </a:rPr>
              <a:t> </a:t>
            </a:r>
            <a:r>
              <a:rPr lang="ru-RU" sz="1600" dirty="0" err="1" smtClean="0">
                <a:latin typeface="Century" panose="02040604050505020304" pitchFamily="18" charset="0"/>
              </a:rPr>
              <a:t>королеви</a:t>
            </a:r>
            <a:r>
              <a:rPr lang="ru-RU" sz="1600" dirty="0" smtClean="0">
                <a:latin typeface="Century" panose="02040604050505020304" pitchFamily="18" charset="0"/>
              </a:rPr>
              <a:t> </a:t>
            </a:r>
            <a:r>
              <a:rPr lang="ru-RU" sz="1600" dirty="0" err="1" smtClean="0">
                <a:latin typeface="Century" panose="02040604050505020304" pitchFamily="18" charset="0"/>
              </a:rPr>
              <a:t>Вікторії</a:t>
            </a:r>
            <a:r>
              <a:rPr lang="ru-RU" sz="1600" dirty="0" smtClean="0">
                <a:latin typeface="Century" panose="02040604050505020304" pitchFamily="18" charset="0"/>
              </a:rPr>
              <a:t>.</a:t>
            </a:r>
            <a:endParaRPr lang="ru-RU" sz="1600" dirty="0">
              <a:latin typeface="Century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5733256"/>
            <a:ext cx="4248472" cy="30777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entury" panose="02040604050505020304" pitchFamily="18" charset="0"/>
              </a:rPr>
              <a:t>Автопортрет в 50 </a:t>
            </a:r>
            <a:r>
              <a:rPr lang="ru-RU" sz="1400" dirty="0" err="1">
                <a:latin typeface="Century" panose="02040604050505020304" pitchFamily="18" charset="0"/>
              </a:rPr>
              <a:t>років</a:t>
            </a:r>
            <a:endParaRPr lang="ru-RU" sz="1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2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Жінки</a:t>
            </a:r>
            <a:r>
              <a:rPr lang="ru-RU" sz="36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в </a:t>
            </a:r>
            <a:r>
              <a:rPr lang="ru-RU" sz="3600" b="1" dirty="0" err="1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живописі</a:t>
            </a:r>
            <a:r>
              <a:rPr lang="ru-RU" sz="3600" b="1" dirty="0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Лейтона</a:t>
            </a:r>
            <a:endParaRPr lang="ru-RU" sz="3600" b="1" dirty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5" y="1196752"/>
            <a:ext cx="7457050" cy="4676059"/>
          </a:xfrm>
        </p:spPr>
      </p:pic>
      <p:sp>
        <p:nvSpPr>
          <p:cNvPr id="7" name="TextBox 6"/>
          <p:cNvSpPr txBox="1"/>
          <p:nvPr/>
        </p:nvSpPr>
        <p:spPr>
          <a:xfrm>
            <a:off x="2951820" y="5877272"/>
            <a:ext cx="3240360" cy="33855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Century" panose="02040604050505020304" pitchFamily="18" charset="0"/>
              </a:rPr>
              <a:t>Мати</a:t>
            </a:r>
            <a:r>
              <a:rPr lang="ru-RU" sz="1600" dirty="0" smtClean="0">
                <a:latin typeface="Century" panose="02040604050505020304" pitchFamily="18" charset="0"/>
              </a:rPr>
              <a:t> і дитя 1865 р.</a:t>
            </a:r>
            <a:endParaRPr lang="ru-RU" sz="1600" dirty="0">
              <a:latin typeface="Century" panose="020406040505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9" y="1041757"/>
            <a:ext cx="3242311" cy="50190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6069" y="6064278"/>
            <a:ext cx="3242311" cy="307777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Century" panose="02040604050505020304" pitchFamily="18" charset="0"/>
              </a:rPr>
              <a:t>Павонія</a:t>
            </a:r>
            <a:r>
              <a:rPr lang="ru-RU" sz="1400" dirty="0" smtClean="0">
                <a:latin typeface="Century" panose="02040604050505020304" pitchFamily="18" charset="0"/>
              </a:rPr>
              <a:t> 1859 р.</a:t>
            </a:r>
            <a:endParaRPr lang="ru-RU" sz="1400" dirty="0">
              <a:latin typeface="Century" panose="020406040505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41757"/>
            <a:ext cx="3240700" cy="5019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6056" y="6064278"/>
            <a:ext cx="3240700" cy="30777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Century" panose="02040604050505020304" pitchFamily="18" charset="0"/>
              </a:rPr>
              <a:t>Римлянка 1858-1859 рр.</a:t>
            </a:r>
            <a:endParaRPr lang="ru-RU" sz="1400" dirty="0">
              <a:latin typeface="Century" panose="020406040505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91" y="1041757"/>
            <a:ext cx="3936018" cy="51924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03991" y="6234214"/>
            <a:ext cx="3936017" cy="30777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Century" panose="02040604050505020304" pitchFamily="18" charset="0"/>
              </a:rPr>
              <a:t>Блондинка, 1879 р.</a:t>
            </a:r>
            <a:endParaRPr lang="ru-RU" sz="1400" dirty="0">
              <a:latin typeface="Century" panose="020406040505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0" y="1054791"/>
            <a:ext cx="2475683" cy="51610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90" y="1054791"/>
            <a:ext cx="2996665" cy="51794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46" y="1041757"/>
            <a:ext cx="3133019" cy="51924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5999" y="6215826"/>
            <a:ext cx="2475683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Century" panose="02040604050505020304" pitchFamily="18" charset="0"/>
              </a:rPr>
              <a:t>Одал</a:t>
            </a:r>
            <a:r>
              <a:rPr lang="uk-UA" sz="1400" dirty="0" err="1" smtClean="0">
                <a:latin typeface="Century" panose="02040604050505020304" pitchFamily="18" charset="0"/>
              </a:rPr>
              <a:t>іска</a:t>
            </a:r>
            <a:r>
              <a:rPr lang="uk-UA" sz="1400" dirty="0" smtClean="0">
                <a:latin typeface="Century" panose="02040604050505020304" pitchFamily="18" charset="0"/>
              </a:rPr>
              <a:t>, 1862 р.</a:t>
            </a:r>
            <a:endParaRPr lang="ru-RU" sz="1400" dirty="0">
              <a:latin typeface="Century" panose="020406040505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4191" y="6215825"/>
            <a:ext cx="2996665" cy="30777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Century" panose="02040604050505020304" pitchFamily="18" charset="0"/>
              </a:rPr>
              <a:t>Дівчина</a:t>
            </a:r>
            <a:r>
              <a:rPr lang="ru-RU" sz="1400" dirty="0" smtClean="0">
                <a:latin typeface="Century" panose="02040604050505020304" pitchFamily="18" charset="0"/>
              </a:rPr>
              <a:t>, 1890 р.</a:t>
            </a:r>
            <a:endParaRPr lang="ru-RU" sz="1400" dirty="0">
              <a:latin typeface="Century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4146" y="6215826"/>
            <a:ext cx="3133019" cy="30777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" panose="02040604050505020304" pitchFamily="18" charset="0"/>
              </a:rPr>
              <a:t>Invocation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8" y="1063986"/>
            <a:ext cx="3641396" cy="516103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5999" y="6225020"/>
            <a:ext cx="3666525" cy="30777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Century" panose="02040604050505020304" pitchFamily="18" charset="0"/>
              </a:rPr>
              <a:t>Дівчина</a:t>
            </a:r>
            <a:r>
              <a:rPr lang="ru-RU" sz="1400" dirty="0" smtClean="0">
                <a:latin typeface="Century" panose="02040604050505020304" pitchFamily="18" charset="0"/>
              </a:rPr>
              <a:t>, </a:t>
            </a:r>
            <a:r>
              <a:rPr lang="ru-RU" sz="1400" dirty="0" err="1" smtClean="0">
                <a:latin typeface="Century" panose="02040604050505020304" pitchFamily="18" charset="0"/>
              </a:rPr>
              <a:t>що</a:t>
            </a:r>
            <a:r>
              <a:rPr lang="ru-RU" sz="1400" dirty="0" smtClean="0">
                <a:latin typeface="Century" panose="02040604050505020304" pitchFamily="18" charset="0"/>
              </a:rPr>
              <a:t> </a:t>
            </a:r>
            <a:r>
              <a:rPr lang="ru-RU" sz="1400" dirty="0" err="1" smtClean="0">
                <a:latin typeface="Century" panose="02040604050505020304" pitchFamily="18" charset="0"/>
              </a:rPr>
              <a:t>годує</a:t>
            </a:r>
            <a:r>
              <a:rPr lang="ru-RU" sz="1400" dirty="0" smtClean="0">
                <a:latin typeface="Century" panose="02040604050505020304" pitchFamily="18" charset="0"/>
              </a:rPr>
              <a:t> </a:t>
            </a:r>
            <a:r>
              <a:rPr lang="ru-RU" sz="1400" dirty="0" err="1" smtClean="0">
                <a:latin typeface="Century" panose="02040604050505020304" pitchFamily="18" charset="0"/>
              </a:rPr>
              <a:t>павичів</a:t>
            </a:r>
            <a:r>
              <a:rPr lang="ru-RU" sz="1400" dirty="0">
                <a:latin typeface="Century" panose="02040604050505020304" pitchFamily="18" charset="0"/>
              </a:rPr>
              <a:t>,</a:t>
            </a:r>
            <a:r>
              <a:rPr lang="ru-RU" sz="1400" dirty="0" smtClean="0">
                <a:latin typeface="Century" panose="02040604050505020304" pitchFamily="18" charset="0"/>
              </a:rPr>
              <a:t> 1862 р.</a:t>
            </a:r>
            <a:endParaRPr lang="ru-RU" sz="1400" dirty="0">
              <a:latin typeface="Century" panose="020406040505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92" y="1030807"/>
            <a:ext cx="3731151" cy="51924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82492" y="6225020"/>
            <a:ext cx="3731151" cy="30777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entury" panose="02040604050505020304" pitchFamily="18" charset="0"/>
              </a:rPr>
              <a:t>Вакханка, 1895 р.</a:t>
            </a:r>
            <a:endParaRPr lang="ru-RU" sz="1400" dirty="0">
              <a:latin typeface="Century" panose="020406040505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07" y="1066034"/>
            <a:ext cx="3596983" cy="513854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73507" y="6204582"/>
            <a:ext cx="3596983" cy="30777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Century" panose="02040604050505020304" pitchFamily="18" charset="0"/>
              </a:rPr>
              <a:t>Зірка гарему, 1895 р.</a:t>
            </a:r>
            <a:endParaRPr lang="ru-RU" sz="1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Картина </a:t>
            </a:r>
            <a:r>
              <a:rPr lang="ru-RU" sz="28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"Насолоди художника"</a:t>
            </a:r>
            <a:endParaRPr lang="ru-RU" sz="2800" b="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Відсахнувшись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від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персонажів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міфів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стародавніх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греків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Лейтон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інколи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звертався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побутових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картин. Одна з них — «Насолоди художника».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Привабливий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чорнобривий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художник показаний в момент насолоди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творчістю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розділеним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коханням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Попри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приємний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сюжет, картина не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виходила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звичного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кола салонного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живопису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безкінечним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милуванням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закоханими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парами.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1226096"/>
            <a:ext cx="4248472" cy="4859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7764" y="6085287"/>
            <a:ext cx="4248472" cy="30777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entury" panose="02040604050505020304" pitchFamily="18" charset="0"/>
              </a:rPr>
              <a:t>Насолоди художника, 1864 р.</a:t>
            </a:r>
          </a:p>
        </p:txBody>
      </p:sp>
    </p:spTree>
    <p:extLst>
      <p:ext uri="{BB962C8B-B14F-4D97-AF65-F5344CB8AC3E}">
        <p14:creationId xmlns:p14="http://schemas.microsoft.com/office/powerpoint/2010/main" val="1209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Живописець</a:t>
            </a:r>
            <a:r>
              <a:rPr lang="ru-RU" sz="40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віртуоз</a:t>
            </a:r>
            <a:endParaRPr lang="ru-RU" sz="3200" b="1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Інколи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він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малював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пейзажі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позбавлені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грецьких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героїв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Тоді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головними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героями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картини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ставали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сонце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, купа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хмар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на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небі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феєрія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передвечірнього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світла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Саме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в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цих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творах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найбільше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виявлявся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колористичний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хист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майстра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рідкісний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серед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художників</a:t>
            </a:r>
            <a:r>
              <a:rPr lang="ru-RU" sz="28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5" y="1531640"/>
            <a:ext cx="7400191" cy="4355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905" y="5887181"/>
            <a:ext cx="7400191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entury" panose="02040604050505020304" pitchFamily="18" charset="0"/>
              </a:rPr>
              <a:t>Пейзаж, 1892 р. Музей </a:t>
            </a:r>
            <a:r>
              <a:rPr lang="ru-RU" sz="1400" dirty="0" err="1">
                <a:latin typeface="Century" panose="02040604050505020304" pitchFamily="18" charset="0"/>
              </a:rPr>
              <a:t>Фіцвільям</a:t>
            </a:r>
            <a:endParaRPr lang="ru-RU" sz="1400" dirty="0">
              <a:latin typeface="Century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3917" y="6070926"/>
            <a:ext cx="255057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Авраменко А. 11-А, 2014 р.</a:t>
            </a:r>
            <a:endParaRPr lang="ru-RU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 animBg="1"/>
      <p:bldP spid="5" grpId="1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entury" panose="02040604050505020304" pitchFamily="18" charset="0"/>
              </a:rPr>
              <a:t/>
            </a:r>
            <a:br>
              <a:rPr lang="ru-RU" dirty="0">
                <a:latin typeface="Century" panose="02040604050505020304" pitchFamily="18" charset="0"/>
              </a:rPr>
            </a:b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3096344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err="1" smtClean="0">
                <a:ln w="6350">
                  <a:noFill/>
                </a:ln>
                <a:latin typeface="Century" panose="02040604050505020304" pitchFamily="18" charset="0"/>
              </a:rPr>
              <a:t>Салонне</a:t>
            </a:r>
            <a:r>
              <a:rPr lang="ru-RU" sz="2400" b="1" dirty="0" smtClean="0">
                <a:ln w="6350">
                  <a:noFill/>
                </a:ln>
                <a:latin typeface="Century" panose="02040604050505020304" pitchFamily="18" charset="0"/>
              </a:rPr>
              <a:t> </a:t>
            </a:r>
            <a:r>
              <a:rPr lang="ru-RU" sz="2400" b="1" dirty="0" err="1" smtClean="0">
                <a:ln w="6350">
                  <a:noFill/>
                </a:ln>
                <a:latin typeface="Century" panose="02040604050505020304" pitchFamily="18" charset="0"/>
              </a:rPr>
              <a:t>мистецтво</a:t>
            </a:r>
            <a:r>
              <a:rPr lang="ru-RU" sz="2400" dirty="0" smtClean="0">
                <a:latin typeface="Century" panose="02040604050505020304" pitchFamily="18" charset="0"/>
              </a:rPr>
              <a:t>  </a:t>
            </a:r>
            <a:r>
              <a:rPr lang="ru-RU" sz="2000" dirty="0" err="1" smtClean="0">
                <a:latin typeface="Century" panose="02040604050505020304" pitchFamily="18" charset="0"/>
              </a:rPr>
              <a:t>відрізнялося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справжньою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експлуатацією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тільки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порядних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сюжетів</a:t>
            </a:r>
            <a:r>
              <a:rPr lang="ru-RU" sz="2000" dirty="0" smtClean="0">
                <a:latin typeface="Century" panose="02040604050505020304" pitchFamily="18" charset="0"/>
              </a:rPr>
              <a:t> (</a:t>
            </a:r>
            <a:r>
              <a:rPr lang="ru-RU" sz="2000" dirty="0" err="1">
                <a:latin typeface="Century" panose="02040604050505020304" pitchFamily="18" charset="0"/>
              </a:rPr>
              <a:t>біблійних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чи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античних</a:t>
            </a:r>
            <a:r>
              <a:rPr lang="ru-RU" sz="2000" dirty="0">
                <a:latin typeface="Century" panose="02040604050505020304" pitchFamily="18" charset="0"/>
              </a:rPr>
              <a:t>), </a:t>
            </a:r>
            <a:r>
              <a:rPr lang="ru-RU" sz="2000" dirty="0" err="1">
                <a:latin typeface="Century" panose="02040604050505020304" pitchFamily="18" charset="0"/>
              </a:rPr>
              <a:t>тільки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красивих</a:t>
            </a:r>
            <a:r>
              <a:rPr lang="ru-RU" sz="2000" dirty="0">
                <a:latin typeface="Century" panose="02040604050505020304" pitchFamily="18" charset="0"/>
              </a:rPr>
              <a:t>, </a:t>
            </a:r>
            <a:r>
              <a:rPr lang="ru-RU" sz="2000" dirty="0" err="1">
                <a:latin typeface="Century" panose="02040604050505020304" pitchFamily="18" charset="0"/>
              </a:rPr>
              <a:t>зовнішньо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привабливих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smtClean="0">
                <a:latin typeface="Century" panose="02040604050505020304" pitchFamily="18" charset="0"/>
              </a:rPr>
              <a:t>моделей, </a:t>
            </a:r>
            <a:r>
              <a:rPr lang="ru-RU" sz="2000" dirty="0" err="1" smtClean="0">
                <a:latin typeface="Century" panose="02040604050505020304" pitchFamily="18" charset="0"/>
              </a:rPr>
              <a:t>виправлених</a:t>
            </a:r>
            <a:r>
              <a:rPr lang="ru-RU" sz="2000" dirty="0" smtClean="0">
                <a:latin typeface="Century" panose="02040604050505020304" pitchFamily="18" charset="0"/>
              </a:rPr>
              <a:t> за </a:t>
            </a:r>
            <a:r>
              <a:rPr lang="ru-RU" sz="2000" dirty="0" err="1" smtClean="0">
                <a:latin typeface="Century" panose="02040604050505020304" pitchFamily="18" charset="0"/>
              </a:rPr>
              <a:t>античними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зразками</a:t>
            </a:r>
            <a:r>
              <a:rPr lang="ru-RU" sz="2000" dirty="0" smtClean="0">
                <a:latin typeface="Century" panose="02040604050505020304" pitchFamily="18" charset="0"/>
              </a:rPr>
              <a:t>. </a:t>
            </a:r>
            <a:r>
              <a:rPr lang="ru-RU" sz="2000" dirty="0" err="1">
                <a:latin typeface="Century" panose="02040604050505020304" pitchFamily="18" charset="0"/>
              </a:rPr>
              <a:t>Брутальна</a:t>
            </a:r>
            <a:r>
              <a:rPr lang="ru-RU" sz="2000" dirty="0">
                <a:latin typeface="Century" panose="02040604050505020304" pitchFamily="18" charset="0"/>
              </a:rPr>
              <a:t>, груба </a:t>
            </a:r>
            <a:r>
              <a:rPr lang="ru-RU" sz="2000" dirty="0" err="1">
                <a:latin typeface="Century" panose="02040604050505020304" pitchFamily="18" charset="0"/>
              </a:rPr>
              <a:t>дійсність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smtClean="0">
                <a:latin typeface="Century" panose="02040604050505020304" pitchFamily="18" charset="0"/>
              </a:rPr>
              <a:t>не </a:t>
            </a:r>
            <a:r>
              <a:rPr lang="ru-RU" sz="2000" dirty="0">
                <a:latin typeface="Century" panose="02040604050505020304" pitchFamily="18" charset="0"/>
              </a:rPr>
              <a:t>допускалась в </a:t>
            </a:r>
            <a:r>
              <a:rPr lang="ru-RU" sz="2000" dirty="0" err="1">
                <a:latin typeface="Century" panose="02040604050505020304" pitchFamily="18" charset="0"/>
              </a:rPr>
              <a:t>салонне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мистецтво</a:t>
            </a:r>
            <a:r>
              <a:rPr lang="ru-RU" sz="2000" dirty="0">
                <a:latin typeface="Century" panose="02040604050505020304" pitchFamily="18" charset="0"/>
              </a:rPr>
              <a:t>. </a:t>
            </a:r>
            <a:r>
              <a:rPr lang="ru-RU" sz="2000" dirty="0" err="1" smtClean="0">
                <a:latin typeface="Century" panose="02040604050505020304" pitchFamily="18" charset="0"/>
              </a:rPr>
              <a:t>Воно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експлуатувало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оголені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людські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тіла</a:t>
            </a:r>
            <a:r>
              <a:rPr lang="ru-RU" sz="2000" dirty="0" smtClean="0">
                <a:latin typeface="Century" panose="02040604050505020304" pitchFamily="18" charset="0"/>
              </a:rPr>
              <a:t>, </a:t>
            </a:r>
            <a:r>
              <a:rPr lang="ru-RU" sz="2000" dirty="0" err="1">
                <a:latin typeface="Century" panose="02040604050505020304" pitchFamily="18" charset="0"/>
              </a:rPr>
              <a:t>стародавніх</a:t>
            </a:r>
            <a:r>
              <a:rPr lang="ru-RU" sz="2000" dirty="0">
                <a:latin typeface="Century" panose="02040604050505020304" pitchFamily="18" charset="0"/>
              </a:rPr>
              <a:t> римлян, </a:t>
            </a:r>
            <a:r>
              <a:rPr lang="ru-RU" sz="2000" dirty="0" err="1">
                <a:latin typeface="Century" panose="02040604050505020304" pitchFamily="18" charset="0"/>
              </a:rPr>
              <a:t>привабливих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тваринок</a:t>
            </a:r>
            <a:r>
              <a:rPr lang="ru-RU" sz="2000" dirty="0" smtClean="0">
                <a:latin typeface="Century" panose="02040604050505020304" pitchFamily="18" charset="0"/>
              </a:rPr>
              <a:t> (котят, </a:t>
            </a:r>
            <a:r>
              <a:rPr lang="ru-RU" sz="2000" dirty="0" err="1">
                <a:latin typeface="Century" panose="02040604050505020304" pitchFamily="18" charset="0"/>
              </a:rPr>
              <a:t>козенят</a:t>
            </a:r>
            <a:r>
              <a:rPr lang="ru-RU" sz="2000" dirty="0">
                <a:latin typeface="Century" panose="02040604050505020304" pitchFamily="18" charset="0"/>
              </a:rPr>
              <a:t>, </a:t>
            </a:r>
            <a:r>
              <a:rPr lang="ru-RU" sz="2000" dirty="0" err="1">
                <a:latin typeface="Century" panose="02040604050505020304" pitchFamily="18" charset="0"/>
              </a:rPr>
              <a:t>кроликів</a:t>
            </a:r>
            <a:r>
              <a:rPr lang="ru-RU" sz="2000" dirty="0">
                <a:latin typeface="Century" panose="02040604050505020304" pitchFamily="18" charset="0"/>
              </a:rPr>
              <a:t>, </a:t>
            </a:r>
            <a:r>
              <a:rPr lang="ru-RU" sz="2000" dirty="0" err="1">
                <a:latin typeface="Century" panose="02040604050505020304" pitchFamily="18" charset="0"/>
              </a:rPr>
              <a:t>голубів</a:t>
            </a:r>
            <a:r>
              <a:rPr lang="ru-RU" sz="2000" dirty="0">
                <a:latin typeface="Century" panose="02040604050505020304" pitchFamily="18" charset="0"/>
              </a:rPr>
              <a:t>), </a:t>
            </a:r>
            <a:r>
              <a:rPr lang="ru-RU" sz="2000" dirty="0" err="1">
                <a:latin typeface="Century" panose="02040604050505020304" pitchFamily="18" charset="0"/>
              </a:rPr>
              <a:t>квіти</a:t>
            </a:r>
            <a:r>
              <a:rPr lang="ru-RU" sz="2000" dirty="0">
                <a:latin typeface="Century" panose="02040604050505020304" pitchFamily="18" charset="0"/>
              </a:rPr>
              <a:t>, </a:t>
            </a:r>
            <a:r>
              <a:rPr lang="ru-RU" sz="2000" dirty="0" err="1">
                <a:latin typeface="Century" panose="02040604050505020304" pitchFamily="18" charset="0"/>
              </a:rPr>
              <a:t>здебільшого</a:t>
            </a:r>
            <a:r>
              <a:rPr lang="ru-RU" sz="2000" dirty="0">
                <a:latin typeface="Century" panose="02040604050505020304" pitchFamily="18" charset="0"/>
              </a:rPr>
              <a:t> </a:t>
            </a:r>
            <a:r>
              <a:rPr lang="ru-RU" sz="2000" dirty="0" err="1">
                <a:latin typeface="Century" panose="02040604050505020304" pitchFamily="18" charset="0"/>
              </a:rPr>
              <a:t>троянди</a:t>
            </a:r>
            <a:r>
              <a:rPr lang="ru-RU" sz="2000" dirty="0">
                <a:latin typeface="Century" panose="02040604050505020304" pitchFamily="18" charset="0"/>
              </a:rPr>
              <a:t>, </a:t>
            </a:r>
            <a:r>
              <a:rPr lang="ru-RU" sz="2000" dirty="0" err="1">
                <a:latin typeface="Century" panose="02040604050505020304" pitchFamily="18" charset="0"/>
              </a:rPr>
              <a:t>елегантний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сучасний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одяг</a:t>
            </a:r>
            <a:r>
              <a:rPr lang="ru-RU" sz="2000" dirty="0" smtClean="0">
                <a:latin typeface="Century" panose="02040604050505020304" pitchFamily="18" charset="0"/>
              </a:rPr>
              <a:t>, </a:t>
            </a:r>
            <a:r>
              <a:rPr lang="ru-RU" sz="2000" dirty="0" err="1">
                <a:latin typeface="Century" panose="02040604050505020304" pitchFamily="18" charset="0"/>
              </a:rPr>
              <a:t>закоханих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smtClean="0">
                <a:latin typeface="Century" panose="02040604050505020304" pitchFamily="18" charset="0"/>
              </a:rPr>
              <a:t>пар. Одним з </a:t>
            </a:r>
            <a:r>
              <a:rPr lang="ru-RU" sz="2000" dirty="0" err="1" smtClean="0">
                <a:latin typeface="Century" panose="02040604050505020304" pitchFamily="18" charset="0"/>
              </a:rPr>
              <a:t>його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представників</a:t>
            </a:r>
            <a:r>
              <a:rPr lang="ru-RU" sz="2000" dirty="0" smtClean="0">
                <a:latin typeface="Century" panose="02040604050505020304" pitchFamily="18" charset="0"/>
              </a:rPr>
              <a:t> є </a:t>
            </a:r>
            <a:r>
              <a:rPr lang="ru-RU" sz="2000" dirty="0" err="1" smtClean="0">
                <a:latin typeface="Century" panose="02040604050505020304" pitchFamily="18" charset="0"/>
              </a:rPr>
              <a:t>Фредерік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 smtClean="0">
                <a:latin typeface="Century" panose="02040604050505020304" pitchFamily="18" charset="0"/>
              </a:rPr>
              <a:t>Лейтон</a:t>
            </a:r>
            <a:r>
              <a:rPr lang="ru-RU" sz="2000" dirty="0" smtClean="0">
                <a:latin typeface="Century" panose="02040604050505020304" pitchFamily="18" charset="0"/>
              </a:rPr>
              <a:t>.</a:t>
            </a:r>
            <a:endParaRPr lang="ru-RU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88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У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своїх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роботах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Лейтон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часто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звертався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до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міфології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та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історії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, а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його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підтримка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класицизму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принесла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йому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високу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репутацію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в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Англії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.</a:t>
            </a:r>
            <a:endParaRPr lang="ru-RU" sz="3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32" y="404664"/>
            <a:ext cx="4118137" cy="5670413"/>
          </a:xfrm>
        </p:spPr>
      </p:pic>
      <p:sp>
        <p:nvSpPr>
          <p:cNvPr id="8" name="TextBox 7"/>
          <p:cNvSpPr txBox="1"/>
          <p:nvPr/>
        </p:nvSpPr>
        <p:spPr>
          <a:xfrm>
            <a:off x="2516627" y="6068821"/>
            <a:ext cx="4104456" cy="307777"/>
          </a:xfrm>
          <a:prstGeom prst="rect">
            <a:avLst/>
          </a:prstGeom>
          <a:gradFill>
            <a:gsLst>
              <a:gs pos="0">
                <a:srgbClr val="FBEAC7">
                  <a:lumMod val="0"/>
                  <a:lumOff val="100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Century" panose="02040604050505020304" pitchFamily="18" charset="0"/>
              </a:rPr>
              <a:t>Меркурій</a:t>
            </a:r>
            <a:r>
              <a:rPr lang="ru-RU" sz="1400" dirty="0">
                <a:latin typeface="Century" panose="02040604050505020304" pitchFamily="18" charset="0"/>
              </a:rPr>
              <a:t> </a:t>
            </a:r>
            <a:r>
              <a:rPr lang="ru-RU" sz="1400" dirty="0" err="1" smtClean="0">
                <a:latin typeface="Century" panose="02040604050505020304" pitchFamily="18" charset="0"/>
              </a:rPr>
              <a:t>повертає</a:t>
            </a:r>
            <a:r>
              <a:rPr lang="ru-RU" sz="1400" dirty="0" smtClean="0">
                <a:latin typeface="Century" panose="02040604050505020304" pitchFamily="18" charset="0"/>
              </a:rPr>
              <a:t> Персефону</a:t>
            </a:r>
            <a:r>
              <a:rPr lang="ru-RU" sz="1400" dirty="0">
                <a:latin typeface="Century" panose="02040604050505020304" pitchFamily="18" charset="0"/>
              </a:rPr>
              <a:t>, 1891 р.</a:t>
            </a:r>
          </a:p>
        </p:txBody>
      </p:sp>
    </p:spTree>
    <p:extLst>
      <p:ext uri="{BB962C8B-B14F-4D97-AF65-F5344CB8AC3E}">
        <p14:creationId xmlns:p14="http://schemas.microsoft.com/office/powerpoint/2010/main" val="10623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86" y="728263"/>
            <a:ext cx="7021627" cy="4788969"/>
          </a:xfrm>
        </p:spPr>
      </p:pic>
      <p:sp>
        <p:nvSpPr>
          <p:cNvPr id="5" name="TextBox 4"/>
          <p:cNvSpPr txBox="1"/>
          <p:nvPr/>
        </p:nvSpPr>
        <p:spPr>
          <a:xfrm>
            <a:off x="3257854" y="5517232"/>
            <a:ext cx="2628292" cy="30777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entury" panose="02040604050505020304" pitchFamily="18" charset="0"/>
              </a:rPr>
              <a:t>Данте у </a:t>
            </a:r>
            <a:r>
              <a:rPr lang="ru-RU" sz="1400" dirty="0" err="1" smtClean="0">
                <a:latin typeface="Century" panose="02040604050505020304" pitchFamily="18" charset="0"/>
              </a:rPr>
              <a:t>вигнанні</a:t>
            </a:r>
            <a:r>
              <a:rPr lang="ru-RU" sz="1400" dirty="0" smtClean="0">
                <a:latin typeface="Century" panose="02040604050505020304" pitchFamily="18" charset="0"/>
              </a:rPr>
              <a:t>, </a:t>
            </a:r>
            <a:r>
              <a:rPr lang="ru-RU" sz="1400" dirty="0">
                <a:latin typeface="Century" panose="02040604050505020304" pitchFamily="18" charset="0"/>
              </a:rPr>
              <a:t>1864 р.</a:t>
            </a:r>
          </a:p>
        </p:txBody>
      </p:sp>
    </p:spTree>
    <p:extLst>
      <p:ext uri="{BB962C8B-B14F-4D97-AF65-F5344CB8AC3E}">
        <p14:creationId xmlns:p14="http://schemas.microsoft.com/office/powerpoint/2010/main" val="41162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20" y="332656"/>
            <a:ext cx="5070560" cy="5812224"/>
          </a:xfrm>
        </p:spPr>
      </p:pic>
      <p:sp>
        <p:nvSpPr>
          <p:cNvPr id="5" name="TextBox 4"/>
          <p:cNvSpPr txBox="1"/>
          <p:nvPr/>
        </p:nvSpPr>
        <p:spPr>
          <a:xfrm>
            <a:off x="2051720" y="6138125"/>
            <a:ext cx="5040560" cy="30777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Century" panose="02040604050505020304" pitchFamily="18" charset="0"/>
              </a:rPr>
              <a:t>Орфей і </a:t>
            </a:r>
            <a:r>
              <a:rPr lang="uk-UA" sz="1400" dirty="0" err="1" smtClean="0">
                <a:latin typeface="Century" panose="02040604050505020304" pitchFamily="18" charset="0"/>
              </a:rPr>
              <a:t>Еврідіка</a:t>
            </a:r>
            <a:r>
              <a:rPr lang="uk-UA" sz="1400" dirty="0" smtClean="0">
                <a:latin typeface="Century" panose="02040604050505020304" pitchFamily="18" charset="0"/>
              </a:rPr>
              <a:t>, 1864 р.</a:t>
            </a:r>
            <a:endParaRPr lang="ru-RU" sz="1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1196752"/>
            <a:ext cx="8147248" cy="4012212"/>
          </a:xfrm>
        </p:spPr>
      </p:pic>
      <p:sp>
        <p:nvSpPr>
          <p:cNvPr id="7" name="TextBox 6"/>
          <p:cNvSpPr txBox="1"/>
          <p:nvPr/>
        </p:nvSpPr>
        <p:spPr>
          <a:xfrm>
            <a:off x="503548" y="5229200"/>
            <a:ext cx="8136904" cy="30777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Century" panose="02040604050505020304" pitchFamily="18" charset="0"/>
              </a:rPr>
              <a:t>Боротьба</a:t>
            </a:r>
            <a:r>
              <a:rPr lang="ru-RU" sz="1400" dirty="0" smtClean="0">
                <a:latin typeface="Century" panose="02040604050505020304" pitchFamily="18" charset="0"/>
              </a:rPr>
              <a:t> Геракла з богом </a:t>
            </a:r>
            <a:r>
              <a:rPr lang="ru-RU" sz="1400" dirty="0" err="1" smtClean="0">
                <a:latin typeface="Century" panose="02040604050505020304" pitchFamily="18" charset="0"/>
              </a:rPr>
              <a:t>смерті</a:t>
            </a:r>
            <a:r>
              <a:rPr lang="ru-RU" sz="1400" dirty="0" smtClean="0">
                <a:latin typeface="Century" panose="02040604050505020304" pitchFamily="18" charset="0"/>
              </a:rPr>
              <a:t> </a:t>
            </a:r>
            <a:r>
              <a:rPr lang="ru-RU" sz="1400" dirty="0" err="1" smtClean="0">
                <a:latin typeface="Century" panose="02040604050505020304" pitchFamily="18" charset="0"/>
              </a:rPr>
              <a:t>Танатом</a:t>
            </a:r>
            <a:r>
              <a:rPr lang="ru-RU" sz="1400" dirty="0" smtClean="0">
                <a:latin typeface="Century" panose="02040604050505020304" pitchFamily="18" charset="0"/>
              </a:rPr>
              <a:t>, </a:t>
            </a:r>
            <a:r>
              <a:rPr lang="ru-RU" sz="1400" dirty="0" err="1" smtClean="0">
                <a:latin typeface="Century" panose="02040604050505020304" pitchFamily="18" charset="0"/>
              </a:rPr>
              <a:t>прибулим</a:t>
            </a:r>
            <a:r>
              <a:rPr lang="ru-RU" sz="1400" dirty="0" smtClean="0">
                <a:latin typeface="Century" panose="02040604050505020304" pitchFamily="18" charset="0"/>
              </a:rPr>
              <a:t> за </a:t>
            </a:r>
            <a:r>
              <a:rPr lang="ru-RU" sz="1400" dirty="0" err="1" smtClean="0">
                <a:latin typeface="Century" panose="02040604050505020304" pitchFamily="18" charset="0"/>
              </a:rPr>
              <a:t>тілом</a:t>
            </a:r>
            <a:r>
              <a:rPr lang="ru-RU" sz="1400" dirty="0" smtClean="0">
                <a:latin typeface="Century" panose="02040604050505020304" pitchFamily="18" charset="0"/>
              </a:rPr>
              <a:t> </a:t>
            </a:r>
            <a:r>
              <a:rPr lang="ru-RU" sz="1400" dirty="0" err="1" smtClean="0">
                <a:latin typeface="Century" panose="02040604050505020304" pitchFamily="18" charset="0"/>
              </a:rPr>
              <a:t>Алкестіди</a:t>
            </a:r>
            <a:r>
              <a:rPr lang="ru-RU" sz="1400" dirty="0" smtClean="0">
                <a:latin typeface="Century" panose="02040604050505020304" pitchFamily="18" charset="0"/>
              </a:rPr>
              <a:t>, 1869-1871 </a:t>
            </a:r>
            <a:r>
              <a:rPr lang="ru-RU" sz="1400" dirty="0" err="1" smtClean="0">
                <a:latin typeface="Century" panose="02040604050505020304" pitchFamily="18" charset="0"/>
              </a:rPr>
              <a:t>рр</a:t>
            </a:r>
            <a:r>
              <a:rPr lang="ru-RU" sz="1400" dirty="0" smtClean="0">
                <a:latin typeface="Century" panose="02040604050505020304" pitchFamily="18" charset="0"/>
              </a:rPr>
              <a:t>.</a:t>
            </a:r>
            <a:endParaRPr lang="ru-RU" sz="1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4708"/>
            <a:ext cx="8229600" cy="4364181"/>
          </a:xfrm>
        </p:spPr>
      </p:pic>
      <p:sp>
        <p:nvSpPr>
          <p:cNvPr id="5" name="TextBox 4"/>
          <p:cNvSpPr txBox="1"/>
          <p:nvPr/>
        </p:nvSpPr>
        <p:spPr>
          <a:xfrm>
            <a:off x="3455876" y="5368889"/>
            <a:ext cx="2232248" cy="33855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Century" panose="02040604050505020304" pitchFamily="18" charset="0"/>
              </a:rPr>
              <a:t>Ідилія, 1881 р.</a:t>
            </a:r>
            <a:endParaRPr lang="ru-RU" sz="1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Лейтон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часто вводив в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свої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композиції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сентиментальні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подробиці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.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Саме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ця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особливість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його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робіт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стала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однією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з причин </a:t>
            </a:r>
            <a:r>
              <a:rPr lang="ru-RU" sz="3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популярності</a:t>
            </a:r>
            <a:r>
              <a:rPr lang="ru-RU" sz="3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художника.</a:t>
            </a:r>
            <a:endParaRPr lang="ru-RU" sz="3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109790"/>
            <a:ext cx="7992888" cy="2615354"/>
          </a:xfrm>
        </p:spPr>
      </p:pic>
      <p:sp>
        <p:nvSpPr>
          <p:cNvPr id="5" name="TextBox 4"/>
          <p:cNvSpPr txBox="1"/>
          <p:nvPr/>
        </p:nvSpPr>
        <p:spPr>
          <a:xfrm>
            <a:off x="1223628" y="260648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Серед</a:t>
            </a:r>
            <a:r>
              <a:rPr lang="ru-RU" sz="40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найбільш</a:t>
            </a:r>
            <a:r>
              <a:rPr lang="ru-RU" sz="40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40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відомих</a:t>
            </a:r>
            <a:r>
              <a:rPr lang="ru-RU" sz="40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картин </a:t>
            </a:r>
            <a:r>
              <a:rPr lang="ru-RU" sz="40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Лейтона</a:t>
            </a:r>
            <a:r>
              <a:rPr lang="ru-RU" sz="40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:</a:t>
            </a:r>
            <a:endParaRPr lang="ru-RU" sz="40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3828" y="4725144"/>
            <a:ext cx="3096344" cy="369332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Сіракузське</a:t>
            </a:r>
            <a:r>
              <a:rPr lang="uk-UA" dirty="0" smtClean="0"/>
              <a:t> весілля 1866 р.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8693"/>
            <a:ext cx="1591096" cy="5013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6081869"/>
            <a:ext cx="1591096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Century" panose="02040604050505020304" pitchFamily="18" charset="0"/>
              </a:rPr>
              <a:t>Купання</a:t>
            </a:r>
            <a:r>
              <a:rPr lang="ru-RU" sz="1200" dirty="0" smtClean="0">
                <a:latin typeface="Century" panose="02040604050505020304" pitchFamily="18" charset="0"/>
              </a:rPr>
              <a:t> </a:t>
            </a:r>
            <a:r>
              <a:rPr lang="ru-RU" sz="1200" dirty="0" err="1" smtClean="0">
                <a:latin typeface="Century" panose="02040604050505020304" pitchFamily="18" charset="0"/>
              </a:rPr>
              <a:t>Психеї</a:t>
            </a:r>
            <a:r>
              <a:rPr lang="ru-RU" sz="1200" dirty="0" smtClean="0">
                <a:latin typeface="Century" panose="02040604050505020304" pitchFamily="18" charset="0"/>
              </a:rPr>
              <a:t>, 1890 р.</a:t>
            </a:r>
            <a:endParaRPr lang="ru-RU" sz="1200" dirty="0">
              <a:latin typeface="Century" panose="020406040505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16" y="1628800"/>
            <a:ext cx="2237353" cy="45026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3021" y="6131474"/>
            <a:ext cx="2232248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Century" panose="02040604050505020304" pitchFamily="18" charset="0"/>
              </a:rPr>
              <a:t>Електра</a:t>
            </a:r>
            <a:r>
              <a:rPr lang="ru-RU" sz="1200" dirty="0" smtClean="0">
                <a:latin typeface="Century" panose="02040604050505020304" pitchFamily="18" charset="0"/>
              </a:rPr>
              <a:t> </a:t>
            </a:r>
            <a:r>
              <a:rPr lang="ru-RU" sz="1200" dirty="0" err="1" smtClean="0">
                <a:latin typeface="Century" panose="02040604050505020304" pitchFamily="18" charset="0"/>
              </a:rPr>
              <a:t>біля</a:t>
            </a:r>
            <a:r>
              <a:rPr lang="ru-RU" sz="1200" dirty="0" smtClean="0">
                <a:latin typeface="Century" panose="02040604050505020304" pitchFamily="18" charset="0"/>
              </a:rPr>
              <a:t> </a:t>
            </a:r>
            <a:r>
              <a:rPr lang="ru-RU" sz="1200" dirty="0" err="1" smtClean="0">
                <a:latin typeface="Century" panose="02040604050505020304" pitchFamily="18" charset="0"/>
              </a:rPr>
              <a:t>гробниці</a:t>
            </a:r>
            <a:r>
              <a:rPr lang="ru-RU" sz="1200" dirty="0">
                <a:latin typeface="Century" panose="02040604050505020304" pitchFamily="18" charset="0"/>
              </a:rPr>
              <a:t> </a:t>
            </a:r>
            <a:r>
              <a:rPr lang="ru-RU" sz="1200" dirty="0" smtClean="0">
                <a:latin typeface="Century" panose="02040604050505020304" pitchFamily="18" charset="0"/>
              </a:rPr>
              <a:t>Агамемнона, 1869 р.</a:t>
            </a:r>
            <a:endParaRPr lang="ru-RU" sz="1200" dirty="0">
              <a:latin typeface="Century" panose="020406040505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52322"/>
            <a:ext cx="3149756" cy="31536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55776" y="5307450"/>
            <a:ext cx="3149756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Century" panose="02040604050505020304" pitchFamily="18" charset="0"/>
              </a:rPr>
              <a:t>Палаючий</a:t>
            </a:r>
            <a:r>
              <a:rPr lang="ru-RU" sz="1400" dirty="0" smtClean="0">
                <a:latin typeface="Century" panose="02040604050505020304" pitchFamily="18" charset="0"/>
              </a:rPr>
              <a:t> </a:t>
            </a:r>
            <a:r>
              <a:rPr lang="ru-RU" sz="1400" dirty="0" err="1" smtClean="0">
                <a:latin typeface="Century" panose="02040604050505020304" pitchFamily="18" charset="0"/>
              </a:rPr>
              <a:t>червень</a:t>
            </a:r>
            <a:r>
              <a:rPr lang="ru-RU" sz="1400" dirty="0" smtClean="0">
                <a:latin typeface="Century" panose="02040604050505020304" pitchFamily="18" charset="0"/>
              </a:rPr>
              <a:t>, 1895 р.</a:t>
            </a:r>
            <a:endParaRPr lang="ru-RU" sz="1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7" grpId="0" animBg="1"/>
      <p:bldP spid="7" grpId="1" animBg="1"/>
      <p:bldP spid="11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79296" cy="3442394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Картина "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Палаючий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червень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" ("</a:t>
            </a:r>
            <a:r>
              <a:rPr lang="en-US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Flaming June")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була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написана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Лейтоном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в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кінці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життя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, в 1895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році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. Вона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ніяк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не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пов'язана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ні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з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міфологічними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ні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з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біблійними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темами.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Фредерік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Лейтон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написав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її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тільки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заради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задоволення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зумівши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вловити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чарівність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червневого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дня і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прекрасної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жінки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. В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якості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моделі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художнику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позувала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актриса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Дороті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Дені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. Вона ж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відображена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на картинах художника "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Купання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Психеї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", "Феба" та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інших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.</a:t>
            </a:r>
            <a:endParaRPr lang="ru-RU" sz="2000" b="1" dirty="0">
              <a:ln w="11430"/>
              <a:solidFill>
                <a:srgbClr val="F8F8F8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82" y="404664"/>
            <a:ext cx="5724636" cy="5731793"/>
          </a:xfrm>
        </p:spPr>
      </p:pic>
      <p:sp>
        <p:nvSpPr>
          <p:cNvPr id="5" name="TextBox 4"/>
          <p:cNvSpPr txBox="1"/>
          <p:nvPr/>
        </p:nvSpPr>
        <p:spPr>
          <a:xfrm>
            <a:off x="1691680" y="6165304"/>
            <a:ext cx="5760640" cy="33855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Century" panose="02040604050505020304" pitchFamily="18" charset="0"/>
              </a:rPr>
              <a:t>Палаючий</a:t>
            </a:r>
            <a:r>
              <a:rPr lang="ru-RU" sz="1600" dirty="0" smtClean="0">
                <a:latin typeface="Century" panose="02040604050505020304" pitchFamily="18" charset="0"/>
              </a:rPr>
              <a:t> </a:t>
            </a:r>
            <a:r>
              <a:rPr lang="ru-RU" sz="1600" dirty="0" err="1" smtClean="0">
                <a:latin typeface="Century" panose="02040604050505020304" pitchFamily="18" charset="0"/>
              </a:rPr>
              <a:t>червень</a:t>
            </a:r>
            <a:r>
              <a:rPr lang="ru-RU" sz="1600" dirty="0" smtClean="0">
                <a:latin typeface="Century" panose="02040604050505020304" pitchFamily="18" charset="0"/>
              </a:rPr>
              <a:t>, 1895 р.</a:t>
            </a:r>
            <a:endParaRPr lang="ru-RU" sz="1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406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Фредерік Лейтон  3 грудня 1830 — 25 січня 1896</vt:lpstr>
      <vt:lpstr> </vt:lpstr>
      <vt:lpstr>У своїх роботах Лейтон часто звертався до міфології та історії, а його підтримка класицизму принесла йому високу репутацію в Англії.</vt:lpstr>
      <vt:lpstr>Презентация PowerPoint</vt:lpstr>
      <vt:lpstr>Презентация PowerPoint</vt:lpstr>
      <vt:lpstr>Презентация PowerPoint</vt:lpstr>
      <vt:lpstr>Презентация PowerPoint</vt:lpstr>
      <vt:lpstr>Лейтон часто вводив в свої композиції сентиментальні подробиці. Саме ця особливість його робіт стала однією з причин популярності художника.</vt:lpstr>
      <vt:lpstr>Картина "Палаючий червень" ("Flaming June") була написана Лейтоном в кінці життя, в 1895 році. Вона ніяк не пов'язана ні з міфологічними, ні з біблійними темами. Фредерік Лейтон написав її тільки заради задоволення, зумівши вловити чарівність червневого дня і прекрасної жінки. В якості моделі художнику позувала актриса Дороті Дені. Вона ж відображена на картинах художника "Купання Психеї", "Феба" та інших.</vt:lpstr>
      <vt:lpstr>Жінки в живописі Лейтона</vt:lpstr>
      <vt:lpstr>Картина "Насолоди художника"</vt:lpstr>
      <vt:lpstr>Живописець віртуоз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35</cp:revision>
  <dcterms:created xsi:type="dcterms:W3CDTF">2014-12-02T13:40:50Z</dcterms:created>
  <dcterms:modified xsi:type="dcterms:W3CDTF">2014-12-02T20:46:07Z</dcterms:modified>
</cp:coreProperties>
</file>