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8" r:id="rId13"/>
    <p:sldId id="269" r:id="rId14"/>
    <p:sldId id="270" r:id="rId15"/>
    <p:sldId id="271" r:id="rId16"/>
    <p:sldId id="272" r:id="rId17"/>
    <p:sldId id="267" r:id="rId18"/>
    <p:sldId id="274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91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6" autoAdjust="0"/>
    <p:restoredTop sz="94660"/>
  </p:normalViewPr>
  <p:slideViewPr>
    <p:cSldViewPr>
      <p:cViewPr varScale="1">
        <p:scale>
          <a:sx n="50" d="100"/>
          <a:sy n="50" d="100"/>
        </p:scale>
        <p:origin x="-1214" y="-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C90DA-9FC9-4ECC-A294-0C9107B0D7D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19F1F-79D6-4DE6-BC03-D5E1D2DD2F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3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19F1F-79D6-4DE6-BC03-D5E1D2DD2F8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314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19F1F-79D6-4DE6-BC03-D5E1D2DD2F8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73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19F1F-79D6-4DE6-BC03-D5E1D2DD2F87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873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46" TargetMode="External"/><Relationship Id="rId2" Type="http://schemas.openxmlformats.org/officeDocument/2006/relationships/hyperlink" Target="http://uk.wikipedia.org/wiki/21_%D0%B2%D0%B5%D1%80%D0%B5%D1%81%D0%BD%D1%8F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uk.wikipedia.org/wiki/1968" TargetMode="External"/><Relationship Id="rId4" Type="http://schemas.openxmlformats.org/officeDocument/2006/relationships/hyperlink" Target="http://uk.wikipedia.org/wiki/19_%D0%B6%D0%BE%D0%B2%D1%82%D0%BD%D1%8F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rta.com.ua/ukr/stories/writers/243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4%D1%80%D0%B0%D1%87_%D0%86%D0%B2%D0%B0%D0%BD_%D0%A4%D0%B5%D0%B4%D0%BE%D1%80%D0%BE%D0%B2%D0%B8%D1%8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4104456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err="1">
                <a:solidFill>
                  <a:srgbClr val="C991DB"/>
                </a:solidFill>
              </a:rPr>
              <a:t>Леоні́д</a:t>
            </a:r>
            <a:r>
              <a:rPr lang="ru-RU" sz="5400" b="1" dirty="0">
                <a:solidFill>
                  <a:srgbClr val="C991DB"/>
                </a:solidFill>
              </a:rPr>
              <a:t> </a:t>
            </a:r>
            <a:r>
              <a:rPr lang="ru-RU" sz="5400" b="1" dirty="0" err="1">
                <a:solidFill>
                  <a:srgbClr val="C991DB"/>
                </a:solidFill>
              </a:rPr>
              <a:t>Володи́мирович</a:t>
            </a:r>
            <a:r>
              <a:rPr lang="ru-RU" sz="5400" b="1" dirty="0">
                <a:solidFill>
                  <a:srgbClr val="C991DB"/>
                </a:solidFill>
              </a:rPr>
              <a:t> </a:t>
            </a:r>
            <a:r>
              <a:rPr lang="ru-RU" sz="5400" b="1" dirty="0" err="1">
                <a:solidFill>
                  <a:srgbClr val="C991DB"/>
                </a:solidFill>
              </a:rPr>
              <a:t>Кисельо́в</a:t>
            </a:r>
            <a:r>
              <a:rPr lang="ru-RU" sz="5400" dirty="0">
                <a:solidFill>
                  <a:srgbClr val="C991DB"/>
                </a:solidFill>
              </a:rPr>
              <a:t> </a:t>
            </a:r>
            <a:r>
              <a:rPr lang="ru-RU" sz="4800" dirty="0" smtClean="0">
                <a:solidFill>
                  <a:srgbClr val="C991DB"/>
                </a:solidFill>
              </a:rPr>
              <a:t/>
            </a:r>
            <a:br>
              <a:rPr lang="ru-RU" sz="4800" dirty="0" smtClean="0">
                <a:solidFill>
                  <a:srgbClr val="C991DB"/>
                </a:solidFill>
              </a:rPr>
            </a:br>
            <a:r>
              <a:rPr lang="ru-RU" dirty="0" smtClean="0">
                <a:solidFill>
                  <a:srgbClr val="C991DB"/>
                </a:solidFill>
              </a:rPr>
              <a:t>(</a:t>
            </a:r>
            <a:r>
              <a:rPr lang="ru-RU" dirty="0">
                <a:solidFill>
                  <a:srgbClr val="C991DB"/>
                </a:solidFill>
                <a:hlinkClick r:id="rId2" tooltip="21 вересня"/>
              </a:rPr>
              <a:t>21 </a:t>
            </a:r>
            <a:r>
              <a:rPr lang="ru-RU" dirty="0" err="1">
                <a:solidFill>
                  <a:srgbClr val="C991DB"/>
                </a:solidFill>
                <a:hlinkClick r:id="rId2" tooltip="21 вересня"/>
              </a:rPr>
              <a:t>вересня</a:t>
            </a:r>
            <a:r>
              <a:rPr lang="ru-RU" dirty="0">
                <a:solidFill>
                  <a:srgbClr val="C991DB"/>
                </a:solidFill>
              </a:rPr>
              <a:t> </a:t>
            </a:r>
            <a:r>
              <a:rPr lang="ru-RU" dirty="0" smtClean="0">
                <a:solidFill>
                  <a:srgbClr val="C991DB"/>
                </a:solidFill>
                <a:hlinkClick r:id="rId3" tooltip="1946"/>
              </a:rPr>
              <a:t>1946</a:t>
            </a:r>
            <a:r>
              <a:rPr lang="ru-RU" dirty="0">
                <a:solidFill>
                  <a:srgbClr val="C991DB"/>
                </a:solidFill>
              </a:rPr>
              <a:t> </a:t>
            </a:r>
            <a:r>
              <a:rPr lang="ru-RU" dirty="0" smtClean="0">
                <a:solidFill>
                  <a:srgbClr val="C991DB"/>
                </a:solidFill>
              </a:rPr>
              <a:t>—</a:t>
            </a:r>
            <a:r>
              <a:rPr lang="ru-RU" dirty="0">
                <a:solidFill>
                  <a:srgbClr val="C991DB"/>
                </a:solidFill>
              </a:rPr>
              <a:t> </a:t>
            </a:r>
            <a:r>
              <a:rPr lang="ru-RU" dirty="0" smtClean="0">
                <a:solidFill>
                  <a:srgbClr val="C991DB"/>
                </a:solidFill>
              </a:rPr>
              <a:t/>
            </a:r>
            <a:br>
              <a:rPr lang="ru-RU" dirty="0" smtClean="0">
                <a:solidFill>
                  <a:srgbClr val="C991DB"/>
                </a:solidFill>
              </a:rPr>
            </a:br>
            <a:r>
              <a:rPr lang="ru-RU" dirty="0" smtClean="0">
                <a:solidFill>
                  <a:srgbClr val="C991DB"/>
                </a:solidFill>
                <a:hlinkClick r:id="rId4" tooltip="19 жовтня"/>
              </a:rPr>
              <a:t>19 </a:t>
            </a:r>
            <a:r>
              <a:rPr lang="ru-RU" dirty="0" err="1">
                <a:solidFill>
                  <a:srgbClr val="C991DB"/>
                </a:solidFill>
                <a:hlinkClick r:id="rId4" tooltip="19 жовтня"/>
              </a:rPr>
              <a:t>жовтня</a:t>
            </a:r>
            <a:r>
              <a:rPr lang="ru-RU" dirty="0">
                <a:solidFill>
                  <a:srgbClr val="C991DB"/>
                </a:solidFill>
              </a:rPr>
              <a:t> </a:t>
            </a:r>
            <a:r>
              <a:rPr lang="ru-RU" dirty="0" smtClean="0">
                <a:solidFill>
                  <a:srgbClr val="C991DB"/>
                </a:solidFill>
                <a:hlinkClick r:id="rId5" tooltip="1968"/>
              </a:rPr>
              <a:t>1968</a:t>
            </a:r>
            <a:r>
              <a:rPr lang="ru-RU" dirty="0" smtClean="0">
                <a:solidFill>
                  <a:srgbClr val="C991DB"/>
                </a:solidFill>
              </a:rPr>
              <a:t>)</a:t>
            </a: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42766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/>
              <a:t>Посмертно </a:t>
            </a:r>
            <a:r>
              <a:rPr lang="ru-RU" dirty="0" err="1"/>
              <a:t>вийшли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книжки </a:t>
            </a:r>
            <a:r>
              <a:rPr lang="ru-RU" dirty="0" err="1"/>
              <a:t>російської</a:t>
            </a:r>
            <a:r>
              <a:rPr lang="ru-RU" dirty="0"/>
              <a:t> й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поезії</a:t>
            </a:r>
            <a:r>
              <a:rPr lang="ru-RU" dirty="0"/>
              <a:t> — перша в 1970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«Стихи. </a:t>
            </a:r>
            <a:r>
              <a:rPr lang="ru-RU" dirty="0" err="1"/>
              <a:t>Вірші</a:t>
            </a:r>
            <a:r>
              <a:rPr lang="ru-RU" dirty="0"/>
              <a:t>» (у </a:t>
            </a:r>
            <a:r>
              <a:rPr lang="ru-RU" dirty="0" err="1"/>
              <a:t>видавництві</a:t>
            </a:r>
            <a:r>
              <a:rPr lang="ru-RU" dirty="0"/>
              <a:t> «Молодь»), а друга,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доповненням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, в 1979 р., (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видавництві</a:t>
            </a:r>
            <a:r>
              <a:rPr lang="ru-RU" dirty="0"/>
              <a:t> «Молодь»)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двомовною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 — «Последняя песня. </a:t>
            </a:r>
            <a:r>
              <a:rPr lang="ru-RU" dirty="0" err="1"/>
              <a:t>Остання</a:t>
            </a:r>
            <a:r>
              <a:rPr lang="ru-RU" dirty="0"/>
              <a:t> </a:t>
            </a:r>
            <a:r>
              <a:rPr lang="ru-RU" dirty="0" err="1"/>
              <a:t>пісня</a:t>
            </a:r>
            <a:r>
              <a:rPr lang="ru-RU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70407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79512" y="476672"/>
            <a:ext cx="3744416" cy="567809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</a:t>
            </a:r>
            <a:r>
              <a:rPr lang="ru-RU" dirty="0" err="1"/>
              <a:t>березні</a:t>
            </a:r>
            <a:r>
              <a:rPr lang="ru-RU" dirty="0"/>
              <a:t> 2013 року у </a:t>
            </a:r>
            <a:r>
              <a:rPr lang="ru-RU" dirty="0" err="1"/>
              <a:t>видавництві</a:t>
            </a:r>
            <a:r>
              <a:rPr lang="ru-RU" dirty="0"/>
              <a:t> "</a:t>
            </a:r>
            <a:r>
              <a:rPr lang="ru-RU" dirty="0" err="1"/>
              <a:t>Ярославів</a:t>
            </a:r>
            <a:r>
              <a:rPr lang="ru-RU" dirty="0"/>
              <a:t> Вал" </a:t>
            </a:r>
            <a:r>
              <a:rPr lang="ru-RU" dirty="0" err="1"/>
              <a:t>побачила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збірка</a:t>
            </a:r>
            <a:r>
              <a:rPr lang="ru-RU" dirty="0"/>
              <a:t> </a:t>
            </a:r>
            <a:r>
              <a:rPr lang="ru-RU" dirty="0" err="1"/>
              <a:t>літературної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 </a:t>
            </a:r>
            <a:r>
              <a:rPr lang="ru-RU" dirty="0" err="1"/>
              <a:t>Л.Кисельова</a:t>
            </a:r>
            <a:r>
              <a:rPr lang="ru-RU" dirty="0"/>
              <a:t> "Над </a:t>
            </a:r>
            <a:r>
              <a:rPr lang="ru-RU" dirty="0" err="1"/>
              <a:t>київськими</a:t>
            </a:r>
            <a:r>
              <a:rPr lang="ru-RU" dirty="0"/>
              <a:t> </a:t>
            </a:r>
            <a:r>
              <a:rPr lang="ru-RU" dirty="0" err="1"/>
              <a:t>зошитами</a:t>
            </a:r>
            <a:r>
              <a:rPr lang="ru-RU" dirty="0"/>
              <a:t>. Над киевскими тетрадями" (</a:t>
            </a:r>
            <a:r>
              <a:rPr lang="ru-RU" dirty="0" err="1"/>
              <a:t>вірші</a:t>
            </a:r>
            <a:r>
              <a:rPr lang="ru-RU" dirty="0"/>
              <a:t>, проза, </a:t>
            </a:r>
            <a:r>
              <a:rPr lang="ru-RU" dirty="0" err="1"/>
              <a:t>переклади</a:t>
            </a:r>
            <a:r>
              <a:rPr lang="ru-RU" dirty="0"/>
              <a:t>, </a:t>
            </a:r>
            <a:r>
              <a:rPr lang="ru-RU" dirty="0" err="1"/>
              <a:t>нотатки</a:t>
            </a:r>
            <a:r>
              <a:rPr lang="ru-RU" dirty="0"/>
              <a:t>, </a:t>
            </a:r>
            <a:r>
              <a:rPr lang="ru-RU" dirty="0" err="1"/>
              <a:t>листи</a:t>
            </a:r>
            <a:r>
              <a:rPr lang="ru-RU" dirty="0"/>
              <a:t>, фото)…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76672"/>
            <a:ext cx="5018794" cy="5999276"/>
          </a:xfrm>
        </p:spPr>
      </p:pic>
    </p:spTree>
    <p:extLst>
      <p:ext uri="{BB962C8B-B14F-4D97-AF65-F5344CB8AC3E}">
        <p14:creationId xmlns:p14="http://schemas.microsoft.com/office/powerpoint/2010/main" val="306637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408712"/>
          </a:xfrm>
        </p:spPr>
        <p:txBody>
          <a:bodyPr>
            <a:normAutofit/>
          </a:bodyPr>
          <a:lstStyle/>
          <a:p>
            <a:r>
              <a:rPr lang="ru-RU" dirty="0" err="1"/>
              <a:t>Загалом</a:t>
            </a:r>
            <a:r>
              <a:rPr lang="ru-RU" dirty="0"/>
              <a:t> феномен </a:t>
            </a:r>
            <a:r>
              <a:rPr lang="ru-RU" dirty="0" err="1"/>
              <a:t>Леоніда</a:t>
            </a:r>
            <a:r>
              <a:rPr lang="ru-RU" dirty="0"/>
              <a:t> </a:t>
            </a:r>
            <a:r>
              <a:rPr lang="ru-RU" dirty="0" err="1"/>
              <a:t>Кисельова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числити</a:t>
            </a:r>
            <a:r>
              <a:rPr lang="ru-RU" dirty="0"/>
              <a:t> за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історико-літературними</a:t>
            </a:r>
            <a:r>
              <a:rPr lang="ru-RU" dirty="0"/>
              <a:t> </a:t>
            </a:r>
            <a:r>
              <a:rPr lang="ru-RU" dirty="0" err="1"/>
              <a:t>категоріями</a:t>
            </a:r>
            <a:r>
              <a:rPr lang="ru-RU" dirty="0"/>
              <a:t> </a:t>
            </a:r>
            <a:r>
              <a:rPr lang="ru-RU" dirty="0" err="1"/>
              <a:t>слави</a:t>
            </a:r>
            <a:r>
              <a:rPr lang="ru-RU" dirty="0"/>
              <a:t>. </a:t>
            </a:r>
            <a:r>
              <a:rPr lang="ru-RU" dirty="0" err="1"/>
              <a:t>Насамперед</a:t>
            </a:r>
            <a:r>
              <a:rPr lang="ru-RU" dirty="0"/>
              <a:t> – як </a:t>
            </a:r>
            <a:r>
              <a:rPr lang="ru-RU" dirty="0" err="1"/>
              <a:t>поетичного</a:t>
            </a:r>
            <a:r>
              <a:rPr lang="ru-RU" dirty="0"/>
              <a:t> </a:t>
            </a:r>
            <a:r>
              <a:rPr lang="ru-RU" dirty="0" err="1"/>
              <a:t>вундеркінда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писав </a:t>
            </a:r>
            <a:r>
              <a:rPr lang="ru-RU" dirty="0" err="1"/>
              <a:t>вірші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13-ти до 22-ти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одного </a:t>
            </a:r>
            <a:r>
              <a:rPr lang="ru-RU" dirty="0" err="1"/>
              <a:t>десятиліття</a:t>
            </a:r>
            <a:r>
              <a:rPr lang="ru-RU" dirty="0"/>
              <a:t>,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захворів</a:t>
            </a:r>
            <a:r>
              <a:rPr lang="ru-RU" dirty="0"/>
              <a:t> на </a:t>
            </a:r>
            <a:r>
              <a:rPr lang="ru-RU" dirty="0" err="1"/>
              <a:t>смертельну</a:t>
            </a:r>
            <a:r>
              <a:rPr lang="ru-RU" dirty="0"/>
              <a:t> недугу, яку </a:t>
            </a:r>
            <a:r>
              <a:rPr lang="ru-RU" dirty="0" err="1"/>
              <a:t>лікували</a:t>
            </a:r>
            <a:r>
              <a:rPr lang="ru-RU" dirty="0"/>
              <a:t> «</a:t>
            </a:r>
            <a:r>
              <a:rPr lang="ru-RU" dirty="0" err="1"/>
              <a:t>всім</a:t>
            </a:r>
            <a:r>
              <a:rPr lang="ru-RU" dirty="0"/>
              <a:t> миром», </a:t>
            </a:r>
            <a:r>
              <a:rPr lang="ru-RU" dirty="0" err="1"/>
              <a:t>рятуючи</a:t>
            </a:r>
            <a:r>
              <a:rPr lang="ru-RU" dirty="0"/>
              <a:t>, як </a:t>
            </a:r>
            <a:r>
              <a:rPr lang="ru-RU" dirty="0" err="1"/>
              <a:t>тоді</a:t>
            </a:r>
            <a:r>
              <a:rPr lang="ru-RU" dirty="0"/>
              <a:t> казали, </a:t>
            </a:r>
            <a:r>
              <a:rPr lang="ru-RU" dirty="0" err="1"/>
              <a:t>майбутнього</a:t>
            </a:r>
            <a:r>
              <a:rPr lang="ru-RU" dirty="0"/>
              <a:t> Лермонтова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Пушкіна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506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По-друге</a:t>
            </a:r>
            <a:r>
              <a:rPr lang="ru-RU" dirty="0"/>
              <a:t>, </a:t>
            </a:r>
            <a:r>
              <a:rPr lang="ru-RU" dirty="0" err="1"/>
              <a:t>випадок</a:t>
            </a:r>
            <a:r>
              <a:rPr lang="ru-RU" dirty="0"/>
              <a:t> </a:t>
            </a:r>
            <a:r>
              <a:rPr lang="ru-RU" dirty="0" err="1"/>
              <a:t>Кисельова</a:t>
            </a:r>
            <a:r>
              <a:rPr lang="ru-RU" dirty="0"/>
              <a:t> для </a:t>
            </a:r>
            <a:r>
              <a:rPr lang="ru-RU" dirty="0" err="1"/>
              <a:t>буремної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 1960-х є мало не </a:t>
            </a:r>
            <a:r>
              <a:rPr lang="ru-RU" dirty="0" err="1"/>
              <a:t>поодиноким</a:t>
            </a:r>
            <a:r>
              <a:rPr lang="ru-RU" dirty="0"/>
              <a:t> фактом </a:t>
            </a:r>
            <a:r>
              <a:rPr lang="ru-RU" dirty="0" err="1"/>
              <a:t>поетичної</a:t>
            </a:r>
            <a:r>
              <a:rPr lang="ru-RU" dirty="0"/>
              <a:t> </a:t>
            </a:r>
            <a:r>
              <a:rPr lang="ru-RU" dirty="0" err="1"/>
              <a:t>двомовності</a:t>
            </a:r>
            <a:r>
              <a:rPr lang="ru-RU" dirty="0"/>
              <a:t>. </a:t>
            </a:r>
            <a:r>
              <a:rPr lang="ru-RU" dirty="0" err="1"/>
              <a:t>Адже</a:t>
            </a:r>
            <a:r>
              <a:rPr lang="ru-RU" dirty="0"/>
              <a:t>, почавши </a:t>
            </a:r>
            <a:r>
              <a:rPr lang="ru-RU" dirty="0" err="1"/>
              <a:t>віршувати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на </a:t>
            </a:r>
            <a:r>
              <a:rPr lang="ru-RU" dirty="0" err="1"/>
              <a:t>останньому</a:t>
            </a:r>
            <a:r>
              <a:rPr lang="ru-RU" dirty="0"/>
              <a:t>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маючи</a:t>
            </a:r>
            <a:r>
              <a:rPr lang="ru-RU" dirty="0"/>
              <a:t> в </a:t>
            </a:r>
            <a:r>
              <a:rPr lang="ru-RU" dirty="0" err="1"/>
              <a:t>поетичному</a:t>
            </a:r>
            <a:r>
              <a:rPr lang="ru-RU" dirty="0"/>
              <a:t> </a:t>
            </a:r>
            <a:r>
              <a:rPr lang="ru-RU" dirty="0" err="1"/>
              <a:t>доробку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сорока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поезій</a:t>
            </a:r>
            <a:r>
              <a:rPr lang="ru-RU" dirty="0"/>
              <a:t>, 22-літній юнак </a:t>
            </a:r>
            <a:r>
              <a:rPr lang="ru-RU" dirty="0" err="1"/>
              <a:t>упевнено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8451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r>
              <a:rPr lang="ru-RU" dirty="0"/>
              <a:t>М</a:t>
            </a:r>
            <a:r>
              <a:rPr lang="ru-RU" dirty="0" smtClean="0"/>
              <a:t>ода </a:t>
            </a:r>
            <a:r>
              <a:rPr lang="ru-RU" dirty="0"/>
              <a:t>на </a:t>
            </a:r>
            <a:r>
              <a:rPr lang="ru-RU" dirty="0" err="1"/>
              <a:t>українство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початку 1960-х </a:t>
            </a:r>
            <a:r>
              <a:rPr lang="ru-RU" dirty="0" err="1"/>
              <a:t>захопила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неукраїнські</a:t>
            </a:r>
            <a:r>
              <a:rPr lang="ru-RU" dirty="0"/>
              <a:t> </a:t>
            </a:r>
            <a:r>
              <a:rPr lang="ru-RU" dirty="0" err="1"/>
              <a:t>верстви</a:t>
            </a:r>
            <a:r>
              <a:rPr lang="ru-RU" dirty="0"/>
              <a:t> </a:t>
            </a:r>
            <a:r>
              <a:rPr lang="ru-RU" dirty="0" err="1"/>
              <a:t>київської</a:t>
            </a:r>
            <a:r>
              <a:rPr lang="ru-RU" dirty="0"/>
              <a:t> </a:t>
            </a:r>
            <a:r>
              <a:rPr lang="ru-RU" dirty="0" err="1"/>
              <a:t>інтелігенції</a:t>
            </a:r>
            <a:r>
              <a:rPr lang="ru-RU" dirty="0"/>
              <a:t>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яскравих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буде </a:t>
            </a:r>
            <a:r>
              <a:rPr lang="ru-RU" dirty="0" err="1"/>
              <a:t>згадати</a:t>
            </a:r>
            <a:r>
              <a:rPr lang="ru-RU" dirty="0"/>
              <a:t> </a:t>
            </a:r>
            <a:r>
              <a:rPr lang="ru-RU" dirty="0" err="1"/>
              <a:t>режисера</a:t>
            </a:r>
            <a:r>
              <a:rPr lang="ru-RU" dirty="0"/>
              <a:t> Параджанова, </a:t>
            </a:r>
            <a:r>
              <a:rPr lang="ru-RU" dirty="0" err="1"/>
              <a:t>неабияк</a:t>
            </a:r>
            <a:r>
              <a:rPr lang="ru-RU" dirty="0"/>
              <a:t> </a:t>
            </a:r>
            <a:r>
              <a:rPr lang="ru-RU" dirty="0" err="1"/>
              <a:t>сприяла</a:t>
            </a:r>
            <a:r>
              <a:rPr lang="ru-RU" dirty="0"/>
              <a:t> </a:t>
            </a:r>
            <a:r>
              <a:rPr lang="ru-RU" dirty="0" err="1"/>
              <a:t>зацікавленню</a:t>
            </a:r>
            <a:r>
              <a:rPr lang="ru-RU" dirty="0"/>
              <a:t> </a:t>
            </a:r>
            <a:r>
              <a:rPr lang="ru-RU" dirty="0" err="1"/>
              <a:t>поета</a:t>
            </a:r>
            <a:r>
              <a:rPr lang="ru-RU" dirty="0"/>
              <a:t> «</a:t>
            </a:r>
            <a:r>
              <a:rPr lang="ru-RU" dirty="0" err="1"/>
              <a:t>національним</a:t>
            </a:r>
            <a:r>
              <a:rPr lang="ru-RU" dirty="0"/>
              <a:t>» контекстом.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незайвим</a:t>
            </a:r>
            <a:r>
              <a:rPr lang="ru-RU" dirty="0"/>
              <a:t> буде </a:t>
            </a:r>
            <a:r>
              <a:rPr lang="ru-RU" dirty="0" err="1"/>
              <a:t>згадати</a:t>
            </a:r>
            <a:r>
              <a:rPr lang="ru-RU" dirty="0"/>
              <a:t> атмосферу, в </a:t>
            </a:r>
            <a:r>
              <a:rPr lang="ru-RU" dirty="0" err="1"/>
              <a:t>якій</a:t>
            </a:r>
            <a:r>
              <a:rPr lang="ru-RU" dirty="0"/>
              <a:t> жив і творив </a:t>
            </a:r>
            <a:r>
              <a:rPr lang="ru-RU" dirty="0" err="1"/>
              <a:t>Кисельов</a:t>
            </a:r>
            <a:r>
              <a:rPr lang="ru-RU" dirty="0"/>
              <a:t>, а </a:t>
            </a:r>
            <a:r>
              <a:rPr lang="ru-RU" dirty="0" err="1"/>
              <a:t>саме</a:t>
            </a:r>
            <a:r>
              <a:rPr lang="ru-RU" dirty="0"/>
              <a:t> – 1960-ті роки в </a:t>
            </a:r>
            <a:r>
              <a:rPr lang="ru-RU" dirty="0" err="1"/>
              <a:t>Києві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осередком</a:t>
            </a:r>
            <a:r>
              <a:rPr lang="ru-RU" dirty="0"/>
              <a:t> духовного </a:t>
            </a:r>
            <a:r>
              <a:rPr lang="ru-RU" dirty="0" err="1"/>
              <a:t>життя</a:t>
            </a:r>
            <a:r>
              <a:rPr lang="ru-RU" dirty="0"/>
              <a:t> у </a:t>
            </a:r>
            <a:r>
              <a:rPr lang="ru-RU" dirty="0" err="1"/>
              <a:t>місті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Клуб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молоді</a:t>
            </a:r>
            <a:r>
              <a:rPr lang="ru-RU" dirty="0"/>
              <a:t> «</a:t>
            </a:r>
            <a:r>
              <a:rPr lang="ru-RU" dirty="0" err="1"/>
              <a:t>Супутник</a:t>
            </a:r>
            <a:r>
              <a:rPr lang="ru-RU" dirty="0"/>
              <a:t>», </a:t>
            </a:r>
            <a:r>
              <a:rPr lang="ru-RU" dirty="0" err="1"/>
              <a:t>заснований</a:t>
            </a:r>
            <a:r>
              <a:rPr lang="ru-RU" dirty="0"/>
              <a:t> 1959-го року студентами театрального </a:t>
            </a:r>
            <a:r>
              <a:rPr lang="ru-RU" dirty="0" err="1"/>
              <a:t>інституту</a:t>
            </a:r>
            <a:r>
              <a:rPr lang="ru-RU" dirty="0"/>
              <a:t> та </a:t>
            </a:r>
            <a:r>
              <a:rPr lang="ru-RU" dirty="0" err="1"/>
              <a:t>консерваторії</a:t>
            </a:r>
            <a:r>
              <a:rPr lang="ru-RU" dirty="0"/>
              <a:t>, </a:t>
            </a:r>
            <a:r>
              <a:rPr lang="ru-RU" dirty="0" err="1"/>
              <a:t>літераторами</a:t>
            </a:r>
            <a:r>
              <a:rPr lang="ru-RU" dirty="0"/>
              <a:t> та художниками. </a:t>
            </a:r>
          </a:p>
        </p:txBody>
      </p:sp>
    </p:spTree>
    <p:extLst>
      <p:ext uri="{BB962C8B-B14F-4D97-AF65-F5344CB8AC3E}">
        <p14:creationId xmlns:p14="http://schemas.microsoft.com/office/powerpoint/2010/main" val="823790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4330824" cy="5976664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Саме</a:t>
            </a:r>
            <a:r>
              <a:rPr lang="ru-RU" dirty="0"/>
              <a:t> в </a:t>
            </a:r>
            <a:r>
              <a:rPr lang="ru-RU" dirty="0" err="1"/>
              <a:t>цей</a:t>
            </a:r>
            <a:r>
              <a:rPr lang="ru-RU" dirty="0"/>
              <a:t> час і </a:t>
            </a:r>
            <a:r>
              <a:rPr lang="ru-RU" dirty="0" err="1"/>
              <a:t>саме</a:t>
            </a:r>
            <a:r>
              <a:rPr lang="ru-RU" dirty="0"/>
              <a:t> у такому, популярно-фольклорному </a:t>
            </a:r>
            <a:r>
              <a:rPr lang="ru-RU" dirty="0" err="1"/>
              <a:t>ключі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ним </a:t>
            </a:r>
            <a:r>
              <a:rPr lang="ru-RU" dirty="0" err="1"/>
              <a:t>вирізняються</a:t>
            </a:r>
            <a:r>
              <a:rPr lang="ru-RU" dirty="0"/>
              <a:t> </a:t>
            </a:r>
            <a:r>
              <a:rPr lang="ru-RU" dirty="0" err="1"/>
              <a:t>поезії</a:t>
            </a:r>
            <a:r>
              <a:rPr lang="ru-RU" dirty="0"/>
              <a:t> «</a:t>
            </a:r>
            <a:r>
              <a:rPr lang="ru-RU" dirty="0" err="1"/>
              <a:t>Селянська</a:t>
            </a:r>
            <a:r>
              <a:rPr lang="ru-RU" dirty="0"/>
              <a:t> </a:t>
            </a:r>
            <a:r>
              <a:rPr lang="ru-RU" dirty="0" err="1"/>
              <a:t>пісня</a:t>
            </a:r>
            <a:r>
              <a:rPr lang="ru-RU" dirty="0"/>
              <a:t>», «Катерина», «</a:t>
            </a:r>
            <a:r>
              <a:rPr lang="ru-RU" dirty="0" err="1"/>
              <a:t>Цигарочка</a:t>
            </a:r>
            <a:r>
              <a:rPr lang="ru-RU" dirty="0"/>
              <a:t>» Л. </a:t>
            </a:r>
            <a:r>
              <a:rPr lang="ru-RU" dirty="0" err="1"/>
              <a:t>Кисельова</a:t>
            </a:r>
            <a:r>
              <a:rPr lang="ru-RU" dirty="0"/>
              <a:t>, до </a:t>
            </a:r>
            <a:r>
              <a:rPr lang="ru-RU" dirty="0" err="1"/>
              <a:t>російськомовного</a:t>
            </a:r>
            <a:r>
              <a:rPr lang="ru-RU" dirty="0"/>
              <a:t> автора </a:t>
            </a:r>
            <a:r>
              <a:rPr lang="ru-RU" dirty="0" err="1"/>
              <a:t>прийшло</a:t>
            </a:r>
            <a:r>
              <a:rPr lang="ru-RU" dirty="0"/>
              <a:t> </a:t>
            </a:r>
            <a:r>
              <a:rPr lang="ru-RU" dirty="0" err="1"/>
              <a:t>славнозвісне</a:t>
            </a:r>
            <a:r>
              <a:rPr lang="ru-RU" dirty="0"/>
              <a:t> </a:t>
            </a:r>
            <a:r>
              <a:rPr lang="ru-RU" dirty="0" err="1"/>
              <a:t>усвідомлення</a:t>
            </a:r>
            <a:r>
              <a:rPr lang="ru-RU" dirty="0"/>
              <a:t> того, «Что все на свете – только песня / На украинском языке».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32656"/>
            <a:ext cx="3530254" cy="6045559"/>
          </a:xfrm>
        </p:spPr>
      </p:pic>
    </p:spTree>
    <p:extLst>
      <p:ext uri="{BB962C8B-B14F-4D97-AF65-F5344CB8AC3E}">
        <p14:creationId xmlns:p14="http://schemas.microsoft.com/office/powerpoint/2010/main" val="1942958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435280" cy="640871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Комплекс причин,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викликав</a:t>
            </a:r>
            <a:r>
              <a:rPr lang="ru-RU" dirty="0"/>
              <a:t> </a:t>
            </a:r>
            <a:r>
              <a:rPr lang="ru-RU" dirty="0" err="1"/>
              <a:t>перехід</a:t>
            </a:r>
            <a:r>
              <a:rPr lang="ru-RU" dirty="0"/>
              <a:t> </a:t>
            </a:r>
            <a:r>
              <a:rPr lang="ru-RU" dirty="0" err="1"/>
              <a:t>Кисельова</a:t>
            </a:r>
            <a:r>
              <a:rPr lang="ru-RU" dirty="0"/>
              <a:t> до </a:t>
            </a:r>
            <a:r>
              <a:rPr lang="ru-RU" dirty="0" err="1"/>
              <a:t>історико</a:t>
            </a:r>
            <a:r>
              <a:rPr lang="ru-RU" dirty="0"/>
              <a:t>-культурного табору столичного «</a:t>
            </a:r>
            <a:r>
              <a:rPr lang="ru-RU" dirty="0" err="1"/>
              <a:t>українства</a:t>
            </a:r>
            <a:r>
              <a:rPr lang="ru-RU" dirty="0"/>
              <a:t>» </a:t>
            </a:r>
            <a:r>
              <a:rPr lang="ru-RU" dirty="0" err="1"/>
              <a:t>містив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суто</a:t>
            </a:r>
            <a:r>
              <a:rPr lang="ru-RU" dirty="0"/>
              <a:t> </a:t>
            </a:r>
            <a:r>
              <a:rPr lang="ru-RU" dirty="0" err="1"/>
              <a:t>національне</a:t>
            </a:r>
            <a:r>
              <a:rPr lang="ru-RU" dirty="0"/>
              <a:t> </a:t>
            </a:r>
            <a:r>
              <a:rPr lang="ru-RU" dirty="0" err="1"/>
              <a:t>прозріння</a:t>
            </a:r>
            <a:r>
              <a:rPr lang="ru-RU" dirty="0"/>
              <a:t> у </a:t>
            </a:r>
            <a:r>
              <a:rPr lang="ru-RU" dirty="0" err="1"/>
              <a:t>решти</a:t>
            </a:r>
            <a:r>
              <a:rPr lang="ru-RU" dirty="0"/>
              <a:t>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шістдесятників</a:t>
            </a:r>
            <a:r>
              <a:rPr lang="ru-RU" dirty="0"/>
              <a:t>. </a:t>
            </a:r>
            <a:r>
              <a:rPr lang="ru-RU" dirty="0" err="1"/>
              <a:t>Річ</a:t>
            </a:r>
            <a:r>
              <a:rPr lang="ru-RU" dirty="0"/>
              <a:t> у </a:t>
            </a:r>
            <a:r>
              <a:rPr lang="ru-RU" dirty="0" err="1"/>
              <a:t>тім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вікопомного</a:t>
            </a:r>
            <a:r>
              <a:rPr lang="ru-RU" dirty="0"/>
              <a:t> дебюту в «Новом мире» 1963-го року на </a:t>
            </a:r>
            <a:r>
              <a:rPr lang="ru-RU" dirty="0" err="1"/>
              <a:t>поезії</a:t>
            </a:r>
            <a:r>
              <a:rPr lang="ru-RU" dirty="0"/>
              <a:t> 16-річного </a:t>
            </a:r>
            <a:r>
              <a:rPr lang="ru-RU" dirty="0" err="1"/>
              <a:t>київського</a:t>
            </a:r>
            <a:r>
              <a:rPr lang="ru-RU" dirty="0"/>
              <a:t> школяра, і </a:t>
            </a:r>
            <a:r>
              <a:rPr lang="ru-RU" dirty="0" err="1"/>
              <a:t>зокрема</a:t>
            </a:r>
            <a:r>
              <a:rPr lang="ru-RU" dirty="0"/>
              <a:t> на </a:t>
            </a:r>
            <a:r>
              <a:rPr lang="ru-RU" dirty="0" err="1"/>
              <a:t>вірш</a:t>
            </a:r>
            <a:r>
              <a:rPr lang="ru-RU" dirty="0"/>
              <a:t> «Цари»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задерикуватими</a:t>
            </a:r>
            <a:r>
              <a:rPr lang="ru-RU" dirty="0"/>
              <a:t> рядками «За долгую историю России – / ни одного </a:t>
            </a:r>
            <a:r>
              <a:rPr lang="ru-RU" dirty="0" err="1"/>
              <a:t>хорошого</a:t>
            </a:r>
            <a:r>
              <a:rPr lang="ru-RU" dirty="0"/>
              <a:t> царя», </a:t>
            </a:r>
            <a:r>
              <a:rPr lang="ru-RU" dirty="0" err="1"/>
              <a:t>спрямованого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культу </a:t>
            </a:r>
            <a:r>
              <a:rPr lang="ru-RU" dirty="0" err="1"/>
              <a:t>російських</a:t>
            </a:r>
            <a:r>
              <a:rPr lang="ru-RU" dirty="0"/>
              <a:t> </a:t>
            </a:r>
            <a:r>
              <a:rPr lang="ru-RU" dirty="0" err="1"/>
              <a:t>монархів</a:t>
            </a:r>
            <a:r>
              <a:rPr lang="ru-RU" dirty="0"/>
              <a:t>, </a:t>
            </a:r>
            <a:r>
              <a:rPr lang="ru-RU" dirty="0" err="1"/>
              <a:t>відгукнувся</a:t>
            </a:r>
            <a:r>
              <a:rPr lang="ru-RU" dirty="0"/>
              <a:t> </a:t>
            </a:r>
            <a:r>
              <a:rPr lang="ru-RU" dirty="0" err="1"/>
              <a:t>розгніваною</a:t>
            </a:r>
            <a:r>
              <a:rPr lang="ru-RU" dirty="0"/>
              <a:t> </a:t>
            </a:r>
            <a:r>
              <a:rPr lang="ru-RU" dirty="0" err="1"/>
              <a:t>статтею</a:t>
            </a:r>
            <a:r>
              <a:rPr lang="ru-RU" dirty="0"/>
              <a:t> у «</a:t>
            </a:r>
            <a:r>
              <a:rPr lang="ru-RU" dirty="0" err="1"/>
              <a:t>Літературній</a:t>
            </a:r>
            <a:r>
              <a:rPr lang="ru-RU" dirty="0"/>
              <a:t> </a:t>
            </a:r>
            <a:r>
              <a:rPr lang="ru-RU" dirty="0" err="1"/>
              <a:t>Росії</a:t>
            </a:r>
            <a:r>
              <a:rPr lang="ru-RU" dirty="0"/>
              <a:t>» за 17 </a:t>
            </a:r>
            <a:r>
              <a:rPr lang="ru-RU" dirty="0" err="1"/>
              <a:t>травня</a:t>
            </a:r>
            <a:r>
              <a:rPr lang="ru-RU" dirty="0"/>
              <a:t> 1963 року сам член-</a:t>
            </a:r>
            <a:r>
              <a:rPr lang="ru-RU" dirty="0" err="1"/>
              <a:t>кореспондент</a:t>
            </a:r>
            <a:r>
              <a:rPr lang="ru-RU" dirty="0"/>
              <a:t> АН СССР </a:t>
            </a:r>
            <a:r>
              <a:rPr lang="ru-RU" dirty="0" err="1"/>
              <a:t>Дмітрій</a:t>
            </a:r>
            <a:r>
              <a:rPr lang="ru-RU" dirty="0"/>
              <a:t> Благой.</a:t>
            </a:r>
          </a:p>
        </p:txBody>
      </p:sp>
    </p:spTree>
    <p:extLst>
      <p:ext uri="{BB962C8B-B14F-4D97-AF65-F5344CB8AC3E}">
        <p14:creationId xmlns:p14="http://schemas.microsoft.com/office/powerpoint/2010/main" val="1455276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260648"/>
            <a:ext cx="4726620" cy="6302160"/>
          </a:xfrm>
        </p:spPr>
      </p:pic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251520" y="404664"/>
            <a:ext cx="3312368" cy="6048672"/>
          </a:xfrm>
        </p:spPr>
        <p:txBody>
          <a:bodyPr>
            <a:noAutofit/>
          </a:bodyPr>
          <a:lstStyle/>
          <a:p>
            <a:r>
              <a:rPr lang="ru-RU" sz="3000" dirty="0" err="1"/>
              <a:t>Поступовий</a:t>
            </a:r>
            <a:r>
              <a:rPr lang="ru-RU" sz="3000" dirty="0"/>
              <a:t> </a:t>
            </a:r>
            <a:r>
              <a:rPr lang="ru-RU" sz="3000" dirty="0" err="1"/>
              <a:t>перехід</a:t>
            </a:r>
            <a:r>
              <a:rPr lang="ru-RU" sz="3000" dirty="0"/>
              <a:t> на </a:t>
            </a:r>
            <a:r>
              <a:rPr lang="ru-RU" sz="3000" dirty="0" err="1"/>
              <a:t>українську</a:t>
            </a:r>
            <a:r>
              <a:rPr lang="ru-RU" sz="3000" dirty="0"/>
              <a:t> на </a:t>
            </a:r>
            <a:r>
              <a:rPr lang="ru-RU" sz="3000" dirty="0" err="1"/>
              <a:t>був</a:t>
            </a:r>
            <a:r>
              <a:rPr lang="ru-RU" sz="3000" dirty="0"/>
              <a:t> неминучий, </a:t>
            </a:r>
            <a:r>
              <a:rPr lang="ru-RU" sz="3000" dirty="0" err="1"/>
              <a:t>хоч</a:t>
            </a:r>
            <a:r>
              <a:rPr lang="ru-RU" sz="3000" dirty="0"/>
              <a:t> і </a:t>
            </a:r>
            <a:r>
              <a:rPr lang="ru-RU" sz="3000" dirty="0" err="1"/>
              <a:t>стався</a:t>
            </a:r>
            <a:r>
              <a:rPr lang="ru-RU" sz="3000" dirty="0"/>
              <a:t> в </a:t>
            </a:r>
            <a:r>
              <a:rPr lang="ru-RU" sz="3000" dirty="0" err="1"/>
              <a:t>останній</a:t>
            </a:r>
            <a:r>
              <a:rPr lang="ru-RU" sz="3000" dirty="0"/>
              <a:t> </a:t>
            </a:r>
            <a:r>
              <a:rPr lang="ru-RU" sz="3000" dirty="0" err="1"/>
              <a:t>рік</a:t>
            </a:r>
            <a:r>
              <a:rPr lang="ru-RU" sz="3000" dirty="0"/>
              <a:t> </a:t>
            </a:r>
            <a:r>
              <a:rPr lang="ru-RU" sz="3000" dirty="0" err="1"/>
              <a:t>життя</a:t>
            </a:r>
            <a:r>
              <a:rPr lang="ru-RU" sz="3000" dirty="0"/>
              <a:t> </a:t>
            </a:r>
            <a:r>
              <a:rPr lang="ru-RU" sz="3000" dirty="0" err="1"/>
              <a:t>Кисельова</a:t>
            </a:r>
            <a:r>
              <a:rPr lang="ru-RU" sz="3000" dirty="0"/>
              <a:t>, </a:t>
            </a:r>
            <a:r>
              <a:rPr lang="ru-RU" sz="3000" dirty="0" err="1"/>
              <a:t>який</a:t>
            </a:r>
            <a:r>
              <a:rPr lang="ru-RU" sz="3000" dirty="0"/>
              <a:t> помер </a:t>
            </a:r>
            <a:r>
              <a:rPr lang="ru-RU" sz="3000" dirty="0" err="1"/>
              <a:t>від</a:t>
            </a:r>
            <a:r>
              <a:rPr lang="ru-RU" sz="3000" dirty="0"/>
              <a:t> </a:t>
            </a:r>
            <a:r>
              <a:rPr lang="ru-RU" sz="3000" dirty="0" err="1"/>
              <a:t>лейкемії</a:t>
            </a:r>
            <a:r>
              <a:rPr lang="ru-RU" sz="3000" dirty="0"/>
              <a:t> в </a:t>
            </a:r>
            <a:r>
              <a:rPr lang="ru-RU" sz="3000" dirty="0" err="1"/>
              <a:t>ніч</a:t>
            </a:r>
            <a:r>
              <a:rPr lang="ru-RU" sz="3000" dirty="0"/>
              <a:t> з 18-го на 19-те </a:t>
            </a:r>
            <a:r>
              <a:rPr lang="ru-RU" sz="3000" dirty="0" err="1"/>
              <a:t>жовтня</a:t>
            </a:r>
            <a:r>
              <a:rPr lang="ru-RU" sz="3000" dirty="0"/>
              <a:t> 1968-го року.</a:t>
            </a:r>
          </a:p>
        </p:txBody>
      </p:sp>
    </p:spTree>
    <p:extLst>
      <p:ext uri="{BB962C8B-B14F-4D97-AF65-F5344CB8AC3E}">
        <p14:creationId xmlns:p14="http://schemas.microsoft.com/office/powerpoint/2010/main" val="515151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/>
              <a:t>Видання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640960" cy="5688632"/>
          </a:xfrm>
        </p:spPr>
        <p:txBody>
          <a:bodyPr>
            <a:noAutofit/>
          </a:bodyPr>
          <a:lstStyle/>
          <a:p>
            <a:r>
              <a:rPr lang="ru-RU" sz="2200" dirty="0" err="1"/>
              <a:t>Друкувався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1963 року. Посмертно видано </a:t>
            </a:r>
            <a:r>
              <a:rPr lang="ru-RU" sz="2200" dirty="0" err="1"/>
              <a:t>збірки</a:t>
            </a:r>
            <a:r>
              <a:rPr lang="ru-RU" sz="2200" dirty="0"/>
              <a:t>:</a:t>
            </a:r>
          </a:p>
          <a:p>
            <a:r>
              <a:rPr lang="ru-RU" sz="2200" dirty="0"/>
              <a:t>«</a:t>
            </a:r>
            <a:r>
              <a:rPr lang="ru-RU" sz="2200" dirty="0" err="1"/>
              <a:t>Вірші</a:t>
            </a:r>
            <a:r>
              <a:rPr lang="ru-RU" sz="2200" dirty="0"/>
              <a:t>» (1970),</a:t>
            </a:r>
          </a:p>
          <a:p>
            <a:r>
              <a:rPr lang="ru-RU" sz="2200" dirty="0"/>
              <a:t>«Последняя песня — </a:t>
            </a:r>
            <a:r>
              <a:rPr lang="ru-RU" sz="2200" dirty="0" err="1"/>
              <a:t>Остання</a:t>
            </a:r>
            <a:r>
              <a:rPr lang="ru-RU" sz="2200" dirty="0"/>
              <a:t> </a:t>
            </a:r>
            <a:r>
              <a:rPr lang="ru-RU" sz="2200" dirty="0" err="1"/>
              <a:t>пісня</a:t>
            </a:r>
            <a:r>
              <a:rPr lang="ru-RU" sz="2200" dirty="0"/>
              <a:t>» (1979),</a:t>
            </a:r>
          </a:p>
          <a:p>
            <a:r>
              <a:rPr lang="ru-RU" sz="2200" dirty="0"/>
              <a:t>«</a:t>
            </a:r>
            <a:r>
              <a:rPr lang="ru-RU" sz="2200" dirty="0" err="1"/>
              <a:t>Тільки</a:t>
            </a:r>
            <a:r>
              <a:rPr lang="ru-RU" sz="2200" dirty="0"/>
              <a:t> </a:t>
            </a:r>
            <a:r>
              <a:rPr lang="ru-RU" sz="2200" dirty="0" err="1"/>
              <a:t>двічі</a:t>
            </a:r>
            <a:r>
              <a:rPr lang="ru-RU" sz="2200" dirty="0"/>
              <a:t> </a:t>
            </a:r>
            <a:r>
              <a:rPr lang="ru-RU" sz="2200" dirty="0" err="1"/>
              <a:t>живемо</a:t>
            </a:r>
            <a:r>
              <a:rPr lang="ru-RU" sz="2200" dirty="0"/>
              <a:t>…» (1991).</a:t>
            </a:r>
          </a:p>
          <a:p>
            <a:r>
              <a:rPr lang="ru-RU" sz="2200" dirty="0"/>
              <a:t>2006 року, до 60-річчя </a:t>
            </a:r>
            <a:r>
              <a:rPr lang="ru-RU" sz="2200" dirty="0" err="1"/>
              <a:t>від</a:t>
            </a:r>
            <a:r>
              <a:rPr lang="ru-RU" sz="2200" dirty="0"/>
              <a:t> дня </a:t>
            </a:r>
            <a:r>
              <a:rPr lang="ru-RU" sz="2200" dirty="0" err="1"/>
              <a:t>народження</a:t>
            </a:r>
            <a:r>
              <a:rPr lang="ru-RU" sz="2200" dirty="0"/>
              <a:t> </a:t>
            </a:r>
            <a:r>
              <a:rPr lang="ru-RU" sz="2200" dirty="0" err="1"/>
              <a:t>поета</a:t>
            </a:r>
            <a:r>
              <a:rPr lang="ru-RU" sz="2200" dirty="0"/>
              <a:t>, </a:t>
            </a:r>
            <a:r>
              <a:rPr lang="ru-RU" sz="2200" dirty="0" err="1"/>
              <a:t>видавництво</a:t>
            </a:r>
            <a:r>
              <a:rPr lang="ru-RU" sz="2200" dirty="0"/>
              <a:t> «Факт» </a:t>
            </a:r>
            <a:r>
              <a:rPr lang="ru-RU" sz="2200" dirty="0" err="1"/>
              <a:t>видало</a:t>
            </a:r>
            <a:r>
              <a:rPr lang="ru-RU" sz="2200" dirty="0"/>
              <a:t> </a:t>
            </a:r>
            <a:r>
              <a:rPr lang="ru-RU" sz="2200" dirty="0" err="1"/>
              <a:t>збірку</a:t>
            </a:r>
            <a:r>
              <a:rPr lang="ru-RU" sz="2200" dirty="0"/>
              <a:t> </a:t>
            </a:r>
            <a:r>
              <a:rPr lang="ru-RU" sz="2200" dirty="0" err="1"/>
              <a:t>поезій</a:t>
            </a:r>
            <a:r>
              <a:rPr lang="ru-RU" sz="2200" dirty="0"/>
              <a:t> «…все на свете только песня на украинском языке».</a:t>
            </a:r>
          </a:p>
          <a:p>
            <a:r>
              <a:rPr lang="ru-RU" sz="2200" dirty="0"/>
              <a:t>«Над </a:t>
            </a:r>
            <a:r>
              <a:rPr lang="ru-RU" sz="2200" dirty="0" err="1"/>
              <a:t>київськими</a:t>
            </a:r>
            <a:r>
              <a:rPr lang="ru-RU" sz="2200" dirty="0"/>
              <a:t> </a:t>
            </a:r>
            <a:r>
              <a:rPr lang="ru-RU" sz="2200" dirty="0" err="1"/>
              <a:t>зошитами</a:t>
            </a:r>
            <a:r>
              <a:rPr lang="ru-RU" sz="2200" dirty="0"/>
              <a:t>. Над киевскими тетрадями» (</a:t>
            </a:r>
            <a:r>
              <a:rPr lang="ru-RU" sz="2200" dirty="0" err="1"/>
              <a:t>вірші</a:t>
            </a:r>
            <a:r>
              <a:rPr lang="ru-RU" sz="2200" dirty="0"/>
              <a:t>, проза, </a:t>
            </a:r>
            <a:r>
              <a:rPr lang="ru-RU" sz="2200" dirty="0" err="1"/>
              <a:t>переклади</a:t>
            </a:r>
            <a:r>
              <a:rPr lang="ru-RU" sz="2200" dirty="0"/>
              <a:t>, </a:t>
            </a:r>
            <a:r>
              <a:rPr lang="ru-RU" sz="2200" dirty="0" err="1"/>
              <a:t>нотатки</a:t>
            </a:r>
            <a:r>
              <a:rPr lang="ru-RU" sz="2200" dirty="0"/>
              <a:t>, </a:t>
            </a:r>
            <a:r>
              <a:rPr lang="ru-RU" sz="2200" dirty="0" err="1"/>
              <a:t>листи</a:t>
            </a:r>
            <a:r>
              <a:rPr lang="ru-RU" sz="2200" dirty="0"/>
              <a:t>, фото)(2013).</a:t>
            </a:r>
          </a:p>
          <a:p>
            <a:r>
              <a:rPr lang="ru-RU" sz="2200" dirty="0"/>
              <a:t>Твори </a:t>
            </a:r>
            <a:r>
              <a:rPr lang="ru-RU" sz="2200" dirty="0" err="1"/>
              <a:t>Кисельова</a:t>
            </a:r>
            <a:r>
              <a:rPr lang="ru-RU" sz="2200" dirty="0"/>
              <a:t> </a:t>
            </a:r>
            <a:r>
              <a:rPr lang="ru-RU" sz="2200" dirty="0" err="1"/>
              <a:t>перекладено</a:t>
            </a:r>
            <a:r>
              <a:rPr lang="ru-RU" sz="2200" dirty="0"/>
              <a:t> </a:t>
            </a:r>
            <a:r>
              <a:rPr lang="ru-RU" sz="2200" dirty="0" err="1"/>
              <a:t>грузинською</a:t>
            </a:r>
            <a:r>
              <a:rPr lang="ru-RU" sz="2200" dirty="0"/>
              <a:t>, </a:t>
            </a:r>
            <a:r>
              <a:rPr lang="ru-RU" sz="2200" dirty="0" err="1"/>
              <a:t>узбецькою</a:t>
            </a:r>
            <a:r>
              <a:rPr lang="ru-RU" sz="2200" dirty="0"/>
              <a:t>, </a:t>
            </a:r>
            <a:r>
              <a:rPr lang="ru-RU" sz="2200" dirty="0" err="1"/>
              <a:t>казахською</a:t>
            </a:r>
            <a:r>
              <a:rPr lang="ru-RU" sz="2200" dirty="0"/>
              <a:t>, </a:t>
            </a:r>
            <a:r>
              <a:rPr lang="ru-RU" sz="2200" dirty="0" err="1"/>
              <a:t>литовською</a:t>
            </a:r>
            <a:r>
              <a:rPr lang="ru-RU" sz="2200" dirty="0"/>
              <a:t>, </a:t>
            </a:r>
            <a:r>
              <a:rPr lang="ru-RU" sz="2200" dirty="0" err="1"/>
              <a:t>латиською</a:t>
            </a:r>
            <a:r>
              <a:rPr lang="ru-RU" sz="2200" dirty="0"/>
              <a:t>, </a:t>
            </a:r>
            <a:r>
              <a:rPr lang="ru-RU" sz="2200" dirty="0" err="1"/>
              <a:t>молдавською</a:t>
            </a:r>
            <a:r>
              <a:rPr lang="ru-RU" sz="2200" dirty="0"/>
              <a:t>, </a:t>
            </a:r>
            <a:r>
              <a:rPr lang="ru-RU" sz="2200" dirty="0" err="1"/>
              <a:t>болгарською</a:t>
            </a:r>
            <a:r>
              <a:rPr lang="ru-RU" sz="2200" dirty="0"/>
              <a:t>, </a:t>
            </a:r>
            <a:r>
              <a:rPr lang="ru-RU" sz="2200" dirty="0" err="1"/>
              <a:t>чеською</a:t>
            </a:r>
            <a:r>
              <a:rPr lang="ru-RU" sz="2200" dirty="0"/>
              <a:t>, </a:t>
            </a:r>
            <a:r>
              <a:rPr lang="ru-RU" sz="2200" dirty="0" err="1"/>
              <a:t>німецькою</a:t>
            </a:r>
            <a:r>
              <a:rPr lang="ru-RU" sz="2200" dirty="0"/>
              <a:t>, </a:t>
            </a:r>
            <a:r>
              <a:rPr lang="ru-RU" sz="2200" dirty="0" err="1"/>
              <a:t>польською</a:t>
            </a:r>
            <a:r>
              <a:rPr lang="ru-RU" sz="2200" dirty="0"/>
              <a:t>, </a:t>
            </a:r>
            <a:r>
              <a:rPr lang="ru-RU" sz="2200" dirty="0" err="1"/>
              <a:t>англійською</a:t>
            </a:r>
            <a:r>
              <a:rPr lang="ru-RU" sz="2200" dirty="0"/>
              <a:t>, </a:t>
            </a:r>
            <a:r>
              <a:rPr lang="ru-RU" sz="2200" dirty="0" err="1"/>
              <a:t>японською</a:t>
            </a:r>
            <a:r>
              <a:rPr lang="ru-RU" sz="2200" dirty="0"/>
              <a:t> </a:t>
            </a:r>
            <a:r>
              <a:rPr lang="ru-RU" sz="2200" dirty="0" err="1"/>
              <a:t>мовами</a:t>
            </a:r>
            <a:r>
              <a:rPr lang="ru-RU" sz="2200" dirty="0" smtClean="0"/>
              <a:t>.</a:t>
            </a:r>
            <a:endParaRPr lang="ru-RU" sz="2200" dirty="0"/>
          </a:p>
          <a:p>
            <a:r>
              <a:rPr lang="ru-RU" sz="2200" dirty="0"/>
              <a:t>1967«Мій щур </a:t>
            </a:r>
            <a:r>
              <a:rPr lang="ru-RU" sz="2200" dirty="0" err="1"/>
              <a:t>такий</a:t>
            </a:r>
            <a:r>
              <a:rPr lang="ru-RU" sz="2200" dirty="0"/>
              <a:t> </a:t>
            </a:r>
            <a:r>
              <a:rPr lang="ru-RU" sz="2200" dirty="0" err="1"/>
              <a:t>любесенький</a:t>
            </a:r>
            <a:r>
              <a:rPr lang="ru-RU" sz="2200" dirty="0"/>
              <a:t>…»</a:t>
            </a:r>
          </a:p>
        </p:txBody>
      </p:sp>
    </p:spTree>
    <p:extLst>
      <p:ext uri="{BB962C8B-B14F-4D97-AF65-F5344CB8AC3E}">
        <p14:creationId xmlns:p14="http://schemas.microsoft.com/office/powerpoint/2010/main" val="3438895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http://www.parta.com.ua/ukr/stories/writers/243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/>
              <a:t>http://vsiknygy.net.ua/person/5401/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3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sz="3600" dirty="0" err="1" smtClean="0"/>
              <a:t>Виконала</a:t>
            </a:r>
            <a:r>
              <a:rPr lang="ru-RU" sz="3600" dirty="0" smtClean="0"/>
              <a:t> </a:t>
            </a:r>
            <a:r>
              <a:rPr lang="ru-RU" sz="3600" dirty="0" err="1" smtClean="0"/>
              <a:t>учениця</a:t>
            </a:r>
            <a:r>
              <a:rPr lang="ru-RU" sz="3600" dirty="0" smtClean="0"/>
              <a:t> 11-А </a:t>
            </a:r>
            <a:r>
              <a:rPr lang="ru-RU" sz="3600" dirty="0" err="1" smtClean="0"/>
              <a:t>класу</a:t>
            </a:r>
            <a:endParaRPr lang="ru-RU" sz="3600" dirty="0" smtClean="0"/>
          </a:p>
          <a:p>
            <a:pPr marL="0" indent="0" algn="r">
              <a:buNone/>
            </a:pPr>
            <a:r>
              <a:rPr lang="ru-RU" sz="3600" dirty="0" smtClean="0"/>
              <a:t>Л</a:t>
            </a:r>
            <a:r>
              <a:rPr lang="uk-UA" sz="3600" dirty="0" err="1" smtClean="0"/>
              <a:t>іцею</a:t>
            </a:r>
            <a:r>
              <a:rPr lang="uk-UA" sz="3600" dirty="0" smtClean="0"/>
              <a:t> №208 м. Києва</a:t>
            </a:r>
          </a:p>
          <a:p>
            <a:pPr marL="0" indent="0" algn="r">
              <a:buNone/>
            </a:pPr>
            <a:r>
              <a:rPr lang="uk-UA" sz="3600" dirty="0" err="1" smtClean="0"/>
              <a:t>Монько</a:t>
            </a:r>
            <a:r>
              <a:rPr lang="uk-UA" sz="3600" dirty="0" smtClean="0"/>
              <a:t> Ірина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44230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Леонід</a:t>
            </a:r>
            <a:r>
              <a:rPr lang="ru-RU" dirty="0" smtClean="0"/>
              <a:t> </a:t>
            </a:r>
            <a:r>
              <a:rPr lang="ru-RU" dirty="0" err="1" smtClean="0"/>
              <a:t>Кисельов</a:t>
            </a:r>
            <a:r>
              <a:rPr lang="ru-RU" dirty="0" smtClean="0"/>
              <a:t> </a:t>
            </a:r>
            <a:r>
              <a:rPr lang="ru-RU" dirty="0" err="1" smtClean="0"/>
              <a:t>народився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Києві</a:t>
            </a:r>
            <a:r>
              <a:rPr lang="ru-RU" dirty="0"/>
              <a:t>, в 1946 р., в </a:t>
            </a:r>
            <a:r>
              <a:rPr lang="ru-RU" dirty="0" err="1"/>
              <a:t>родині</a:t>
            </a:r>
            <a:r>
              <a:rPr lang="ru-RU" dirty="0"/>
              <a:t> </a:t>
            </a:r>
            <a:r>
              <a:rPr lang="ru-RU" dirty="0" err="1"/>
              <a:t>російськомовного</a:t>
            </a:r>
            <a:r>
              <a:rPr lang="ru-RU" dirty="0"/>
              <a:t> </a:t>
            </a:r>
            <a:r>
              <a:rPr lang="ru-RU" dirty="0" err="1"/>
              <a:t>письменника</a:t>
            </a:r>
            <a:r>
              <a:rPr lang="ru-RU" dirty="0"/>
              <a:t> </a:t>
            </a:r>
            <a:r>
              <a:rPr lang="ru-RU" dirty="0" err="1" smtClean="0"/>
              <a:t>Володимир</a:t>
            </a:r>
            <a:r>
              <a:rPr lang="ru-RU" dirty="0" err="1"/>
              <a:t>а</a:t>
            </a:r>
            <a:r>
              <a:rPr lang="ru-RU" dirty="0" smtClean="0"/>
              <a:t> </a:t>
            </a:r>
            <a:r>
              <a:rPr lang="ru-RU" dirty="0" err="1"/>
              <a:t>Кисельова</a:t>
            </a:r>
            <a:r>
              <a:rPr lang="ru-RU" dirty="0"/>
              <a:t>. Не </a:t>
            </a:r>
            <a:r>
              <a:rPr lang="ru-RU" dirty="0" err="1"/>
              <a:t>сягнувши</a:t>
            </a:r>
            <a:r>
              <a:rPr lang="ru-RU" dirty="0"/>
              <a:t> </a:t>
            </a:r>
            <a:r>
              <a:rPr lang="ru-RU" dirty="0" err="1"/>
              <a:t>зеніту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поетичного</a:t>
            </a:r>
            <a:r>
              <a:rPr lang="ru-RU" dirty="0"/>
              <a:t> </a:t>
            </a:r>
            <a:r>
              <a:rPr lang="ru-RU" dirty="0" err="1"/>
              <a:t>обдарування</a:t>
            </a:r>
            <a:r>
              <a:rPr lang="ru-RU" dirty="0"/>
              <a:t>, помер у </a:t>
            </a:r>
            <a:r>
              <a:rPr lang="ru-RU" dirty="0" err="1"/>
              <a:t>жовтні</a:t>
            </a:r>
            <a:r>
              <a:rPr lang="ru-RU" dirty="0"/>
              <a:t> 1968 р. </a:t>
            </a:r>
            <a:r>
              <a:rPr lang="ru-RU" dirty="0" err="1"/>
              <a:t>від</a:t>
            </a:r>
            <a:r>
              <a:rPr lang="ru-RU" dirty="0"/>
              <a:t> недуги </a:t>
            </a:r>
            <a:r>
              <a:rPr lang="ru-RU" dirty="0" err="1"/>
              <a:t>лейкемії</a:t>
            </a:r>
            <a:r>
              <a:rPr lang="ru-RU" dirty="0"/>
              <a:t>, проживши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двадцять</a:t>
            </a:r>
            <a:r>
              <a:rPr lang="ru-RU" dirty="0"/>
              <a:t> два роки. </a:t>
            </a:r>
          </a:p>
        </p:txBody>
      </p:sp>
    </p:spTree>
    <p:extLst>
      <p:ext uri="{BB962C8B-B14F-4D97-AF65-F5344CB8AC3E}">
        <p14:creationId xmlns:p14="http://schemas.microsoft.com/office/powerpoint/2010/main" val="1608626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721499"/>
          </a:xfrm>
        </p:spPr>
        <p:txBody>
          <a:bodyPr>
            <a:normAutofit/>
          </a:bodyPr>
          <a:lstStyle/>
          <a:p>
            <a:r>
              <a:rPr lang="ru-RU" dirty="0" err="1"/>
              <a:t>Учився</a:t>
            </a:r>
            <a:r>
              <a:rPr lang="ru-RU" dirty="0"/>
              <a:t> на </a:t>
            </a:r>
            <a:r>
              <a:rPr lang="ru-RU" dirty="0" err="1"/>
              <a:t>факультеті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 </a:t>
            </a:r>
            <a:r>
              <a:rPr lang="ru-RU" dirty="0" err="1"/>
              <a:t>Київського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на </a:t>
            </a:r>
            <a:r>
              <a:rPr lang="ru-RU" dirty="0" err="1"/>
              <a:t>перекладацькому</a:t>
            </a:r>
            <a:r>
              <a:rPr lang="ru-RU" dirty="0"/>
              <a:t> </a:t>
            </a:r>
            <a:r>
              <a:rPr lang="ru-RU" dirty="0" err="1"/>
              <a:t>відділенні</a:t>
            </a:r>
            <a:r>
              <a:rPr lang="ru-RU" dirty="0"/>
              <a:t>, </a:t>
            </a:r>
            <a:r>
              <a:rPr lang="ru-RU" dirty="0" err="1" smtClean="0"/>
              <a:t>спеціалізуючись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ru-RU" dirty="0" err="1"/>
              <a:t>англійській</a:t>
            </a:r>
            <a:r>
              <a:rPr lang="ru-RU" dirty="0"/>
              <a:t> </a:t>
            </a:r>
            <a:r>
              <a:rPr lang="ru-RU" dirty="0" err="1"/>
              <a:t>мові</a:t>
            </a:r>
            <a:r>
              <a:rPr lang="ru-RU" dirty="0"/>
              <a:t>. Не </a:t>
            </a:r>
            <a:r>
              <a:rPr lang="ru-RU" dirty="0" err="1"/>
              <a:t>зважаючи</a:t>
            </a:r>
            <a:r>
              <a:rPr lang="ru-RU" dirty="0"/>
              <a:t> на </a:t>
            </a:r>
            <a:r>
              <a:rPr lang="ru-RU" dirty="0" err="1"/>
              <a:t>молодий</a:t>
            </a:r>
            <a:r>
              <a:rPr lang="ru-RU" dirty="0"/>
              <a:t> </a:t>
            </a:r>
            <a:r>
              <a:rPr lang="ru-RU" dirty="0" err="1"/>
              <a:t>вік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вражав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начитаністю</a:t>
            </a:r>
            <a:r>
              <a:rPr lang="ru-RU" dirty="0"/>
              <a:t> і широким </a:t>
            </a:r>
            <a:r>
              <a:rPr lang="ru-RU" dirty="0" err="1"/>
              <a:t>знанням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, але й </a:t>
            </a:r>
            <a:r>
              <a:rPr lang="ru-RU" dirty="0" err="1"/>
              <a:t>знанням</a:t>
            </a:r>
            <a:r>
              <a:rPr lang="ru-RU" dirty="0"/>
              <a:t> </a:t>
            </a:r>
            <a:r>
              <a:rPr lang="ru-RU" dirty="0" err="1"/>
              <a:t>точних</a:t>
            </a:r>
            <a:r>
              <a:rPr lang="ru-RU" dirty="0"/>
              <a:t> наук - </a:t>
            </a:r>
            <a:r>
              <a:rPr lang="ru-RU" dirty="0" err="1"/>
              <a:t>складних</a:t>
            </a:r>
            <a:r>
              <a:rPr lang="ru-RU" dirty="0"/>
              <a:t> правил </a:t>
            </a:r>
            <a:r>
              <a:rPr lang="ru-RU" dirty="0" err="1"/>
              <a:t>квантової</a:t>
            </a:r>
            <a:r>
              <a:rPr lang="ru-RU" dirty="0"/>
              <a:t> </a:t>
            </a:r>
            <a:r>
              <a:rPr lang="ru-RU" dirty="0" err="1"/>
              <a:t>механіки</a:t>
            </a:r>
            <a:r>
              <a:rPr lang="ru-RU" dirty="0"/>
              <a:t>, </a:t>
            </a:r>
            <a:r>
              <a:rPr lang="ru-RU" dirty="0" err="1"/>
              <a:t>кіберенетики</a:t>
            </a:r>
            <a:r>
              <a:rPr lang="ru-RU" dirty="0"/>
              <a:t>; </a:t>
            </a:r>
            <a:r>
              <a:rPr lang="ru-RU" dirty="0" err="1"/>
              <a:t>міг</a:t>
            </a:r>
            <a:r>
              <a:rPr lang="ru-RU" dirty="0"/>
              <a:t> </a:t>
            </a:r>
            <a:r>
              <a:rPr lang="ru-RU" dirty="0" err="1"/>
              <a:t>говорити</a:t>
            </a:r>
            <a:r>
              <a:rPr lang="ru-RU" dirty="0"/>
              <a:t> про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футбольний</a:t>
            </a:r>
            <a:r>
              <a:rPr lang="ru-RU" dirty="0"/>
              <a:t> матч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найновіший</a:t>
            </a:r>
            <a:r>
              <a:rPr lang="ru-RU" dirty="0"/>
              <a:t> </a:t>
            </a:r>
            <a:r>
              <a:rPr lang="ru-RU" dirty="0" err="1"/>
              <a:t>закордонний</a:t>
            </a:r>
            <a:r>
              <a:rPr lang="ru-RU" dirty="0"/>
              <a:t> </a:t>
            </a:r>
            <a:r>
              <a:rPr lang="ru-RU" dirty="0" err="1"/>
              <a:t>фільм</a:t>
            </a:r>
            <a:r>
              <a:rPr lang="ru-RU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909858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4330824" cy="5793507"/>
          </a:xfrm>
        </p:spPr>
        <p:txBody>
          <a:bodyPr>
            <a:normAutofit lnSpcReduction="10000"/>
          </a:bodyPr>
          <a:lstStyle/>
          <a:p>
            <a:r>
              <a:rPr lang="ru-RU" sz="3200" dirty="0" err="1"/>
              <a:t>Захоплювався</a:t>
            </a:r>
            <a:r>
              <a:rPr lang="ru-RU" sz="3200" dirty="0"/>
              <a:t> і знав </a:t>
            </a:r>
            <a:r>
              <a:rPr lang="ru-RU" sz="3200" dirty="0" err="1"/>
              <a:t>стародавнє</a:t>
            </a:r>
            <a:r>
              <a:rPr lang="ru-RU" sz="3200" dirty="0"/>
              <a:t> </a:t>
            </a:r>
            <a:r>
              <a:rPr lang="ru-RU" sz="3200" dirty="0" err="1"/>
              <a:t>мистецтво</a:t>
            </a:r>
            <a:r>
              <a:rPr lang="ru-RU" sz="3200" dirty="0"/>
              <a:t>, </a:t>
            </a:r>
            <a:r>
              <a:rPr lang="ru-RU" sz="3200" dirty="0" err="1"/>
              <a:t>мозаїки</a:t>
            </a:r>
            <a:r>
              <a:rPr lang="ru-RU" sz="3200" dirty="0"/>
              <a:t> й фрески </a:t>
            </a:r>
            <a:r>
              <a:rPr lang="ru-RU" sz="3200" dirty="0" err="1"/>
              <a:t>Київської</a:t>
            </a:r>
            <a:r>
              <a:rPr lang="ru-RU" sz="3200" dirty="0"/>
              <a:t> </a:t>
            </a:r>
            <a:r>
              <a:rPr lang="ru-RU" sz="3200" dirty="0" err="1"/>
              <a:t>Софії</a:t>
            </a:r>
            <a:r>
              <a:rPr lang="ru-RU" sz="3200" dirty="0"/>
              <a:t>, </a:t>
            </a:r>
            <a:r>
              <a:rPr lang="ru-RU" sz="3200" dirty="0" err="1"/>
              <a:t>цікавився</a:t>
            </a:r>
            <a:r>
              <a:rPr lang="ru-RU" sz="3200" dirty="0"/>
              <a:t> </a:t>
            </a:r>
            <a:r>
              <a:rPr lang="ru-RU" sz="3200" dirty="0" err="1"/>
              <a:t>примітивним</a:t>
            </a:r>
            <a:r>
              <a:rPr lang="ru-RU" sz="3200" dirty="0"/>
              <a:t> </a:t>
            </a:r>
            <a:r>
              <a:rPr lang="ru-RU" sz="3200" dirty="0" err="1"/>
              <a:t>мистецтвом</a:t>
            </a:r>
            <a:r>
              <a:rPr lang="ru-RU" sz="3200" dirty="0"/>
              <a:t> Никифора, любив </a:t>
            </a:r>
            <a:r>
              <a:rPr lang="ru-RU" sz="3200" dirty="0" err="1" smtClean="0"/>
              <a:t>поезію</a:t>
            </a:r>
            <a:r>
              <a:rPr lang="ru-RU" sz="3200" dirty="0" smtClean="0"/>
              <a:t>, </a:t>
            </a:r>
            <a:r>
              <a:rPr lang="ru-RU" sz="3200" dirty="0" err="1"/>
              <a:t>американський</a:t>
            </a:r>
            <a:r>
              <a:rPr lang="ru-RU" sz="3200" dirty="0"/>
              <a:t> джаз, </a:t>
            </a:r>
            <a:r>
              <a:rPr lang="ru-RU" sz="3200" dirty="0" err="1"/>
              <a:t>українську</a:t>
            </a:r>
            <a:r>
              <a:rPr lang="ru-RU" sz="3200" dirty="0"/>
              <a:t> та </a:t>
            </a:r>
            <a:r>
              <a:rPr lang="ru-RU" sz="3200" dirty="0" err="1"/>
              <a:t>парагвайську</a:t>
            </a:r>
            <a:r>
              <a:rPr lang="ru-RU" sz="3200" dirty="0"/>
              <a:t> </a:t>
            </a:r>
            <a:r>
              <a:rPr lang="ru-RU" sz="3200" dirty="0" err="1"/>
              <a:t>пісню</a:t>
            </a:r>
            <a:r>
              <a:rPr lang="ru-RU" sz="3200" dirty="0"/>
              <a:t>.</a:t>
            </a:r>
            <a:r>
              <a:rPr lang="ru-RU" dirty="0"/>
              <a:t> 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980728"/>
            <a:ext cx="4184413" cy="4332098"/>
          </a:xfrm>
        </p:spPr>
      </p:pic>
    </p:spTree>
    <p:extLst>
      <p:ext uri="{BB962C8B-B14F-4D97-AF65-F5344CB8AC3E}">
        <p14:creationId xmlns:p14="http://schemas.microsoft.com/office/powerpoint/2010/main" val="1164226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8003232" cy="5793507"/>
          </a:xfrm>
        </p:spPr>
        <p:txBody>
          <a:bodyPr>
            <a:normAutofit/>
          </a:bodyPr>
          <a:lstStyle/>
          <a:p>
            <a:r>
              <a:rPr lang="ru-RU" sz="3200" dirty="0"/>
              <a:t>Коли </a:t>
            </a:r>
            <a:r>
              <a:rPr lang="ru-RU" sz="3200" dirty="0" err="1"/>
              <a:t>Кисельов</a:t>
            </a:r>
            <a:r>
              <a:rPr lang="ru-RU" sz="3200" dirty="0"/>
              <a:t> </a:t>
            </a:r>
            <a:r>
              <a:rPr lang="ru-RU" sz="3200" dirty="0" err="1"/>
              <a:t>захворів</a:t>
            </a:r>
            <a:r>
              <a:rPr lang="ru-RU" sz="3200" dirty="0"/>
              <a:t> - </a:t>
            </a:r>
            <a:r>
              <a:rPr lang="ru-RU" sz="3200" dirty="0" err="1"/>
              <a:t>невідомо</a:t>
            </a:r>
            <a:r>
              <a:rPr lang="ru-RU" sz="3200" dirty="0"/>
              <a:t>, але з </a:t>
            </a:r>
            <a:r>
              <a:rPr lang="ru-RU" sz="3200" dirty="0" err="1"/>
              <a:t>поеми</a:t>
            </a:r>
            <a:r>
              <a:rPr lang="ru-RU" sz="3200" dirty="0"/>
              <a:t> "Первая любовь!", </a:t>
            </a:r>
            <a:r>
              <a:rPr lang="ru-RU" sz="3200" dirty="0" err="1"/>
              <a:t>написаної</a:t>
            </a:r>
            <a:r>
              <a:rPr lang="ru-RU" sz="3200" dirty="0"/>
              <a:t> в 1962 р., коли </a:t>
            </a:r>
            <a:r>
              <a:rPr lang="ru-RU" sz="3200" dirty="0" err="1"/>
              <a:t>йому</a:t>
            </a:r>
            <a:r>
              <a:rPr lang="ru-RU" sz="3200" dirty="0"/>
              <a:t> </a:t>
            </a:r>
            <a:r>
              <a:rPr lang="ru-RU" sz="3200" dirty="0" err="1"/>
              <a:t>було</a:t>
            </a:r>
            <a:r>
              <a:rPr lang="ru-RU" sz="3200" dirty="0"/>
              <a:t> </a:t>
            </a:r>
            <a:r>
              <a:rPr lang="ru-RU" sz="3200" dirty="0" err="1"/>
              <a:t>шістнадцять</a:t>
            </a:r>
            <a:r>
              <a:rPr lang="ru-RU" sz="3200" dirty="0"/>
              <a:t>, </a:t>
            </a:r>
            <a:r>
              <a:rPr lang="ru-RU" sz="3200" dirty="0" err="1"/>
              <a:t>можна</a:t>
            </a:r>
            <a:r>
              <a:rPr lang="ru-RU" sz="3200" dirty="0"/>
              <a:t> </a:t>
            </a:r>
            <a:r>
              <a:rPr lang="ru-RU" sz="3200" dirty="0" err="1"/>
              <a:t>догадуватися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в тому </a:t>
            </a:r>
            <a:r>
              <a:rPr lang="ru-RU" sz="3200" dirty="0" err="1"/>
              <a:t>часі</a:t>
            </a:r>
            <a:r>
              <a:rPr lang="ru-RU" sz="3200" dirty="0"/>
              <a:t> </a:t>
            </a:r>
            <a:r>
              <a:rPr lang="ru-RU" sz="3200" dirty="0" err="1"/>
              <a:t>він</a:t>
            </a:r>
            <a:r>
              <a:rPr lang="ru-RU" sz="3200" dirty="0"/>
              <a:t> уже </a:t>
            </a:r>
            <a:r>
              <a:rPr lang="ru-RU" sz="3200" dirty="0" err="1"/>
              <a:t>хворів</a:t>
            </a:r>
            <a:r>
              <a:rPr lang="ru-RU" sz="3200" dirty="0"/>
              <a:t> на </a:t>
            </a:r>
            <a:r>
              <a:rPr lang="ru-RU" sz="3200" dirty="0" err="1"/>
              <a:t>невиліковну</a:t>
            </a:r>
            <a:r>
              <a:rPr lang="ru-RU" sz="3200" dirty="0"/>
              <a:t> недугу. Родина, </a:t>
            </a:r>
            <a:r>
              <a:rPr lang="ru-RU" sz="3200" dirty="0" err="1"/>
              <a:t>друзі</a:t>
            </a:r>
            <a:r>
              <a:rPr lang="ru-RU" sz="3200" dirty="0"/>
              <a:t> й </a:t>
            </a:r>
            <a:r>
              <a:rPr lang="ru-RU" sz="3200" dirty="0" err="1"/>
              <a:t>лікарі-спеціалісти</a:t>
            </a:r>
            <a:r>
              <a:rPr lang="ru-RU" sz="3200" dirty="0"/>
              <a:t> </a:t>
            </a:r>
            <a:r>
              <a:rPr lang="ru-RU" sz="3200" dirty="0" err="1"/>
              <a:t>докладали</a:t>
            </a:r>
            <a:r>
              <a:rPr lang="ru-RU" sz="3200" dirty="0"/>
              <a:t> </a:t>
            </a:r>
            <a:r>
              <a:rPr lang="ru-RU" sz="3200" dirty="0" err="1"/>
              <a:t>всіх</a:t>
            </a:r>
            <a:r>
              <a:rPr lang="ru-RU" sz="3200" dirty="0"/>
              <a:t> </a:t>
            </a:r>
            <a:r>
              <a:rPr lang="ru-RU" sz="3200" dirty="0" err="1"/>
              <a:t>зусиль</a:t>
            </a:r>
            <a:r>
              <a:rPr lang="ru-RU" sz="3200" dirty="0"/>
              <a:t>, а </a:t>
            </a:r>
            <a:r>
              <a:rPr lang="ru-RU" sz="3200" dirty="0" err="1"/>
              <a:t>польські</a:t>
            </a:r>
            <a:r>
              <a:rPr lang="ru-RU" sz="3200" dirty="0"/>
              <a:t> </a:t>
            </a:r>
            <a:r>
              <a:rPr lang="ru-RU" sz="3200" dirty="0" err="1"/>
              <a:t>пілоти</a:t>
            </a:r>
            <a:r>
              <a:rPr lang="ru-RU" sz="3200" dirty="0"/>
              <a:t> привозили </a:t>
            </a:r>
            <a:r>
              <a:rPr lang="ru-RU" sz="3200" dirty="0" err="1"/>
              <a:t>ліки</a:t>
            </a:r>
            <a:r>
              <a:rPr lang="ru-RU" sz="3200" dirty="0"/>
              <a:t> з </a:t>
            </a:r>
            <a:r>
              <a:rPr lang="ru-RU" sz="3200" dirty="0" smtClean="0"/>
              <a:t>Парижа.</a:t>
            </a:r>
            <a:r>
              <a:rPr lang="ru-RU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78740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4294967295"/>
          </p:nvPr>
        </p:nvSpPr>
        <p:spPr>
          <a:xfrm>
            <a:off x="0" y="908050"/>
            <a:ext cx="8964613" cy="5218113"/>
          </a:xfrm>
        </p:spPr>
        <p:txBody>
          <a:bodyPr>
            <a:normAutofit/>
          </a:bodyPr>
          <a:lstStyle/>
          <a:p>
            <a:r>
              <a:rPr lang="ru-RU" dirty="0"/>
              <a:t>Почав </a:t>
            </a:r>
            <a:r>
              <a:rPr lang="ru-RU" dirty="0" err="1"/>
              <a:t>писати</a:t>
            </a:r>
            <a:r>
              <a:rPr lang="ru-RU" dirty="0"/>
              <a:t> </a:t>
            </a:r>
            <a:r>
              <a:rPr lang="ru-RU" dirty="0" err="1"/>
              <a:t>російською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в 1959 р. Перша </a:t>
            </a:r>
            <a:r>
              <a:rPr lang="ru-RU" dirty="0" err="1"/>
              <a:t>добірка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віршів</a:t>
            </a:r>
            <a:r>
              <a:rPr lang="ru-RU" dirty="0"/>
              <a:t> </a:t>
            </a:r>
            <a:r>
              <a:rPr lang="ru-RU" dirty="0" err="1"/>
              <a:t>побачила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 в 1963 р. в </a:t>
            </a:r>
            <a:r>
              <a:rPr lang="ru-RU" dirty="0" err="1"/>
              <a:t>березневому</a:t>
            </a:r>
            <a:r>
              <a:rPr lang="ru-RU" dirty="0"/>
              <a:t>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московського</a:t>
            </a:r>
            <a:r>
              <a:rPr lang="ru-RU" dirty="0"/>
              <a:t> журналу «Новый мир», </a:t>
            </a:r>
            <a:r>
              <a:rPr lang="ru-RU" dirty="0" err="1"/>
              <a:t>головним</a:t>
            </a:r>
            <a:r>
              <a:rPr lang="ru-RU" dirty="0"/>
              <a:t> редактором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Олександр</a:t>
            </a:r>
            <a:r>
              <a:rPr lang="ru-RU" dirty="0"/>
              <a:t> </a:t>
            </a:r>
            <a:r>
              <a:rPr lang="ru-RU" dirty="0" err="1"/>
              <a:t>Твардовський</a:t>
            </a:r>
            <a:r>
              <a:rPr lang="ru-RU" dirty="0"/>
              <a:t>, — з </a:t>
            </a:r>
            <a:r>
              <a:rPr lang="ru-RU" dirty="0" err="1"/>
              <a:t>наступною</a:t>
            </a:r>
            <a:r>
              <a:rPr lang="ru-RU" dirty="0"/>
              <a:t> </a:t>
            </a:r>
            <a:r>
              <a:rPr lang="ru-RU" dirty="0" err="1"/>
              <a:t>приміткою</a:t>
            </a:r>
            <a:r>
              <a:rPr lang="ru-RU" dirty="0"/>
              <a:t>: «Леонид Киселев, ученик 10 класса школы 37, г. Киев». «Первые стихи».</a:t>
            </a:r>
          </a:p>
        </p:txBody>
      </p:sp>
    </p:spTree>
    <p:extLst>
      <p:ext uri="{BB962C8B-B14F-4D97-AF65-F5344CB8AC3E}">
        <p14:creationId xmlns:p14="http://schemas.microsoft.com/office/powerpoint/2010/main" val="1457321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ru-RU" dirty="0"/>
              <a:t>Того ж року в </a:t>
            </a:r>
            <a:r>
              <a:rPr lang="ru-RU" dirty="0" err="1"/>
              <a:t>квітневому</a:t>
            </a:r>
            <a:r>
              <a:rPr lang="ru-RU" dirty="0"/>
              <a:t> </a:t>
            </a:r>
            <a:r>
              <a:rPr lang="ru-RU" dirty="0" err="1"/>
              <a:t>числі</a:t>
            </a:r>
            <a:r>
              <a:rPr lang="ru-RU" dirty="0"/>
              <a:t> журналу «Радуга»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надруковано</a:t>
            </a:r>
            <a:r>
              <a:rPr lang="ru-RU" dirty="0"/>
              <a:t> два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короткі</a:t>
            </a:r>
            <a:r>
              <a:rPr lang="ru-RU" dirty="0"/>
              <a:t> </a:t>
            </a:r>
            <a:r>
              <a:rPr lang="ru-RU" dirty="0" err="1"/>
              <a:t>вірші</a:t>
            </a:r>
            <a:r>
              <a:rPr lang="ru-RU" dirty="0"/>
              <a:t>. </a:t>
            </a:r>
            <a:r>
              <a:rPr lang="ru-RU" dirty="0" err="1"/>
              <a:t>Вірш</a:t>
            </a:r>
            <a:r>
              <a:rPr lang="ru-RU" dirty="0"/>
              <a:t> «Цари» в </a:t>
            </a:r>
            <a:r>
              <a:rPr lang="ru-RU" dirty="0" err="1"/>
              <a:t>журналі</a:t>
            </a:r>
            <a:r>
              <a:rPr lang="ru-RU" dirty="0"/>
              <a:t> «Новый мир»,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десятикласник</a:t>
            </a:r>
            <a:r>
              <a:rPr lang="ru-RU" dirty="0"/>
              <a:t> </a:t>
            </a:r>
            <a:r>
              <a:rPr lang="ru-RU" dirty="0" err="1"/>
              <a:t>зневажав</a:t>
            </a:r>
            <a:r>
              <a:rPr lang="ru-RU" dirty="0"/>
              <a:t> особу царя Петра I, </a:t>
            </a:r>
            <a:r>
              <a:rPr lang="ru-RU" dirty="0" err="1"/>
              <a:t>ще</a:t>
            </a:r>
            <a:r>
              <a:rPr lang="ru-RU" dirty="0"/>
              <a:t> й </a:t>
            </a:r>
            <a:r>
              <a:rPr lang="ru-RU" dirty="0" err="1"/>
              <a:t>посилаючись</a:t>
            </a:r>
            <a:r>
              <a:rPr lang="ru-RU" dirty="0"/>
              <a:t> на </a:t>
            </a:r>
            <a:r>
              <a:rPr lang="ru-RU" dirty="0" err="1"/>
              <a:t>Шевченка</a:t>
            </a:r>
            <a:r>
              <a:rPr lang="ru-RU" dirty="0"/>
              <a:t>, </a:t>
            </a:r>
            <a:r>
              <a:rPr lang="ru-RU" dirty="0" err="1"/>
              <a:t>викликав</a:t>
            </a:r>
            <a:r>
              <a:rPr lang="ru-RU" dirty="0"/>
              <a:t> у </a:t>
            </a:r>
            <a:r>
              <a:rPr lang="ru-RU" dirty="0" err="1"/>
              <a:t>Києві</a:t>
            </a:r>
            <a:r>
              <a:rPr lang="ru-RU" dirty="0"/>
              <a:t> </a:t>
            </a:r>
            <a:r>
              <a:rPr lang="ru-RU" dirty="0" err="1"/>
              <a:t>сенсацію</a:t>
            </a:r>
            <a:r>
              <a:rPr lang="ru-RU" dirty="0"/>
              <a:t>, а в </a:t>
            </a:r>
            <a:r>
              <a:rPr lang="ru-RU" dirty="0" err="1"/>
              <a:t>Москві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інтелігенції</a:t>
            </a:r>
            <a:r>
              <a:rPr lang="ru-RU" dirty="0"/>
              <a:t> й </a:t>
            </a:r>
            <a:r>
              <a:rPr lang="ru-RU" dirty="0" err="1"/>
              <a:t>академічних</a:t>
            </a:r>
            <a:r>
              <a:rPr lang="ru-RU" dirty="0"/>
              <a:t> </a:t>
            </a:r>
            <a:r>
              <a:rPr lang="ru-RU" dirty="0" err="1"/>
              <a:t>російських</a:t>
            </a:r>
            <a:r>
              <a:rPr lang="ru-RU" dirty="0"/>
              <a:t> </a:t>
            </a:r>
            <a:r>
              <a:rPr lang="ru-RU" dirty="0" err="1"/>
              <a:t>кіл</a:t>
            </a:r>
            <a:r>
              <a:rPr lang="ru-RU" dirty="0"/>
              <a:t> — </a:t>
            </a:r>
            <a:r>
              <a:rPr lang="ru-RU" dirty="0" err="1"/>
              <a:t>обурення</a:t>
            </a:r>
            <a:r>
              <a:rPr lang="ru-RU" dirty="0"/>
              <a:t> й </a:t>
            </a:r>
            <a:r>
              <a:rPr lang="ru-RU" dirty="0" err="1"/>
              <a:t>протести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того молодого </a:t>
            </a:r>
            <a:r>
              <a:rPr lang="ru-RU" dirty="0" err="1"/>
              <a:t>поета</a:t>
            </a:r>
            <a:r>
              <a:rPr lang="ru-RU" dirty="0"/>
              <a:t> перестали </a:t>
            </a:r>
            <a:r>
              <a:rPr lang="ru-RU" dirty="0" err="1"/>
              <a:t>друкувати</a:t>
            </a:r>
            <a:r>
              <a:rPr lang="ru-RU" dirty="0"/>
              <a:t> в </a:t>
            </a:r>
            <a:r>
              <a:rPr lang="ru-RU" dirty="0" err="1"/>
              <a:t>російській</a:t>
            </a:r>
            <a:r>
              <a:rPr lang="ru-RU" dirty="0"/>
              <a:t> </a:t>
            </a:r>
            <a:r>
              <a:rPr lang="ru-RU" dirty="0" err="1"/>
              <a:t>радянській</a:t>
            </a:r>
            <a:r>
              <a:rPr lang="ru-RU" dirty="0"/>
              <a:t> </a:t>
            </a:r>
            <a:r>
              <a:rPr lang="ru-RU" dirty="0" err="1"/>
              <a:t>періодиці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5944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, 12 </a:t>
            </a:r>
            <a:r>
              <a:rPr lang="ru-RU" dirty="0" err="1"/>
              <a:t>квітня</a:t>
            </a:r>
            <a:r>
              <a:rPr lang="ru-RU" dirty="0"/>
              <a:t> 1968 р., за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 до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Кисельова</a:t>
            </a:r>
            <a:r>
              <a:rPr lang="ru-RU" dirty="0"/>
              <a:t>, </a:t>
            </a:r>
            <a:r>
              <a:rPr lang="ru-RU" dirty="0" err="1"/>
              <a:t>з'явилася</a:t>
            </a:r>
            <a:r>
              <a:rPr lang="ru-RU" dirty="0"/>
              <a:t> в «</a:t>
            </a:r>
            <a:r>
              <a:rPr lang="ru-RU" dirty="0" err="1"/>
              <a:t>Літературній</a:t>
            </a:r>
            <a:r>
              <a:rPr lang="ru-RU" dirty="0"/>
              <a:t> </a:t>
            </a:r>
            <a:r>
              <a:rPr lang="ru-RU" dirty="0" err="1"/>
              <a:t>Україні</a:t>
            </a:r>
            <a:r>
              <a:rPr lang="ru-RU" dirty="0"/>
              <a:t>», з </a:t>
            </a:r>
            <a:r>
              <a:rPr lang="ru-RU" dirty="0" err="1" smtClean="0"/>
              <a:t>передмовою</a:t>
            </a:r>
            <a:r>
              <a:rPr lang="ru-RU" dirty="0" smtClean="0"/>
              <a:t>  </a:t>
            </a:r>
            <a:r>
              <a:rPr lang="ru-RU" dirty="0" err="1" smtClean="0">
                <a:hlinkClick r:id="rId2" tooltip="Драч Іван Федорович"/>
              </a:rPr>
              <a:t>Івана</a:t>
            </a:r>
            <a:r>
              <a:rPr lang="ru-RU" dirty="0" smtClean="0">
                <a:hlinkClick r:id="rId2" tooltip="Драч Іван Федорович"/>
              </a:rPr>
              <a:t> </a:t>
            </a:r>
            <a:r>
              <a:rPr lang="ru-RU" dirty="0">
                <a:hlinkClick r:id="rId2" tooltip="Драч Іван Федорович"/>
              </a:rPr>
              <a:t>Драча</a:t>
            </a:r>
            <a:r>
              <a:rPr lang="ru-RU" dirty="0"/>
              <a:t>, </a:t>
            </a:r>
            <a:r>
              <a:rPr lang="ru-RU" dirty="0" err="1"/>
              <a:t>добірка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поезій</a:t>
            </a:r>
            <a:r>
              <a:rPr lang="ru-RU" dirty="0"/>
              <a:t> «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акорди</a:t>
            </a:r>
            <a:r>
              <a:rPr lang="ru-RU" dirty="0"/>
              <a:t>»…</a:t>
            </a:r>
          </a:p>
        </p:txBody>
      </p:sp>
    </p:spTree>
    <p:extLst>
      <p:ext uri="{BB962C8B-B14F-4D97-AF65-F5344CB8AC3E}">
        <p14:creationId xmlns:p14="http://schemas.microsoft.com/office/powerpoint/2010/main" val="270407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91</TotalTime>
  <Words>705</Words>
  <Application>Microsoft Office PowerPoint</Application>
  <PresentationFormat>Экран (4:3)</PresentationFormat>
  <Paragraphs>38</Paragraphs>
  <Slides>19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Метро</vt:lpstr>
      <vt:lpstr>Леоні́д Володи́мирович Кисельо́в  (21 вересня 1946 —  19 жовтня 1968)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Видання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Леоні́д Володи́мирович Кисельо́в (21 вересня 1946, Київ — 19 жовтня 1968,Київ) </dc:title>
  <dc:creator>Леонид</dc:creator>
  <cp:lastModifiedBy>Леонид</cp:lastModifiedBy>
  <cp:revision>9</cp:revision>
  <dcterms:created xsi:type="dcterms:W3CDTF">2014-05-02T17:18:19Z</dcterms:created>
  <dcterms:modified xsi:type="dcterms:W3CDTF">2014-05-05T18:32:27Z</dcterms:modified>
</cp:coreProperties>
</file>